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69" r:id="rId3"/>
    <p:sldId id="270" r:id="rId4"/>
    <p:sldId id="271" r:id="rId5"/>
    <p:sldId id="272" r:id="rId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1522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05/02/2024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05/02/2024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05/02/2024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05/02/2024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05/02/2024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05/02/2024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05/02/2024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05/02/2024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05/02/2024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05/02/2024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05/02/2024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309A6D-C09C-4548-B29A-6CF363A7E532}" type="datetimeFigureOut">
              <a:rPr lang="fr-FR" smtClean="0"/>
              <a:pPr/>
              <a:t>05/02/2024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472608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it-IT" sz="4200" b="1" dirty="0">
                <a:solidFill>
                  <a:srgbClr val="C00000"/>
                </a:solidFill>
              </a:rPr>
              <a:t>Giacomino da Verona</a:t>
            </a:r>
            <a:endParaRPr lang="fr-FR" sz="4200" dirty="0">
              <a:solidFill>
                <a:srgbClr val="C00000"/>
              </a:solidFill>
            </a:endParaRPr>
          </a:p>
          <a:p>
            <a:pPr marL="0" indent="0" algn="ctr">
              <a:buNone/>
              <a:tabLst>
                <a:tab pos="355600" algn="l"/>
              </a:tabLst>
            </a:pPr>
            <a:endParaRPr lang="fr-FR" sz="4200" dirty="0"/>
          </a:p>
          <a:p>
            <a:pPr marL="0" indent="0" algn="just">
              <a:buNone/>
              <a:tabLst>
                <a:tab pos="355600" algn="l"/>
              </a:tabLst>
            </a:pPr>
            <a:r>
              <a:rPr lang="it-IT" dirty="0"/>
              <a:t>	Seconda metà del Duecento, frate francescano.</a:t>
            </a:r>
            <a:endParaRPr lang="fr-FR" dirty="0"/>
          </a:p>
          <a:p>
            <a:pPr marL="0" indent="0" algn="just">
              <a:buNone/>
              <a:tabLst>
                <a:tab pos="355600" algn="l"/>
              </a:tabLst>
            </a:pPr>
            <a:endParaRPr lang="fr-FR" dirty="0"/>
          </a:p>
          <a:p>
            <a:pPr marL="0" indent="0" algn="just">
              <a:buNone/>
              <a:tabLst>
                <a:tab pos="355600" algn="l"/>
              </a:tabLst>
            </a:pPr>
            <a:r>
              <a:rPr lang="it-IT" dirty="0"/>
              <a:t>	Autore di un poemetto diviso in due parti : uno dedicato alla Gerusalemme celeste (</a:t>
            </a:r>
            <a:r>
              <a:rPr lang="it-IT" i="1" dirty="0"/>
              <a:t>De Jerusalem celesti</a:t>
            </a:r>
            <a:r>
              <a:rPr lang="it-IT" dirty="0"/>
              <a:t>) e l’altro alla città infernale di Babilonia (</a:t>
            </a:r>
            <a:r>
              <a:rPr lang="it-IT" i="1" dirty="0"/>
              <a:t>De Babilonia civitate infernali</a:t>
            </a:r>
            <a:r>
              <a:rPr lang="it-IT" dirty="0"/>
              <a:t>). Stile grottesco, triviale e comico.</a:t>
            </a:r>
            <a:endParaRPr lang="fr-FR" dirty="0"/>
          </a:p>
          <a:p>
            <a:pPr marL="0" indent="0" algn="just">
              <a:buNone/>
              <a:tabLst>
                <a:tab pos="355600" algn="l"/>
              </a:tabLst>
            </a:pPr>
            <a:r>
              <a:rPr lang="it-IT" dirty="0"/>
              <a:t> </a:t>
            </a:r>
            <a:endParaRPr lang="fr-FR" dirty="0"/>
          </a:p>
          <a:p>
            <a:pPr marL="0" indent="0" algn="just">
              <a:buNone/>
              <a:tabLst>
                <a:tab pos="355600" algn="l"/>
              </a:tabLst>
            </a:pPr>
            <a:r>
              <a:rPr lang="it-IT" dirty="0"/>
              <a:t>	In questo passo, assistiamo a una sarabanda dei diavoli, che si accaniscono sui dannati, come attraverso una danza macabra, velocissima e selvaggia. </a:t>
            </a:r>
          </a:p>
          <a:p>
            <a:pPr marL="0" indent="0" algn="just">
              <a:buNone/>
              <a:tabLst>
                <a:tab pos="355600" algn="l"/>
              </a:tabLst>
            </a:pPr>
            <a:r>
              <a:rPr lang="it-IT" dirty="0"/>
              <a:t>	La visione è tutta esterna (non si concentra sul tormento interiore) e fa presa sull’immaginario popolare.</a:t>
            </a:r>
            <a:endParaRPr lang="fr-FR" dirty="0"/>
          </a:p>
          <a:p>
            <a:pPr marL="0" indent="0">
              <a:buNone/>
            </a:pPr>
            <a:endParaRPr lang="fr-FR" dirty="0"/>
          </a:p>
        </p:txBody>
      </p:sp>
      <p:sp>
        <p:nvSpPr>
          <p:cNvPr id="6" name="Titre 1">
            <a:extLst>
              <a:ext uri="{FF2B5EF4-FFF2-40B4-BE49-F238E27FC236}">
                <a16:creationId xmlns:a16="http://schemas.microsoft.com/office/drawing/2014/main" id="{95A5A325-CA0C-4D81-7E34-95E47A245434}"/>
              </a:ext>
            </a:extLst>
          </p:cNvPr>
          <p:cNvSpPr txBox="1">
            <a:spLocks/>
          </p:cNvSpPr>
          <p:nvPr/>
        </p:nvSpPr>
        <p:spPr>
          <a:xfrm>
            <a:off x="539552" y="0"/>
            <a:ext cx="8229600" cy="8281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600" b="1" dirty="0"/>
              <a:t>Linguistique diachronique</a:t>
            </a:r>
            <a:r>
              <a:rPr lang="fr-FR" sz="1600" dirty="0"/>
              <a:t>  - </a:t>
            </a:r>
            <a:r>
              <a:rPr lang="fr-FR" sz="1600" b="1" dirty="0"/>
              <a:t>L6ITLDIA   -  année 2023-2024</a:t>
            </a:r>
            <a:endParaRPr lang="fr-FR" sz="1600" dirty="0"/>
          </a:p>
        </p:txBody>
      </p:sp>
    </p:spTree>
    <p:extLst>
      <p:ext uri="{BB962C8B-B14F-4D97-AF65-F5344CB8AC3E}">
        <p14:creationId xmlns:p14="http://schemas.microsoft.com/office/powerpoint/2010/main" val="32602659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ce réservé du contenu 3"/>
          <p:cNvPicPr>
            <a:picLocks noGrp="1"/>
          </p:cNvPicPr>
          <p:nvPr>
            <p:ph idx="1"/>
          </p:nvPr>
        </p:nvPicPr>
        <p:blipFill rotWithShape="1">
          <a:blip r:embed="rId2"/>
          <a:srcRect l="28239" t="14583" r="26650" b="48848"/>
          <a:stretch/>
        </p:blipFill>
        <p:spPr bwMode="auto">
          <a:xfrm>
            <a:off x="323528" y="1700808"/>
            <a:ext cx="8604448" cy="4608511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6" name="Titre 1">
            <a:extLst>
              <a:ext uri="{FF2B5EF4-FFF2-40B4-BE49-F238E27FC236}">
                <a16:creationId xmlns:a16="http://schemas.microsoft.com/office/drawing/2014/main" id="{95A5A325-CA0C-4D81-7E34-95E47A245434}"/>
              </a:ext>
            </a:extLst>
          </p:cNvPr>
          <p:cNvSpPr txBox="1">
            <a:spLocks/>
          </p:cNvSpPr>
          <p:nvPr/>
        </p:nvSpPr>
        <p:spPr>
          <a:xfrm>
            <a:off x="457200" y="0"/>
            <a:ext cx="8229600" cy="8281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600" b="1" dirty="0"/>
              <a:t>Linguistique diachronique</a:t>
            </a:r>
            <a:r>
              <a:rPr lang="fr-FR" sz="1600" dirty="0"/>
              <a:t>  - </a:t>
            </a:r>
            <a:r>
              <a:rPr lang="fr-FR" sz="1600" b="1" dirty="0"/>
              <a:t>L6ITLDIA   -  année 2023-2024</a:t>
            </a:r>
            <a:endParaRPr lang="fr-FR" sz="1600" dirty="0"/>
          </a:p>
        </p:txBody>
      </p:sp>
    </p:spTree>
    <p:extLst>
      <p:ext uri="{BB962C8B-B14F-4D97-AF65-F5344CB8AC3E}">
        <p14:creationId xmlns:p14="http://schemas.microsoft.com/office/powerpoint/2010/main" val="27102921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1340644"/>
            <a:ext cx="8229600" cy="5544616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it-IT" sz="4000" b="1" dirty="0"/>
              <a:t>Morfologia </a:t>
            </a:r>
          </a:p>
          <a:p>
            <a:pPr marL="0" indent="0">
              <a:buNone/>
            </a:pPr>
            <a:endParaRPr lang="it-IT" b="1" dirty="0"/>
          </a:p>
          <a:p>
            <a:pPr marL="0" indent="0">
              <a:buNone/>
            </a:pPr>
            <a:r>
              <a:rPr lang="it-IT" b="1" dirty="0"/>
              <a:t>grando</a:t>
            </a:r>
            <a:r>
              <a:rPr lang="it-IT" dirty="0"/>
              <a:t>  (cf. grande)</a:t>
            </a:r>
          </a:p>
          <a:p>
            <a:pPr marL="0" indent="0">
              <a:buNone/>
            </a:pPr>
            <a:r>
              <a:rPr lang="it-IT" b="1" dirty="0"/>
              <a:t>nuio</a:t>
            </a:r>
            <a:r>
              <a:rPr lang="it-IT" dirty="0"/>
              <a:t> splendor  (cf. nullo splendor)</a:t>
            </a:r>
          </a:p>
          <a:p>
            <a:pPr marL="0" indent="0">
              <a:buNone/>
            </a:pPr>
            <a:r>
              <a:rPr lang="it-IT" dirty="0"/>
              <a:t>sera</a:t>
            </a:r>
            <a:r>
              <a:rPr lang="it-IT" b="1" dirty="0"/>
              <a:t>vo</a:t>
            </a:r>
            <a:r>
              <a:rPr lang="it-IT" dirty="0"/>
              <a:t>  (cf. serà  :  epitesi = aggiunta di un corpo fonico a fine parola)</a:t>
            </a:r>
          </a:p>
          <a:p>
            <a:pPr marL="0" indent="0">
              <a:buNone/>
            </a:pPr>
            <a:r>
              <a:rPr lang="it-IT" b="1" dirty="0"/>
              <a:t>maleïti</a:t>
            </a:r>
            <a:r>
              <a:rPr lang="it-IT" dirty="0"/>
              <a:t>  (cf. maledetti)   da  maledictus   con caduta “d” intervocalica e chiusura di “e” in “i”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  <a:p>
            <a:pPr marL="0" indent="0" algn="ctr">
              <a:buNone/>
            </a:pPr>
            <a:r>
              <a:rPr lang="it-IT" sz="4000" b="1" dirty="0"/>
              <a:t>Lessico</a:t>
            </a:r>
          </a:p>
          <a:p>
            <a:pPr marL="0" indent="0" algn="ctr">
              <a:buNone/>
            </a:pPr>
            <a:endParaRPr lang="it-IT" b="1" dirty="0"/>
          </a:p>
          <a:p>
            <a:pPr marL="0" indent="0">
              <a:buNone/>
            </a:pPr>
            <a:r>
              <a:rPr lang="it-IT" b="1" dirty="0"/>
              <a:t>cuitar</a:t>
            </a:r>
            <a:r>
              <a:rPr lang="it-IT" dirty="0"/>
              <a:t>  (cf. raccontare)</a:t>
            </a:r>
          </a:p>
          <a:p>
            <a:pPr marL="0" indent="0">
              <a:buNone/>
            </a:pPr>
            <a:r>
              <a:rPr lang="it-IT" b="1" dirty="0"/>
              <a:t>leçros</a:t>
            </a:r>
            <a:r>
              <a:rPr lang="it-IT" dirty="0"/>
              <a:t>  (cf. leggersi)</a:t>
            </a:r>
          </a:p>
          <a:p>
            <a:pPr marL="0" indent="0">
              <a:buNone/>
            </a:pPr>
            <a:r>
              <a:rPr lang="it-IT" b="1" dirty="0"/>
              <a:t>scriptura</a:t>
            </a:r>
            <a:r>
              <a:rPr lang="it-IT" dirty="0"/>
              <a:t>   (cf. Sacra Scrittura)</a:t>
            </a:r>
          </a:p>
          <a:p>
            <a:pPr marL="0" indent="0">
              <a:buNone/>
            </a:pPr>
            <a:endParaRPr lang="fr-FR" dirty="0"/>
          </a:p>
        </p:txBody>
      </p:sp>
      <p:sp>
        <p:nvSpPr>
          <p:cNvPr id="6" name="Titre 1">
            <a:extLst>
              <a:ext uri="{FF2B5EF4-FFF2-40B4-BE49-F238E27FC236}">
                <a16:creationId xmlns:a16="http://schemas.microsoft.com/office/drawing/2014/main" id="{E8835F3B-F75D-36C9-6285-8DB125F032DE}"/>
              </a:ext>
            </a:extLst>
          </p:cNvPr>
          <p:cNvSpPr txBox="1">
            <a:spLocks/>
          </p:cNvSpPr>
          <p:nvPr/>
        </p:nvSpPr>
        <p:spPr>
          <a:xfrm>
            <a:off x="457200" y="0"/>
            <a:ext cx="8229600" cy="8281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600" b="1" dirty="0"/>
              <a:t>Linguistique diachronique</a:t>
            </a:r>
            <a:r>
              <a:rPr lang="fr-FR" sz="1600" dirty="0"/>
              <a:t>  - </a:t>
            </a:r>
            <a:r>
              <a:rPr lang="fr-FR" sz="1600" b="1" dirty="0"/>
              <a:t>L6ITLDIA   -  année 2023-2024</a:t>
            </a:r>
            <a:endParaRPr lang="fr-FR" sz="1600" dirty="0"/>
          </a:p>
        </p:txBody>
      </p:sp>
    </p:spTree>
    <p:extLst>
      <p:ext uri="{BB962C8B-B14F-4D97-AF65-F5344CB8AC3E}">
        <p14:creationId xmlns:p14="http://schemas.microsoft.com/office/powerpoint/2010/main" val="25334400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ce réservé du contenu 3"/>
          <p:cNvPicPr>
            <a:picLocks noGrp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9607"/>
          <a:stretch/>
        </p:blipFill>
        <p:spPr bwMode="auto">
          <a:xfrm>
            <a:off x="30832" y="1268760"/>
            <a:ext cx="9001000" cy="5184576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6" name="Titre 1">
            <a:extLst>
              <a:ext uri="{FF2B5EF4-FFF2-40B4-BE49-F238E27FC236}">
                <a16:creationId xmlns:a16="http://schemas.microsoft.com/office/drawing/2014/main" id="{3B9BE2A4-5424-403C-DDD2-871CCDF403DE}"/>
              </a:ext>
            </a:extLst>
          </p:cNvPr>
          <p:cNvSpPr txBox="1">
            <a:spLocks/>
          </p:cNvSpPr>
          <p:nvPr/>
        </p:nvSpPr>
        <p:spPr>
          <a:xfrm>
            <a:off x="457200" y="0"/>
            <a:ext cx="8229600" cy="8281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600" b="1" dirty="0"/>
              <a:t>Linguistique diachronique</a:t>
            </a:r>
            <a:r>
              <a:rPr lang="fr-FR" sz="1600" dirty="0"/>
              <a:t>  - </a:t>
            </a:r>
            <a:r>
              <a:rPr lang="fr-FR" sz="1600" b="1" dirty="0"/>
              <a:t>L6ITLDIA   -  année 2023-2024</a:t>
            </a:r>
            <a:endParaRPr lang="fr-FR" sz="1600" dirty="0"/>
          </a:p>
        </p:txBody>
      </p:sp>
    </p:spTree>
    <p:extLst>
      <p:ext uri="{BB962C8B-B14F-4D97-AF65-F5344CB8AC3E}">
        <p14:creationId xmlns:p14="http://schemas.microsoft.com/office/powerpoint/2010/main" val="16368841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733256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fr-FR" b="1" dirty="0" err="1"/>
              <a:t>Morfologia</a:t>
            </a:r>
            <a:endParaRPr lang="fr-FR" b="1" dirty="0"/>
          </a:p>
          <a:p>
            <a:pPr marL="0" indent="0" algn="ctr">
              <a:buNone/>
            </a:pPr>
            <a:endParaRPr lang="fr-FR" sz="1800" b="1" dirty="0"/>
          </a:p>
          <a:p>
            <a:pPr marL="0" indent="0">
              <a:buNone/>
            </a:pPr>
            <a:r>
              <a:rPr lang="fr-FR" b="1" dirty="0" err="1"/>
              <a:t>peccaor</a:t>
            </a:r>
            <a:r>
              <a:rPr lang="fr-FR" dirty="0"/>
              <a:t>  (cf. </a:t>
            </a:r>
            <a:r>
              <a:rPr lang="fr-FR" dirty="0" err="1"/>
              <a:t>peccador</a:t>
            </a:r>
            <a:r>
              <a:rPr lang="fr-FR" dirty="0"/>
              <a:t>), con </a:t>
            </a:r>
            <a:r>
              <a:rPr lang="fr-FR" dirty="0" err="1"/>
              <a:t>caduta</a:t>
            </a:r>
            <a:r>
              <a:rPr lang="fr-FR" dirty="0"/>
              <a:t> </a:t>
            </a:r>
            <a:r>
              <a:rPr lang="fr-FR" dirty="0" err="1"/>
              <a:t>della</a:t>
            </a:r>
            <a:r>
              <a:rPr lang="fr-FR" dirty="0"/>
              <a:t> “d” (“t”) </a:t>
            </a:r>
            <a:r>
              <a:rPr lang="fr-FR" dirty="0" err="1"/>
              <a:t>intervocalica</a:t>
            </a:r>
            <a:endParaRPr lang="fr-FR" dirty="0"/>
          </a:p>
          <a:p>
            <a:pPr marL="0" indent="0">
              <a:buNone/>
            </a:pPr>
            <a:r>
              <a:rPr lang="fr-FR" b="1" dirty="0" err="1"/>
              <a:t>ge</a:t>
            </a:r>
            <a:r>
              <a:rPr lang="fr-FR" dirty="0"/>
              <a:t> </a:t>
            </a:r>
            <a:r>
              <a:rPr lang="fr-FR" dirty="0" err="1"/>
              <a:t>respondo</a:t>
            </a:r>
            <a:r>
              <a:rPr lang="fr-FR" dirty="0"/>
              <a:t>  (cf. </a:t>
            </a:r>
            <a:r>
              <a:rPr lang="fr-FR" dirty="0" err="1"/>
              <a:t>gli</a:t>
            </a:r>
            <a:r>
              <a:rPr lang="fr-FR" dirty="0"/>
              <a:t> </a:t>
            </a:r>
            <a:r>
              <a:rPr lang="fr-FR" dirty="0" err="1"/>
              <a:t>risponde</a:t>
            </a:r>
            <a:r>
              <a:rPr lang="fr-FR" dirty="0"/>
              <a:t>)</a:t>
            </a:r>
          </a:p>
          <a:p>
            <a:pPr marL="0" indent="0">
              <a:buNone/>
            </a:pPr>
            <a:r>
              <a:rPr lang="fr-FR" b="1" dirty="0" err="1"/>
              <a:t>beneïr</a:t>
            </a:r>
            <a:r>
              <a:rPr lang="fr-FR" dirty="0"/>
              <a:t>  (cf. </a:t>
            </a:r>
            <a:r>
              <a:rPr lang="fr-FR" dirty="0" err="1"/>
              <a:t>benedire</a:t>
            </a:r>
            <a:r>
              <a:rPr lang="fr-FR" dirty="0"/>
              <a:t>), con </a:t>
            </a:r>
            <a:r>
              <a:rPr lang="fr-FR" dirty="0" err="1"/>
              <a:t>caduta</a:t>
            </a:r>
            <a:r>
              <a:rPr lang="fr-FR" dirty="0"/>
              <a:t> “d” </a:t>
            </a:r>
            <a:r>
              <a:rPr lang="fr-FR" dirty="0" err="1"/>
              <a:t>intervocalica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b="1" dirty="0" err="1"/>
              <a:t>Lessico</a:t>
            </a:r>
            <a:endParaRPr lang="fr-FR" b="1" dirty="0"/>
          </a:p>
          <a:p>
            <a:pPr marL="0" indent="0" algn="ctr">
              <a:buNone/>
            </a:pPr>
            <a:endParaRPr lang="fr-FR" sz="1800" b="1" dirty="0"/>
          </a:p>
          <a:p>
            <a:pPr marL="0" indent="0" algn="just">
              <a:buNone/>
            </a:pPr>
            <a:r>
              <a:rPr lang="fr-FR" b="1" dirty="0" err="1"/>
              <a:t>astiça</a:t>
            </a:r>
            <a:r>
              <a:rPr lang="fr-FR" dirty="0"/>
              <a:t>  (cf. </a:t>
            </a:r>
            <a:r>
              <a:rPr lang="fr-FR" dirty="0" err="1"/>
              <a:t>attizza</a:t>
            </a:r>
            <a:r>
              <a:rPr lang="fr-FR" dirty="0"/>
              <a:t>)</a:t>
            </a:r>
          </a:p>
          <a:p>
            <a:pPr marL="0" indent="0" algn="just">
              <a:buNone/>
            </a:pPr>
            <a:r>
              <a:rPr lang="fr-FR" b="1" dirty="0" err="1"/>
              <a:t>rea</a:t>
            </a:r>
            <a:r>
              <a:rPr lang="fr-FR" dirty="0"/>
              <a:t>  (cf. </a:t>
            </a:r>
            <a:r>
              <a:rPr lang="fr-FR" dirty="0" err="1"/>
              <a:t>cattiva</a:t>
            </a:r>
            <a:r>
              <a:rPr lang="fr-FR" dirty="0"/>
              <a:t>)   [lat. </a:t>
            </a:r>
            <a:r>
              <a:rPr lang="fr-FR" dirty="0" err="1"/>
              <a:t>reus</a:t>
            </a:r>
            <a:r>
              <a:rPr lang="fr-FR" dirty="0"/>
              <a:t>: v. reo1], </a:t>
            </a:r>
            <a:r>
              <a:rPr lang="fr-FR" dirty="0" err="1"/>
              <a:t>poet</a:t>
            </a:r>
            <a:r>
              <a:rPr lang="fr-FR" dirty="0"/>
              <a:t>. – 1. </a:t>
            </a:r>
            <a:r>
              <a:rPr lang="fr-FR" dirty="0" err="1"/>
              <a:t>agg</a:t>
            </a:r>
            <a:r>
              <a:rPr lang="fr-FR" dirty="0"/>
              <a:t>. </a:t>
            </a:r>
            <a:r>
              <a:rPr lang="fr-FR" dirty="0" err="1"/>
              <a:t>Reo</a:t>
            </a:r>
            <a:r>
              <a:rPr lang="fr-FR" dirty="0"/>
              <a:t>, </a:t>
            </a:r>
            <a:r>
              <a:rPr lang="fr-FR" dirty="0" err="1"/>
              <a:t>colpevole</a:t>
            </a:r>
            <a:r>
              <a:rPr lang="fr-FR" dirty="0"/>
              <a:t>; </a:t>
            </a:r>
            <a:r>
              <a:rPr lang="fr-FR" dirty="0" err="1"/>
              <a:t>soprattutto</a:t>
            </a:r>
            <a:r>
              <a:rPr lang="fr-FR" dirty="0"/>
              <a:t> </a:t>
            </a:r>
            <a:r>
              <a:rPr lang="fr-FR" dirty="0" err="1"/>
              <a:t>negli</a:t>
            </a:r>
            <a:r>
              <a:rPr lang="fr-FR" dirty="0"/>
              <a:t> </a:t>
            </a:r>
            <a:r>
              <a:rPr lang="fr-FR" dirty="0" err="1"/>
              <a:t>usi</a:t>
            </a:r>
            <a:r>
              <a:rPr lang="fr-FR" dirty="0"/>
              <a:t> fig., </a:t>
            </a:r>
            <a:r>
              <a:rPr lang="fr-FR" dirty="0" err="1"/>
              <a:t>avverso</a:t>
            </a:r>
            <a:r>
              <a:rPr lang="fr-FR" dirty="0"/>
              <a:t>, </a:t>
            </a:r>
            <a:r>
              <a:rPr lang="fr-FR" dirty="0" err="1"/>
              <a:t>perverso</a:t>
            </a:r>
            <a:r>
              <a:rPr lang="fr-FR" dirty="0"/>
              <a:t>, </a:t>
            </a:r>
            <a:r>
              <a:rPr lang="fr-FR" dirty="0" err="1"/>
              <a:t>malvagio</a:t>
            </a:r>
            <a:endParaRPr lang="fr-FR" dirty="0"/>
          </a:p>
          <a:p>
            <a:pPr marL="0" indent="0" algn="just">
              <a:buNone/>
            </a:pPr>
            <a:r>
              <a:rPr lang="fr-FR" b="1" dirty="0" err="1"/>
              <a:t>noito</a:t>
            </a:r>
            <a:r>
              <a:rPr lang="fr-FR" dirty="0"/>
              <a:t> (cf. </a:t>
            </a:r>
            <a:r>
              <a:rPr lang="fr-FR" dirty="0" err="1"/>
              <a:t>notte</a:t>
            </a:r>
            <a:r>
              <a:rPr lang="fr-FR" dirty="0"/>
              <a:t>)	</a:t>
            </a:r>
          </a:p>
          <a:p>
            <a:pPr marL="0" indent="0" algn="just">
              <a:buNone/>
            </a:pPr>
            <a:r>
              <a:rPr lang="fr-FR" b="1" dirty="0" err="1"/>
              <a:t>scarsella</a:t>
            </a:r>
            <a:r>
              <a:rPr lang="fr-FR" dirty="0"/>
              <a:t>  (</a:t>
            </a:r>
            <a:r>
              <a:rPr lang="fr-FR" dirty="0" err="1"/>
              <a:t>Esito</a:t>
            </a:r>
            <a:r>
              <a:rPr lang="fr-FR" dirty="0"/>
              <a:t> </a:t>
            </a:r>
            <a:r>
              <a:rPr lang="fr-FR" dirty="0" err="1"/>
              <a:t>sett</a:t>
            </a:r>
            <a:r>
              <a:rPr lang="fr-FR" dirty="0"/>
              <a:t>. di *</a:t>
            </a:r>
            <a:r>
              <a:rPr lang="fr-FR" dirty="0" err="1"/>
              <a:t>scarpicella</a:t>
            </a:r>
            <a:r>
              <a:rPr lang="fr-FR" dirty="0"/>
              <a:t>, dim. di *</a:t>
            </a:r>
            <a:r>
              <a:rPr lang="fr-FR" dirty="0" err="1"/>
              <a:t>scarpa</a:t>
            </a:r>
            <a:r>
              <a:rPr lang="fr-FR" dirty="0"/>
              <a:t>, </a:t>
            </a:r>
            <a:r>
              <a:rPr lang="fr-FR" dirty="0" err="1"/>
              <a:t>corrispondente</a:t>
            </a:r>
            <a:r>
              <a:rPr lang="fr-FR" dirty="0"/>
              <a:t> al </a:t>
            </a:r>
            <a:r>
              <a:rPr lang="fr-FR" dirty="0" err="1"/>
              <a:t>fr.</a:t>
            </a:r>
            <a:r>
              <a:rPr lang="fr-FR" dirty="0"/>
              <a:t> </a:t>
            </a:r>
            <a:r>
              <a:rPr lang="fr-FR" dirty="0" err="1"/>
              <a:t>antico</a:t>
            </a:r>
            <a:r>
              <a:rPr lang="fr-FR" dirty="0"/>
              <a:t> </a:t>
            </a:r>
            <a:r>
              <a:rPr lang="fr-FR" dirty="0" err="1"/>
              <a:t>escharpe</a:t>
            </a:r>
            <a:r>
              <a:rPr lang="fr-FR" dirty="0"/>
              <a:t> ‘</a:t>
            </a:r>
            <a:r>
              <a:rPr lang="fr-FR" dirty="0" err="1"/>
              <a:t>borsa</a:t>
            </a:r>
            <a:r>
              <a:rPr lang="fr-FR" dirty="0"/>
              <a:t> </a:t>
            </a:r>
            <a:r>
              <a:rPr lang="fr-FR" dirty="0" err="1"/>
              <a:t>del</a:t>
            </a:r>
            <a:r>
              <a:rPr lang="fr-FR" dirty="0"/>
              <a:t> </a:t>
            </a:r>
            <a:r>
              <a:rPr lang="fr-FR" dirty="0" err="1"/>
              <a:t>viandante</a:t>
            </a:r>
            <a:r>
              <a:rPr lang="fr-FR" dirty="0"/>
              <a:t>’, dal </a:t>
            </a:r>
            <a:r>
              <a:rPr lang="fr-FR" dirty="0" err="1"/>
              <a:t>francone</a:t>
            </a:r>
            <a:r>
              <a:rPr lang="fr-FR" dirty="0"/>
              <a:t> *</a:t>
            </a:r>
            <a:r>
              <a:rPr lang="fr-FR" dirty="0" err="1"/>
              <a:t>skirpja</a:t>
            </a:r>
            <a:r>
              <a:rPr lang="fr-FR" dirty="0"/>
              <a:t> ‘</a:t>
            </a:r>
            <a:r>
              <a:rPr lang="fr-FR" dirty="0" err="1"/>
              <a:t>borsa</a:t>
            </a:r>
            <a:r>
              <a:rPr lang="fr-FR" dirty="0"/>
              <a:t>’ •sec. XII.)</a:t>
            </a:r>
          </a:p>
          <a:p>
            <a:pPr marL="0" indent="0">
              <a:buNone/>
            </a:pPr>
            <a:endParaRPr lang="fr-FR" dirty="0"/>
          </a:p>
        </p:txBody>
      </p:sp>
      <p:sp>
        <p:nvSpPr>
          <p:cNvPr id="6" name="Titre 1">
            <a:extLst>
              <a:ext uri="{FF2B5EF4-FFF2-40B4-BE49-F238E27FC236}">
                <a16:creationId xmlns:a16="http://schemas.microsoft.com/office/drawing/2014/main" id="{30B6AEC0-E3CC-A46A-E3B9-F18D2AA5973B}"/>
              </a:ext>
            </a:extLst>
          </p:cNvPr>
          <p:cNvSpPr txBox="1">
            <a:spLocks/>
          </p:cNvSpPr>
          <p:nvPr/>
        </p:nvSpPr>
        <p:spPr>
          <a:xfrm>
            <a:off x="457200" y="0"/>
            <a:ext cx="8229600" cy="8281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600" b="1" dirty="0"/>
              <a:t>Linguistique diachronique</a:t>
            </a:r>
            <a:r>
              <a:rPr lang="fr-FR" sz="1600" dirty="0"/>
              <a:t>  - </a:t>
            </a:r>
            <a:r>
              <a:rPr lang="fr-FR" sz="1600" b="1" dirty="0"/>
              <a:t>L6ITLDIA   -  année 2023-2024</a:t>
            </a:r>
            <a:endParaRPr lang="fr-FR" sz="1600" dirty="0"/>
          </a:p>
        </p:txBody>
      </p:sp>
    </p:spTree>
    <p:extLst>
      <p:ext uri="{BB962C8B-B14F-4D97-AF65-F5344CB8AC3E}">
        <p14:creationId xmlns:p14="http://schemas.microsoft.com/office/powerpoint/2010/main" val="292868410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257</TotalTime>
  <Words>337</Words>
  <Application>Microsoft Office PowerPoint</Application>
  <PresentationFormat>Affichage à l'écran (4:3)</PresentationFormat>
  <Paragraphs>39</Paragraphs>
  <Slides>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8" baseType="lpstr">
      <vt:lpstr>Arial</vt:lpstr>
      <vt:lpstr>Calibri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Linguistique diachronique  -  L5IT2LCE  -  année 2017-2018</dc:title>
  <dc:creator>Isabella Montersino</dc:creator>
  <cp:lastModifiedBy>Isabella Montersino</cp:lastModifiedBy>
  <cp:revision>33</cp:revision>
  <dcterms:created xsi:type="dcterms:W3CDTF">2018-03-29T15:16:31Z</dcterms:created>
  <dcterms:modified xsi:type="dcterms:W3CDTF">2024-02-05T17:10:42Z</dcterms:modified>
</cp:coreProperties>
</file>