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7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6" autoAdjust="0"/>
    <p:restoredTop sz="94748" autoAdjust="0"/>
  </p:normalViewPr>
  <p:slideViewPr>
    <p:cSldViewPr>
      <p:cViewPr varScale="1">
        <p:scale>
          <a:sx n="67" d="100"/>
          <a:sy n="67" d="100"/>
        </p:scale>
        <p:origin x="3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30/04/2024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30/04/2024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30/04/2024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30/04/2024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30/04/2024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30/04/2024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30/04/2024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30/04/2024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30/04/2024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30/04/2024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30/04/2024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30/04/2024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7688" y="332656"/>
            <a:ext cx="8686800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800" b="1" dirty="0"/>
              <a:t>Linguistique synchronique   </a:t>
            </a:r>
            <a:r>
              <a:rPr lang="fr-FR" sz="1800" dirty="0"/>
              <a:t>-  </a:t>
            </a:r>
            <a:r>
              <a:rPr lang="fr-FR" sz="1800" b="1" dirty="0"/>
              <a:t>L4ITLINS  -  année 2023-2024</a:t>
            </a:r>
          </a:p>
          <a:p>
            <a:pPr marL="0" indent="0" algn="ctr">
              <a:buNone/>
            </a:pPr>
            <a:endParaRPr lang="fr-FR" sz="1800" b="1" dirty="0"/>
          </a:p>
          <a:p>
            <a:pPr marL="0" indent="0" algn="ctr">
              <a:buNone/>
            </a:pPr>
            <a:endParaRPr lang="fr-FR" sz="2800" b="1" dirty="0">
              <a:solidFill>
                <a:srgbClr val="FF0000"/>
              </a:solidFill>
            </a:endParaRPr>
          </a:p>
          <a:p>
            <a:pPr marL="0" indent="0" algn="just">
              <a:buNone/>
              <a:tabLst>
                <a:tab pos="528638" algn="l"/>
              </a:tabLst>
            </a:pPr>
            <a:endParaRPr lang="it-IT" sz="2000" b="1" dirty="0"/>
          </a:p>
          <a:p>
            <a:pPr marL="0" indent="0" algn="just">
              <a:buNone/>
              <a:tabLst>
                <a:tab pos="528638" algn="l"/>
              </a:tabLst>
            </a:pPr>
            <a:endParaRPr lang="it-IT" sz="2000" dirty="0"/>
          </a:p>
          <a:p>
            <a:pPr marL="0" indent="0" algn="just">
              <a:buNone/>
              <a:tabLst>
                <a:tab pos="528638" algn="l"/>
              </a:tabLst>
            </a:pPr>
            <a:endParaRPr lang="fr-FR" sz="2000" dirty="0"/>
          </a:p>
          <a:p>
            <a:pPr marL="0" indent="0" algn="ctr">
              <a:buNone/>
              <a:tabLst>
                <a:tab pos="528638" algn="l"/>
              </a:tabLst>
            </a:pPr>
            <a:endParaRPr lang="fr-FR" sz="2000" b="1" dirty="0">
              <a:solidFill>
                <a:srgbClr val="FF0000"/>
              </a:solidFill>
            </a:endParaRPr>
          </a:p>
          <a:p>
            <a:pPr marL="0" indent="0" algn="ctr">
              <a:buNone/>
              <a:tabLst>
                <a:tab pos="528638" algn="l"/>
              </a:tabLst>
            </a:pPr>
            <a:endParaRPr lang="fr-FR" sz="2000" b="1" dirty="0">
              <a:solidFill>
                <a:srgbClr val="FF0000"/>
              </a:solidFill>
            </a:endParaRPr>
          </a:p>
          <a:p>
            <a:pPr marL="0" indent="0" algn="ctr">
              <a:buNone/>
              <a:tabLst>
                <a:tab pos="528638" algn="l"/>
              </a:tabLst>
            </a:pPr>
            <a:r>
              <a:rPr lang="it-IT" sz="2800" b="1" dirty="0"/>
              <a:t>L’italiano lingua seconda  -  L’italiano degli immigrati</a:t>
            </a:r>
          </a:p>
          <a:p>
            <a:pPr marL="0" indent="0">
              <a:buNone/>
            </a:pPr>
            <a:endParaRPr lang="fr-FR" sz="2000" dirty="0"/>
          </a:p>
          <a:p>
            <a:pPr marL="0" indent="0" algn="ctr">
              <a:buNone/>
            </a:pPr>
            <a:endParaRPr lang="fr-FR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087854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64087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1800" b="1" dirty="0"/>
              <a:t>Linguistique synchronique   </a:t>
            </a:r>
            <a:r>
              <a:rPr lang="fr-FR" sz="1800" dirty="0"/>
              <a:t>-  </a:t>
            </a:r>
            <a:r>
              <a:rPr lang="fr-FR" sz="1800" b="1" dirty="0"/>
              <a:t>L4ITLINS  -  année 2023-2024</a:t>
            </a:r>
            <a:endParaRPr lang="fr-FR" sz="2800" b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it-IT" sz="2000" dirty="0"/>
              <a:t>Nuove dinamiche di contatto tra l’</a:t>
            </a:r>
            <a:r>
              <a:rPr lang="it-IT" sz="2000" b="1" dirty="0"/>
              <a:t>italiano</a:t>
            </a:r>
            <a:r>
              <a:rPr lang="it-IT" sz="2000" dirty="0"/>
              <a:t> e le</a:t>
            </a:r>
            <a:r>
              <a:rPr lang="it-IT" sz="2000" b="1" dirty="0"/>
              <a:t> lingue immigrate </a:t>
            </a:r>
          </a:p>
          <a:p>
            <a:pPr algn="ctr">
              <a:buNone/>
            </a:pPr>
            <a:r>
              <a:rPr lang="it-IT" sz="2000" dirty="0"/>
              <a:t>(progressivamente diffuse in seguito ai recenti movimenti migratori)</a:t>
            </a:r>
            <a:endParaRPr lang="fr-FR" sz="2000" dirty="0"/>
          </a:p>
          <a:p>
            <a:pPr>
              <a:buNone/>
            </a:pPr>
            <a:r>
              <a:rPr lang="it-IT" sz="2000" dirty="0"/>
              <a:t>→ </a:t>
            </a:r>
            <a:r>
              <a:rPr lang="it-IT" sz="2000" b="1" dirty="0">
                <a:solidFill>
                  <a:srgbClr val="0070C0"/>
                </a:solidFill>
              </a:rPr>
              <a:t>Conseguenze</a:t>
            </a:r>
            <a:r>
              <a:rPr lang="it-IT" sz="2000" dirty="0"/>
              <a:t> sull’</a:t>
            </a:r>
            <a:r>
              <a:rPr lang="it-IT" sz="2000" dirty="0">
                <a:solidFill>
                  <a:srgbClr val="0070C0"/>
                </a:solidFill>
              </a:rPr>
              <a:t>evoluzione dell’italiano</a:t>
            </a:r>
            <a:endParaRPr lang="fr-FR" sz="20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it-IT" sz="2000" dirty="0"/>
              <a:t>→ </a:t>
            </a:r>
            <a:r>
              <a:rPr lang="it-IT" sz="2000" dirty="0">
                <a:solidFill>
                  <a:srgbClr val="0070C0"/>
                </a:solidFill>
              </a:rPr>
              <a:t>Repertorio linguistico </a:t>
            </a:r>
            <a:r>
              <a:rPr lang="it-IT" sz="2000" dirty="0"/>
              <a:t>degli individui e delle comunità interessate</a:t>
            </a:r>
            <a:endParaRPr lang="fr-FR" sz="2000" dirty="0"/>
          </a:p>
          <a:p>
            <a:pPr algn="just">
              <a:buNone/>
            </a:pPr>
            <a:r>
              <a:rPr lang="it-IT" sz="2000" dirty="0"/>
              <a:t> </a:t>
            </a:r>
            <a:endParaRPr lang="fr-FR" sz="2000" dirty="0"/>
          </a:p>
          <a:p>
            <a:pPr algn="just">
              <a:buNone/>
            </a:pPr>
            <a:r>
              <a:rPr lang="it-IT" sz="2000" b="1" dirty="0"/>
              <a:t>	Plurilinguismo </a:t>
            </a:r>
            <a:r>
              <a:rPr lang="it-IT" sz="2000" b="1" i="1" dirty="0">
                <a:solidFill>
                  <a:srgbClr val="0070C0"/>
                </a:solidFill>
              </a:rPr>
              <a:t>endogeno</a:t>
            </a:r>
            <a:r>
              <a:rPr lang="it-IT" sz="2000" dirty="0"/>
              <a:t> (dialetti storici, varietà regionali, lingue minoritarie storiche) → </a:t>
            </a:r>
            <a:r>
              <a:rPr lang="it-IT" sz="2000" b="1" dirty="0"/>
              <a:t>plurilinguismo </a:t>
            </a:r>
            <a:r>
              <a:rPr lang="it-IT" sz="2000" b="1" i="1" dirty="0">
                <a:solidFill>
                  <a:srgbClr val="0070C0"/>
                </a:solidFill>
              </a:rPr>
              <a:t>esogeno</a:t>
            </a:r>
            <a:r>
              <a:rPr lang="it-IT" sz="2000" dirty="0"/>
              <a:t> (dovuto ai </a:t>
            </a:r>
            <a:r>
              <a:rPr lang="it-IT" sz="2000" dirty="0">
                <a:highlight>
                  <a:srgbClr val="FFFF00"/>
                </a:highlight>
              </a:rPr>
              <a:t>fenomeni migratori</a:t>
            </a:r>
            <a:r>
              <a:rPr lang="it-IT" sz="2000" dirty="0"/>
              <a:t>, </a:t>
            </a:r>
            <a:r>
              <a:rPr lang="it-IT" sz="2000" dirty="0">
                <a:solidFill>
                  <a:srgbClr val="0070C0"/>
                </a:solidFill>
              </a:rPr>
              <a:t>recenti : sì e no, da una quarantina d’anni, quindi massimo due generazioni</a:t>
            </a:r>
            <a:r>
              <a:rPr lang="it-IT" sz="2000" dirty="0"/>
              <a:t>).</a:t>
            </a:r>
            <a:endParaRPr lang="fr-FR" sz="2000" dirty="0"/>
          </a:p>
          <a:p>
            <a:pPr algn="just">
              <a:buNone/>
            </a:pPr>
            <a:endParaRPr lang="it-IT" sz="2000" dirty="0"/>
          </a:p>
          <a:p>
            <a:pPr algn="just">
              <a:buNone/>
            </a:pPr>
            <a:r>
              <a:rPr lang="it-IT" sz="2000" dirty="0"/>
              <a:t>	L’arrivo di queste nuove lingue di minoranza coincide con la fase in cui l’italiano si è diffuso e radicato a scala nazionale (anni ’70). </a:t>
            </a:r>
            <a:endParaRPr lang="fr-FR" sz="2000" dirty="0"/>
          </a:p>
          <a:p>
            <a:pPr algn="just">
              <a:buNone/>
            </a:pPr>
            <a:endParaRPr lang="it-IT" sz="2000" dirty="0"/>
          </a:p>
          <a:p>
            <a:pPr algn="just">
              <a:buNone/>
            </a:pPr>
            <a:r>
              <a:rPr lang="it-IT" sz="2000" dirty="0"/>
              <a:t>	</a:t>
            </a:r>
            <a:r>
              <a:rPr lang="it-IT" sz="2000" b="1" dirty="0"/>
              <a:t>Massimo</a:t>
            </a:r>
            <a:r>
              <a:rPr lang="it-IT" sz="2000" dirty="0"/>
              <a:t> </a:t>
            </a:r>
            <a:r>
              <a:rPr lang="it-IT" sz="2000" b="1" dirty="0"/>
              <a:t>Palermo</a:t>
            </a:r>
            <a:r>
              <a:rPr lang="it-IT" sz="2000" dirty="0"/>
              <a:t> (pag. 301) : </a:t>
            </a:r>
            <a:r>
              <a:rPr lang="it-IT" sz="2000" i="1" dirty="0"/>
              <a:t>Tutte queste varietà hanno trovato - proprio al riparo di una lingua nazionale ormai consolidata - il tetto sotto il quale rivitalizzarsi e creare nuovi spazi e ambiti comunicativi. Tali circostanze hanno innescato un </a:t>
            </a:r>
            <a:r>
              <a:rPr lang="it-IT" sz="2000" b="1" i="1" dirty="0">
                <a:solidFill>
                  <a:srgbClr val="00B050"/>
                </a:solidFill>
              </a:rPr>
              <a:t>neo</a:t>
            </a:r>
            <a:r>
              <a:rPr lang="it-IT" sz="2000" b="1" i="1" dirty="0">
                <a:solidFill>
                  <a:srgbClr val="0070C0"/>
                </a:solidFill>
              </a:rPr>
              <a:t>pluri</a:t>
            </a:r>
            <a:r>
              <a:rPr lang="it-IT" sz="2000" b="1" i="1" dirty="0"/>
              <a:t>linguismo</a:t>
            </a:r>
            <a:r>
              <a:rPr lang="it-IT" sz="2000" i="1" dirty="0"/>
              <a:t> </a:t>
            </a:r>
            <a:r>
              <a:rPr lang="it-IT" sz="2000" dirty="0"/>
              <a:t>[</a:t>
            </a:r>
            <a:r>
              <a:rPr lang="it-IT" sz="2000" b="1" dirty="0"/>
              <a:t>Bagna, Barni e Vedovelli</a:t>
            </a:r>
            <a:r>
              <a:rPr lang="it-IT" sz="2000" dirty="0"/>
              <a:t> 2007], che probabilmente avrà la forza di </a:t>
            </a:r>
            <a:r>
              <a:rPr lang="it-IT" sz="2000" dirty="0">
                <a:highlight>
                  <a:srgbClr val="FFFF00"/>
                </a:highlight>
              </a:rPr>
              <a:t>“ridisegnare la periodizzazione della storia della lingua italiana”</a:t>
            </a:r>
            <a:r>
              <a:rPr lang="it-IT" sz="2000" dirty="0"/>
              <a:t> [Morgana 2011, 47].</a:t>
            </a:r>
            <a:endParaRPr lang="it-IT" sz="2000" b="1" dirty="0"/>
          </a:p>
          <a:p>
            <a:pPr marL="0" indent="0">
              <a:buNone/>
            </a:pPr>
            <a:endParaRPr lang="fr-FR" sz="2000" dirty="0"/>
          </a:p>
          <a:p>
            <a:pPr marL="0" indent="0" algn="ctr">
              <a:buNone/>
            </a:pPr>
            <a:endParaRPr lang="fr-FR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087854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65973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1800" b="1" dirty="0"/>
              <a:t>Linguistique synchronique   </a:t>
            </a:r>
            <a:r>
              <a:rPr lang="fr-FR" sz="1800" dirty="0"/>
              <a:t>-  </a:t>
            </a:r>
            <a:r>
              <a:rPr lang="fr-FR" sz="1800" b="1" dirty="0"/>
              <a:t>L4ITLINS  -  année 2023-2024 </a:t>
            </a:r>
          </a:p>
          <a:p>
            <a:pPr marL="0" indent="0" algn="ctr">
              <a:buNone/>
            </a:pPr>
            <a:r>
              <a:rPr lang="fr-FR" sz="2800" b="1" dirty="0" err="1"/>
              <a:t>Alcune</a:t>
            </a:r>
            <a:r>
              <a:rPr lang="fr-FR" sz="2800" b="1" dirty="0"/>
              <a:t> </a:t>
            </a:r>
            <a:r>
              <a:rPr lang="fr-FR" sz="2800" b="1" dirty="0" err="1"/>
              <a:t>cifre</a:t>
            </a:r>
            <a:endParaRPr lang="it-IT" sz="2000" b="1" dirty="0"/>
          </a:p>
          <a:p>
            <a:pPr algn="just">
              <a:buNone/>
            </a:pPr>
            <a:r>
              <a:rPr lang="it-IT" sz="2000" dirty="0"/>
              <a:t>	Le </a:t>
            </a:r>
            <a:r>
              <a:rPr lang="it-IT" sz="2000" dirty="0">
                <a:highlight>
                  <a:srgbClr val="FFFF00"/>
                </a:highlight>
              </a:rPr>
              <a:t>migrazioni</a:t>
            </a:r>
            <a:r>
              <a:rPr lang="it-IT" sz="2000" dirty="0"/>
              <a:t>, a livello internazionale : </a:t>
            </a:r>
            <a:r>
              <a:rPr lang="it-IT" sz="2000" b="1" dirty="0"/>
              <a:t>231 milioni</a:t>
            </a:r>
            <a:r>
              <a:rPr lang="it-IT" sz="2000" dirty="0"/>
              <a:t> di persone </a:t>
            </a:r>
          </a:p>
          <a:p>
            <a:pPr algn="just">
              <a:buNone/>
            </a:pPr>
            <a:r>
              <a:rPr lang="it-IT" sz="2000" dirty="0"/>
              <a:t>	(con le migrazioni interne : </a:t>
            </a:r>
            <a:r>
              <a:rPr lang="it-IT" sz="2000" b="1" dirty="0">
                <a:solidFill>
                  <a:srgbClr val="FF0000"/>
                </a:solidFill>
              </a:rPr>
              <a:t>un miliardo !!!</a:t>
            </a:r>
            <a:endParaRPr lang="it-IT" sz="2000" dirty="0"/>
          </a:p>
          <a:p>
            <a:pPr algn="just">
              <a:buNone/>
            </a:pPr>
            <a:r>
              <a:rPr lang="it-IT" sz="2000" dirty="0"/>
              <a:t>	Situazione complessa : la maggior parte delle nazioni si trova ad essere, al contempo, </a:t>
            </a:r>
            <a:r>
              <a:rPr lang="it-IT" sz="2000" u="sng" dirty="0"/>
              <a:t>origine</a:t>
            </a:r>
            <a:r>
              <a:rPr lang="it-IT" sz="2000" dirty="0"/>
              <a:t>, </a:t>
            </a:r>
            <a:r>
              <a:rPr lang="it-IT" sz="2000" u="sng" dirty="0"/>
              <a:t>destinazione</a:t>
            </a:r>
            <a:r>
              <a:rPr lang="it-IT" sz="2000" dirty="0"/>
              <a:t> e </a:t>
            </a:r>
            <a:r>
              <a:rPr lang="it-IT" sz="2000" u="sng" dirty="0"/>
              <a:t>transito</a:t>
            </a:r>
            <a:r>
              <a:rPr lang="it-IT" sz="2000" dirty="0"/>
              <a:t> di flussi migratori.  </a:t>
            </a:r>
            <a:r>
              <a:rPr lang="it-IT" sz="2000" dirty="0">
                <a:highlight>
                  <a:srgbClr val="FFFF00"/>
                </a:highlight>
              </a:rPr>
              <a:t> ITALIA !</a:t>
            </a:r>
          </a:p>
          <a:p>
            <a:pPr algn="just">
              <a:buNone/>
            </a:pPr>
            <a:endParaRPr lang="it-IT" sz="2000" dirty="0"/>
          </a:p>
          <a:p>
            <a:pPr algn="just">
              <a:buNone/>
            </a:pPr>
            <a:r>
              <a:rPr lang="it-IT" sz="2000" dirty="0"/>
              <a:t>	</a:t>
            </a:r>
            <a:r>
              <a:rPr lang="it-IT" sz="2000" b="1" dirty="0"/>
              <a:t>Europa</a:t>
            </a:r>
            <a:r>
              <a:rPr lang="it-IT" sz="2000" dirty="0"/>
              <a:t> 	accoglie circa 1/3 dei migranti globali,</a:t>
            </a:r>
          </a:p>
          <a:p>
            <a:pPr algn="just">
              <a:buNone/>
            </a:pPr>
            <a:r>
              <a:rPr lang="it-IT" sz="2000" dirty="0"/>
              <a:t>			è il territorio d’origine di circa 1/4  delle migrazioni </a:t>
            </a:r>
          </a:p>
          <a:p>
            <a:pPr algn="just">
              <a:buNone/>
            </a:pPr>
            <a:r>
              <a:rPr lang="it-IT" sz="2000" dirty="0"/>
              <a:t>	In Europa, i residenti stranieri costituiscono il </a:t>
            </a:r>
            <a:r>
              <a:rPr lang="it-IT" sz="2000" b="1" dirty="0"/>
              <a:t>6,8% </a:t>
            </a:r>
            <a:r>
              <a:rPr lang="it-IT" sz="2000" dirty="0"/>
              <a:t>della popolazione (in America del Nord il 13% e in Oceania il 19%).</a:t>
            </a:r>
          </a:p>
          <a:p>
            <a:pPr algn="just">
              <a:buNone/>
            </a:pPr>
            <a:endParaRPr lang="fr-FR" sz="2000" dirty="0"/>
          </a:p>
          <a:p>
            <a:pPr>
              <a:buNone/>
            </a:pPr>
            <a:r>
              <a:rPr lang="it-IT" sz="2000" dirty="0"/>
              <a:t>	</a:t>
            </a:r>
            <a:r>
              <a:rPr lang="it-IT" sz="2000" b="1" dirty="0"/>
              <a:t>Italia</a:t>
            </a:r>
            <a:r>
              <a:rPr lang="it-IT" sz="2000" dirty="0"/>
              <a:t>, la tendenza migratoria si è invertita negli anni ’70. </a:t>
            </a:r>
          </a:p>
          <a:p>
            <a:pPr>
              <a:buNone/>
            </a:pPr>
            <a:r>
              <a:rPr lang="it-IT" sz="2000" dirty="0"/>
              <a:t>	 - censimento 1981 :    </a:t>
            </a:r>
            <a:r>
              <a:rPr lang="it-IT" sz="2000" b="1" dirty="0"/>
              <a:t>98.985 </a:t>
            </a:r>
            <a:r>
              <a:rPr lang="it-IT" sz="2000" dirty="0"/>
              <a:t>stranieri in Italia</a:t>
            </a:r>
            <a:endParaRPr lang="fr-FR" sz="2000" dirty="0"/>
          </a:p>
          <a:p>
            <a:pPr>
              <a:buNone/>
            </a:pPr>
            <a:r>
              <a:rPr lang="it-IT" sz="2000" dirty="0"/>
              <a:t>	- censimento 2013 :    </a:t>
            </a:r>
            <a:r>
              <a:rPr lang="it-IT" sz="2000" b="1" dirty="0"/>
              <a:t>5.186.000  </a:t>
            </a:r>
            <a:r>
              <a:rPr lang="it-IT" sz="2000" dirty="0"/>
              <a:t>(di cui </a:t>
            </a:r>
            <a:r>
              <a:rPr lang="it-IT" sz="2000" b="1" dirty="0"/>
              <a:t>4.922.085 </a:t>
            </a:r>
            <a:r>
              <a:rPr lang="it-IT" sz="2000" dirty="0"/>
              <a:t>extra-comunitari)</a:t>
            </a:r>
            <a:endParaRPr lang="fr-FR" sz="2000" dirty="0"/>
          </a:p>
          <a:p>
            <a:pPr>
              <a:buNone/>
            </a:pPr>
            <a:r>
              <a:rPr lang="it-IT" sz="2000" dirty="0"/>
              <a:t>	→ Incremento del 4.900 per cento, rallentato dalla crisi economica del 2008, ma costantemente in aumento. </a:t>
            </a:r>
          </a:p>
          <a:p>
            <a:pPr algn="just">
              <a:buNone/>
            </a:pPr>
            <a:r>
              <a:rPr lang="it-IT" sz="2000" dirty="0"/>
              <a:t>	L’Italia ha uguagliato, poi gradualmente superato, le percentuali degli altri paesi europei (Europa : 6,8 %  -   Italia </a:t>
            </a:r>
            <a:r>
              <a:rPr lang="it-IT" sz="2000" b="1" dirty="0"/>
              <a:t>8,7%</a:t>
            </a:r>
            <a:r>
              <a:rPr lang="it-IT" sz="2000" dirty="0"/>
              <a:t>)</a:t>
            </a:r>
            <a:endParaRPr lang="fr-FR" sz="2000" dirty="0"/>
          </a:p>
          <a:p>
            <a:pPr marL="0" indent="0" algn="ctr">
              <a:buNone/>
            </a:pPr>
            <a:endParaRPr lang="fr-FR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087854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800" b="1" dirty="0"/>
              <a:t>Linguistique synchronique   </a:t>
            </a:r>
            <a:r>
              <a:rPr lang="fr-FR" sz="1800" dirty="0"/>
              <a:t>-  </a:t>
            </a:r>
            <a:r>
              <a:rPr lang="fr-FR" sz="1800" b="1" dirty="0"/>
              <a:t>L4ITLINS  -  année 2023-2024</a:t>
            </a:r>
          </a:p>
          <a:p>
            <a:pPr marL="0" indent="0" algn="ctr">
              <a:buNone/>
            </a:pPr>
            <a:r>
              <a:rPr lang="fr-FR" sz="2800" b="1" dirty="0">
                <a:solidFill>
                  <a:srgbClr val="FF0000"/>
                </a:solidFill>
              </a:rPr>
              <a:t>IN ITALIA</a:t>
            </a:r>
          </a:p>
          <a:p>
            <a:pPr algn="just">
              <a:buFontTx/>
              <a:buChar char="-"/>
              <a:tabLst>
                <a:tab pos="269875" algn="l"/>
              </a:tabLst>
            </a:pPr>
            <a:r>
              <a:rPr lang="it-IT" sz="2200" b="1" dirty="0">
                <a:highlight>
                  <a:srgbClr val="FFFF00"/>
                </a:highlight>
              </a:rPr>
              <a:t>eterogeneità</a:t>
            </a:r>
            <a:r>
              <a:rPr lang="it-IT" sz="2200" b="1" dirty="0"/>
              <a:t> paesi di provenienza.</a:t>
            </a:r>
            <a:r>
              <a:rPr lang="it-IT" sz="2200" dirty="0"/>
              <a:t>    191 cittadinanze diverse (gli Stati riconosciuti dall’ONU sono 195). Alcune polarizzazioni maggiori : </a:t>
            </a:r>
            <a:r>
              <a:rPr lang="it-IT" sz="2200" b="1" dirty="0"/>
              <a:t>Romania, Albania, Marocco, Cina, Ucraina</a:t>
            </a:r>
            <a:r>
              <a:rPr lang="it-IT" sz="2200" dirty="0"/>
              <a:t>.</a:t>
            </a:r>
          </a:p>
          <a:p>
            <a:pPr algn="just">
              <a:buFontTx/>
              <a:buChar char="-"/>
              <a:tabLst>
                <a:tab pos="269875" algn="l"/>
              </a:tabLst>
            </a:pPr>
            <a:endParaRPr lang="fr-FR" sz="2200" dirty="0"/>
          </a:p>
          <a:p>
            <a:pPr algn="just">
              <a:buFontTx/>
              <a:buChar char="-"/>
              <a:tabLst>
                <a:tab pos="269875" algn="l"/>
              </a:tabLst>
            </a:pPr>
            <a:r>
              <a:rPr lang="it-IT" sz="2200" b="1" dirty="0">
                <a:highlight>
                  <a:srgbClr val="FFFF00"/>
                </a:highlight>
              </a:rPr>
              <a:t>distribuzione</a:t>
            </a:r>
            <a:r>
              <a:rPr lang="it-IT" sz="2200" b="1" dirty="0"/>
              <a:t> irregolare sul territorio.       </a:t>
            </a:r>
            <a:r>
              <a:rPr lang="it-IT" sz="2200" dirty="0"/>
              <a:t>Alta concentrazione nelle aree più sviluppate del Centro-Nord : Emilia-Romagna (12%), Lombardia (11,3%), Umbria (11,1%), Veneto (10,4%). </a:t>
            </a:r>
          </a:p>
          <a:p>
            <a:pPr algn="just">
              <a:buFontTx/>
              <a:buChar char="-"/>
              <a:tabLst>
                <a:tab pos="269875" algn="l"/>
              </a:tabLst>
            </a:pPr>
            <a:endParaRPr lang="fr-FR" sz="2200" dirty="0"/>
          </a:p>
          <a:p>
            <a:pPr algn="just">
              <a:buFontTx/>
              <a:buChar char="-"/>
              <a:tabLst>
                <a:tab pos="269875" algn="l"/>
              </a:tabLst>
            </a:pPr>
            <a:r>
              <a:rPr lang="it-IT" sz="2200" b="1" dirty="0">
                <a:highlight>
                  <a:srgbClr val="FFFF00"/>
                </a:highlight>
              </a:rPr>
              <a:t>evoluzione demografica</a:t>
            </a:r>
            <a:r>
              <a:rPr lang="it-IT" sz="2200" b="1" dirty="0"/>
              <a:t>.</a:t>
            </a:r>
            <a:r>
              <a:rPr lang="it-IT" sz="2200" dirty="0"/>
              <a:t> Prima generazione prevalentemente maschile. Gradualmente, la </a:t>
            </a:r>
            <a:r>
              <a:rPr lang="it-IT" sz="2200" dirty="0">
                <a:solidFill>
                  <a:srgbClr val="0070C0"/>
                </a:solidFill>
              </a:rPr>
              <a:t>distribuzione uomini/donne si è pareggiata </a:t>
            </a:r>
            <a:r>
              <a:rPr lang="it-IT" sz="2200" dirty="0"/>
              <a:t>e, attualmente, i </a:t>
            </a:r>
            <a:r>
              <a:rPr lang="it-IT" sz="2200" b="1" dirty="0">
                <a:solidFill>
                  <a:srgbClr val="0070C0"/>
                </a:solidFill>
              </a:rPr>
              <a:t>nuclei famigliari con figli </a:t>
            </a:r>
            <a:r>
              <a:rPr lang="it-IT" sz="2200" dirty="0"/>
              <a:t>sono prevalenti. </a:t>
            </a:r>
          </a:p>
          <a:p>
            <a:pPr algn="just">
              <a:buNone/>
              <a:tabLst>
                <a:tab pos="360363" algn="l"/>
              </a:tabLst>
            </a:pPr>
            <a:r>
              <a:rPr lang="it-IT" sz="2200" dirty="0"/>
              <a:t>	Fattore importante per il </a:t>
            </a:r>
            <a:r>
              <a:rPr lang="it-IT" sz="2200" b="1" dirty="0">
                <a:solidFill>
                  <a:srgbClr val="0070C0"/>
                </a:solidFill>
                <a:highlight>
                  <a:srgbClr val="FFFF00"/>
                </a:highlight>
              </a:rPr>
              <a:t>radicamento</a:t>
            </a:r>
            <a:r>
              <a:rPr lang="it-IT" sz="2200" dirty="0"/>
              <a:t> territoriale (2/3 delle famiglie con figli dichiara di voler rimanere in Italia ; la metà, nei nuclei senza figli).</a:t>
            </a:r>
            <a:endParaRPr lang="it-IT" sz="2200" b="1" dirty="0"/>
          </a:p>
          <a:p>
            <a:pPr marL="0" indent="0">
              <a:buNone/>
            </a:pPr>
            <a:endParaRPr lang="fr-FR" sz="2000" dirty="0"/>
          </a:p>
          <a:p>
            <a:pPr marL="0" indent="0" algn="ctr">
              <a:buNone/>
            </a:pPr>
            <a:endParaRPr lang="fr-FR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087854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800" b="1" dirty="0"/>
              <a:t>Linguistique synchronique   </a:t>
            </a:r>
            <a:r>
              <a:rPr lang="fr-FR" sz="1800" dirty="0"/>
              <a:t>-  </a:t>
            </a:r>
            <a:r>
              <a:rPr lang="fr-FR" sz="1800" b="1" dirty="0"/>
              <a:t>L4ITLINS  -  année 2023-2024</a:t>
            </a:r>
            <a:endParaRPr lang="fr-FR" sz="2800" b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it-IT" sz="2000" b="1" dirty="0"/>
              <a:t>	Influenza sull’italiano</a:t>
            </a:r>
            <a:r>
              <a:rPr lang="it-IT" sz="2000" dirty="0"/>
              <a:t> delle</a:t>
            </a:r>
            <a:r>
              <a:rPr lang="it-IT" sz="2000" b="1" dirty="0"/>
              <a:t> lingue dei migranti </a:t>
            </a:r>
            <a:r>
              <a:rPr lang="it-IT" sz="2000" dirty="0"/>
              <a:t>e delle</a:t>
            </a:r>
            <a:r>
              <a:rPr lang="it-IT" sz="2000" b="1" dirty="0"/>
              <a:t> lingue immigrate</a:t>
            </a:r>
          </a:p>
          <a:p>
            <a:pPr algn="ctr">
              <a:buNone/>
            </a:pPr>
            <a:endParaRPr lang="fr-FR" sz="2000" dirty="0"/>
          </a:p>
          <a:p>
            <a:pPr algn="just">
              <a:buNone/>
            </a:pPr>
            <a:r>
              <a:rPr lang="it-IT" sz="2000" dirty="0"/>
              <a:t>		Le </a:t>
            </a:r>
            <a:r>
              <a:rPr lang="it-IT" sz="2000" i="1" dirty="0">
                <a:highlight>
                  <a:srgbClr val="FFFF00"/>
                </a:highlight>
              </a:rPr>
              <a:t>lingue</a:t>
            </a:r>
            <a:r>
              <a:rPr lang="it-IT" sz="2000" b="1" i="1" dirty="0">
                <a:highlight>
                  <a:srgbClr val="FFFF00"/>
                </a:highlight>
              </a:rPr>
              <a:t> dei migranti</a:t>
            </a:r>
            <a:r>
              <a:rPr lang="it-IT" sz="2000" b="1" dirty="0">
                <a:highlight>
                  <a:srgbClr val="FFFF00"/>
                </a:highlight>
              </a:rPr>
              <a:t> </a:t>
            </a:r>
            <a:r>
              <a:rPr lang="it-IT" sz="2000" dirty="0"/>
              <a:t>che attraversano l’Italia prima di raggiungere altri paesi europei hanno un’influenza minima. </a:t>
            </a:r>
            <a:r>
              <a:rPr lang="it-IT" sz="2000" i="1" dirty="0">
                <a:solidFill>
                  <a:srgbClr val="0070C0"/>
                </a:solidFill>
              </a:rPr>
              <a:t>  I migranti che </a:t>
            </a:r>
            <a:r>
              <a:rPr lang="it-IT" sz="2000" b="1" i="1" dirty="0">
                <a:solidFill>
                  <a:srgbClr val="0070C0"/>
                </a:solidFill>
              </a:rPr>
              <a:t>transitano</a:t>
            </a:r>
            <a:r>
              <a:rPr lang="it-IT" sz="2000" i="1" dirty="0">
                <a:solidFill>
                  <a:srgbClr val="0070C0"/>
                </a:solidFill>
              </a:rPr>
              <a:t> in Italia</a:t>
            </a:r>
          </a:p>
          <a:p>
            <a:pPr algn="just">
              <a:buNone/>
            </a:pPr>
            <a:r>
              <a:rPr lang="it-IT" sz="2000" dirty="0"/>
              <a:t>		Le lingue dei </a:t>
            </a:r>
            <a:r>
              <a:rPr lang="it-IT" sz="2000" i="1" dirty="0">
                <a:solidFill>
                  <a:srgbClr val="0070C0"/>
                </a:solidFill>
              </a:rPr>
              <a:t>migranti che </a:t>
            </a:r>
            <a:r>
              <a:rPr lang="it-IT" sz="2000" b="1" i="1" dirty="0">
                <a:solidFill>
                  <a:srgbClr val="0070C0"/>
                </a:solidFill>
              </a:rPr>
              <a:t>restano</a:t>
            </a:r>
            <a:r>
              <a:rPr lang="it-IT" sz="2000" i="1" dirty="0">
                <a:solidFill>
                  <a:srgbClr val="0070C0"/>
                </a:solidFill>
              </a:rPr>
              <a:t> in Italia </a:t>
            </a:r>
            <a:r>
              <a:rPr lang="it-IT" sz="2000" dirty="0"/>
              <a:t>(</a:t>
            </a:r>
            <a:r>
              <a:rPr lang="it-IT" sz="2000" dirty="0">
                <a:highlight>
                  <a:srgbClr val="00FF00"/>
                </a:highlight>
              </a:rPr>
              <a:t>le </a:t>
            </a:r>
            <a:r>
              <a:rPr lang="it-IT" sz="2000" i="1" dirty="0">
                <a:highlight>
                  <a:srgbClr val="00FF00"/>
                </a:highlight>
              </a:rPr>
              <a:t>lingue</a:t>
            </a:r>
            <a:r>
              <a:rPr lang="it-IT" sz="2000" b="1" i="1" dirty="0">
                <a:highlight>
                  <a:srgbClr val="00FF00"/>
                </a:highlight>
              </a:rPr>
              <a:t> immigrate</a:t>
            </a:r>
            <a:r>
              <a:rPr lang="it-IT" sz="2000" dirty="0"/>
              <a:t>) entrano a contatto con l’italiano e con le strutture culturali italiane :  lasciano tracce nelle scritte, insegne, volantini di promozione di prodotti, si sentono nei luoghi pubblici, nella produzione musicale, in trasmissioni radio e TV dedicate. </a:t>
            </a:r>
          </a:p>
          <a:p>
            <a:pPr algn="just">
              <a:buNone/>
            </a:pPr>
            <a:r>
              <a:rPr lang="it-IT" sz="2000" dirty="0"/>
              <a:t>		A volte gli italiani le apprendono, per la loro visibilità [cf. Bagna, Barni e Vedovelli 2007].</a:t>
            </a:r>
            <a:endParaRPr lang="fr-FR" sz="2000" dirty="0"/>
          </a:p>
          <a:p>
            <a:pPr algn="just">
              <a:buNone/>
            </a:pPr>
            <a:r>
              <a:rPr lang="it-IT" sz="2000" dirty="0"/>
              <a:t>		Gli immigrati che si stabiliscono in Italia apprendono l’italiano in modo spontaneo, oralmente ; in un secondo tempo, studiano l’italiano allo scritto. 		I figli (2a generazione) lo studiano a scuola, insieme ai bambini italiani.</a:t>
            </a:r>
            <a:endParaRPr lang="fr-FR" sz="2000" dirty="0"/>
          </a:p>
          <a:p>
            <a:pPr>
              <a:buNone/>
            </a:pPr>
            <a:endParaRPr lang="it-IT" sz="2000" dirty="0"/>
          </a:p>
          <a:p>
            <a:pPr algn="just">
              <a:buNone/>
            </a:pPr>
            <a:r>
              <a:rPr lang="it-IT" sz="2000" dirty="0"/>
              <a:t>	Distinzione fra </a:t>
            </a:r>
            <a:r>
              <a:rPr lang="it-IT" sz="2000" b="1" dirty="0">
                <a:highlight>
                  <a:srgbClr val="FF00FF"/>
                </a:highlight>
              </a:rPr>
              <a:t>lingua di contatto</a:t>
            </a:r>
            <a:r>
              <a:rPr lang="it-IT" sz="2000" dirty="0"/>
              <a:t>, </a:t>
            </a:r>
            <a:r>
              <a:rPr lang="it-IT" sz="2000" b="1" dirty="0">
                <a:highlight>
                  <a:srgbClr val="FFFF00"/>
                </a:highlight>
              </a:rPr>
              <a:t>lingua d’origine</a:t>
            </a:r>
            <a:r>
              <a:rPr lang="it-IT" sz="2000" dirty="0"/>
              <a:t>, </a:t>
            </a:r>
            <a:r>
              <a:rPr lang="it-IT" sz="2000" b="1" dirty="0">
                <a:highlight>
                  <a:srgbClr val="00FF00"/>
                </a:highlight>
              </a:rPr>
              <a:t>lingua seconda</a:t>
            </a:r>
            <a:r>
              <a:rPr lang="it-IT" sz="2000" dirty="0">
                <a:highlight>
                  <a:srgbClr val="00FF00"/>
                </a:highlight>
              </a:rPr>
              <a:t> </a:t>
            </a:r>
            <a:r>
              <a:rPr lang="it-IT" sz="2000" dirty="0"/>
              <a:t>e </a:t>
            </a:r>
            <a:r>
              <a:rPr lang="it-IT" sz="2000" b="1" dirty="0">
                <a:highlight>
                  <a:srgbClr val="0000FF"/>
                </a:highlight>
              </a:rPr>
              <a:t>lingua straniera </a:t>
            </a:r>
            <a:r>
              <a:rPr lang="it-IT" sz="2000" b="1" dirty="0"/>
              <a:t>:</a:t>
            </a:r>
          </a:p>
          <a:p>
            <a:pPr marL="0" indent="0">
              <a:buNone/>
            </a:pPr>
            <a:endParaRPr lang="fr-FR" sz="2000" dirty="0"/>
          </a:p>
          <a:p>
            <a:pPr marL="0" indent="0" algn="ctr">
              <a:buNone/>
            </a:pPr>
            <a:endParaRPr lang="fr-FR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087854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800" b="1" dirty="0"/>
              <a:t>Linguistique synchronique   </a:t>
            </a:r>
            <a:r>
              <a:rPr lang="fr-FR" sz="1800" dirty="0"/>
              <a:t>-  </a:t>
            </a:r>
            <a:r>
              <a:rPr lang="fr-FR" sz="1800" b="1" dirty="0"/>
              <a:t>L4ITLINS  -  année 2023-2024</a:t>
            </a:r>
          </a:p>
          <a:p>
            <a:pPr marL="0" indent="0" algn="ctr">
              <a:buNone/>
              <a:tabLst>
                <a:tab pos="528638" algn="l"/>
              </a:tabLst>
            </a:pPr>
            <a:endParaRPr lang="it-IT" sz="2000" b="1" dirty="0"/>
          </a:p>
          <a:p>
            <a:pPr marL="0" indent="0">
              <a:buNone/>
            </a:pPr>
            <a:endParaRPr lang="fr-FR" sz="2000" dirty="0"/>
          </a:p>
          <a:p>
            <a:pPr marL="0" indent="0" algn="ctr">
              <a:buNone/>
            </a:pPr>
            <a:endParaRPr lang="fr-FR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  <p:pic>
        <p:nvPicPr>
          <p:cNvPr id="4" name="Image 3"/>
          <p:cNvPicPr/>
          <p:nvPr/>
        </p:nvPicPr>
        <p:blipFill>
          <a:blip r:embed="rId2"/>
          <a:srcRect l="43306" t="14118" r="8926" b="16765"/>
          <a:stretch>
            <a:fillRect/>
          </a:stretch>
        </p:blipFill>
        <p:spPr bwMode="auto">
          <a:xfrm>
            <a:off x="1571604" y="714356"/>
            <a:ext cx="6072229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7854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640871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sz="1800" b="1" dirty="0"/>
              <a:t>Linguistique synchronique   </a:t>
            </a:r>
            <a:r>
              <a:rPr lang="fr-FR" sz="1800" dirty="0"/>
              <a:t>-  </a:t>
            </a:r>
            <a:r>
              <a:rPr lang="fr-FR" sz="1800" b="1" dirty="0"/>
              <a:t>L4ITLINS  -  année 2023-2024</a:t>
            </a:r>
          </a:p>
          <a:p>
            <a:pPr algn="ctr">
              <a:buNone/>
            </a:pPr>
            <a:r>
              <a:rPr lang="it-IT" sz="2000" b="1" dirty="0"/>
              <a:t>Maria G. Lo Duca, </a:t>
            </a:r>
            <a:r>
              <a:rPr lang="it-IT" sz="2000" b="1" i="1" dirty="0"/>
              <a:t>Lingua italiana ed educazione linguistica. Tra storia, ricerca e didattica</a:t>
            </a:r>
            <a:r>
              <a:rPr lang="it-IT" sz="2000" b="1" dirty="0"/>
              <a:t>, Carocci editore, 2014 (cap. 6, p. 241 ss)</a:t>
            </a:r>
            <a:endParaRPr lang="fr-FR" sz="2000" dirty="0"/>
          </a:p>
          <a:p>
            <a:pPr>
              <a:buNone/>
            </a:pPr>
            <a:r>
              <a:rPr lang="it-IT" sz="2000" b="1" dirty="0"/>
              <a:t> </a:t>
            </a:r>
            <a:endParaRPr lang="fr-FR" sz="2000" dirty="0"/>
          </a:p>
          <a:p>
            <a:pPr algn="just">
              <a:buNone/>
            </a:pPr>
            <a:r>
              <a:rPr lang="it-IT" sz="2000" dirty="0"/>
              <a:t>	Nuove “minoranze linguistiche”,</a:t>
            </a:r>
            <a:r>
              <a:rPr lang="it-IT" sz="2000" b="1" dirty="0"/>
              <a:t> nuovi “alloglotti”</a:t>
            </a:r>
            <a:r>
              <a:rPr lang="it-IT" sz="2000" dirty="0"/>
              <a:t> (cf Massimo Vedovelli, 1992). Panoramica dei nuovi gruppi linguistici in Italia : Tosi 1995, pp.195-220) ; ricerche di sociolinguistica su immigrazione e plurilinguismo : Chini (2004).</a:t>
            </a:r>
            <a:endParaRPr lang="fr-FR" sz="2000" dirty="0"/>
          </a:p>
          <a:p>
            <a:pPr algn="just">
              <a:buNone/>
            </a:pPr>
            <a:r>
              <a:rPr lang="it-IT" sz="2000" dirty="0"/>
              <a:t> </a:t>
            </a:r>
            <a:endParaRPr lang="fr-FR" sz="2000" dirty="0"/>
          </a:p>
          <a:p>
            <a:pPr algn="just">
              <a:buNone/>
            </a:pPr>
            <a:r>
              <a:rPr lang="it-IT" sz="2000" b="1" dirty="0">
                <a:solidFill>
                  <a:srgbClr val="FF0000"/>
                </a:solidFill>
              </a:rPr>
              <a:t>	</a:t>
            </a:r>
            <a:r>
              <a:rPr lang="it-IT" sz="2000" b="1" dirty="0">
                <a:solidFill>
                  <a:srgbClr val="0070C0"/>
                </a:solidFill>
                <a:highlight>
                  <a:srgbClr val="FFFF00"/>
                </a:highlight>
              </a:rPr>
              <a:t>INVALSI</a:t>
            </a:r>
            <a:r>
              <a:rPr lang="it-IT" sz="2000" dirty="0"/>
              <a:t> </a:t>
            </a:r>
            <a:r>
              <a:rPr lang="fr-FR" sz="2000" b="1" dirty="0" err="1"/>
              <a:t>Istituto</a:t>
            </a:r>
            <a:r>
              <a:rPr lang="fr-FR" sz="2000" b="1" dirty="0"/>
              <a:t> </a:t>
            </a:r>
            <a:r>
              <a:rPr lang="fr-FR" sz="2000" b="1" dirty="0" err="1"/>
              <a:t>nazionale</a:t>
            </a:r>
            <a:r>
              <a:rPr lang="fr-FR" sz="2000" b="1" dirty="0"/>
              <a:t> per la </a:t>
            </a:r>
            <a:r>
              <a:rPr lang="fr-FR" sz="2000" b="1" dirty="0" err="1"/>
              <a:t>valutazione</a:t>
            </a:r>
            <a:r>
              <a:rPr lang="fr-FR" sz="2000" b="1" dirty="0"/>
              <a:t> </a:t>
            </a:r>
            <a:r>
              <a:rPr lang="fr-FR" sz="2000" b="1" dirty="0" err="1"/>
              <a:t>del</a:t>
            </a:r>
            <a:r>
              <a:rPr lang="fr-FR" sz="2000" b="1" dirty="0"/>
              <a:t> </a:t>
            </a:r>
            <a:r>
              <a:rPr lang="fr-FR" sz="2000" b="1" dirty="0" err="1"/>
              <a:t>sistema</a:t>
            </a:r>
            <a:r>
              <a:rPr lang="fr-FR" sz="2000" b="1" dirty="0"/>
              <a:t> </a:t>
            </a:r>
            <a:r>
              <a:rPr lang="fr-FR" sz="2000" b="1" dirty="0" err="1"/>
              <a:t>educativo</a:t>
            </a:r>
            <a:r>
              <a:rPr lang="fr-FR" sz="2000" b="1" dirty="0"/>
              <a:t> di </a:t>
            </a:r>
            <a:r>
              <a:rPr lang="fr-FR" sz="2000" b="1" dirty="0" err="1"/>
              <a:t>istruzione</a:t>
            </a:r>
            <a:r>
              <a:rPr lang="fr-FR" sz="2000" b="1" dirty="0"/>
              <a:t> e di </a:t>
            </a:r>
            <a:r>
              <a:rPr lang="fr-FR" sz="2000" b="1" dirty="0" err="1"/>
              <a:t>formazione</a:t>
            </a:r>
            <a:r>
              <a:rPr lang="it-IT" sz="2000" dirty="0"/>
              <a:t> – </a:t>
            </a:r>
            <a:r>
              <a:rPr lang="it-IT" sz="2000" i="1" dirty="0"/>
              <a:t>Rapporto</a:t>
            </a:r>
            <a:r>
              <a:rPr lang="it-IT" sz="2000" dirty="0"/>
              <a:t> annuale (anno 20181) a partire dai criteri di classificazione internazionali :</a:t>
            </a:r>
            <a:endParaRPr lang="fr-FR" sz="2000" dirty="0"/>
          </a:p>
          <a:p>
            <a:pPr algn="just">
              <a:buNone/>
            </a:pPr>
            <a:r>
              <a:rPr lang="it-IT" sz="2000" dirty="0"/>
              <a:t> </a:t>
            </a:r>
            <a:endParaRPr lang="fr-FR" sz="2000" dirty="0"/>
          </a:p>
          <a:p>
            <a:pPr algn="just">
              <a:buNone/>
            </a:pPr>
            <a:r>
              <a:rPr lang="fr-FR" sz="2000" dirty="0"/>
              <a:t>	L’</a:t>
            </a:r>
            <a:r>
              <a:rPr lang="fr-FR" sz="2000" dirty="0" err="1"/>
              <a:t>Italia</a:t>
            </a:r>
            <a:r>
              <a:rPr lang="fr-FR" sz="2000" dirty="0"/>
              <a:t> è fra i </a:t>
            </a:r>
            <a:r>
              <a:rPr lang="fr-FR" sz="2000" dirty="0" err="1"/>
              <a:t>paesi</a:t>
            </a:r>
            <a:r>
              <a:rPr lang="fr-FR" sz="2000" dirty="0"/>
              <a:t> OCSE (</a:t>
            </a:r>
            <a:r>
              <a:rPr lang="fr-FR" sz="2000" b="1" dirty="0" err="1"/>
              <a:t>Organizzazione</a:t>
            </a:r>
            <a:r>
              <a:rPr lang="fr-FR" sz="2000" b="1" dirty="0"/>
              <a:t> per la </a:t>
            </a:r>
            <a:r>
              <a:rPr lang="fr-FR" sz="2000" b="1" dirty="0" err="1"/>
              <a:t>cooperazione</a:t>
            </a:r>
            <a:r>
              <a:rPr lang="fr-FR" sz="2000" b="1" dirty="0"/>
              <a:t> e </a:t>
            </a:r>
            <a:r>
              <a:rPr lang="fr-FR" sz="2000" b="1" dirty="0" err="1"/>
              <a:t>lo</a:t>
            </a:r>
            <a:r>
              <a:rPr lang="fr-FR" sz="2000" b="1" dirty="0"/>
              <a:t> </a:t>
            </a:r>
            <a:r>
              <a:rPr lang="fr-FR" sz="2000" b="1" dirty="0" err="1"/>
              <a:t>sviluppo</a:t>
            </a:r>
            <a:r>
              <a:rPr lang="fr-FR" sz="2000" b="1" dirty="0"/>
              <a:t> </a:t>
            </a:r>
            <a:r>
              <a:rPr lang="fr-FR" sz="2000" b="1" dirty="0" err="1"/>
              <a:t>economico</a:t>
            </a:r>
            <a:r>
              <a:rPr lang="fr-FR" sz="2000" dirty="0"/>
              <a:t>), </a:t>
            </a:r>
            <a:r>
              <a:rPr lang="fr-FR" sz="2000" dirty="0" err="1"/>
              <a:t>insieme</a:t>
            </a:r>
            <a:r>
              <a:rPr lang="fr-FR" sz="2000" dirty="0"/>
              <a:t> alla </a:t>
            </a:r>
            <a:r>
              <a:rPr lang="fr-FR" sz="2000" dirty="0" err="1"/>
              <a:t>Grecia</a:t>
            </a:r>
            <a:r>
              <a:rPr lang="fr-FR" sz="2000" dirty="0"/>
              <a:t>, l’</a:t>
            </a:r>
            <a:r>
              <a:rPr lang="fr-FR" sz="2000" dirty="0" err="1"/>
              <a:t>Irlanda</a:t>
            </a:r>
            <a:r>
              <a:rPr lang="fr-FR" sz="2000" dirty="0"/>
              <a:t>, la </a:t>
            </a:r>
            <a:r>
              <a:rPr lang="fr-FR" sz="2000" dirty="0" err="1"/>
              <a:t>Spagna</a:t>
            </a:r>
            <a:r>
              <a:rPr lang="fr-FR" sz="2000" dirty="0"/>
              <a:t> e il </a:t>
            </a:r>
            <a:r>
              <a:rPr lang="fr-FR" sz="2000" dirty="0" err="1"/>
              <a:t>Portogallo</a:t>
            </a:r>
            <a:r>
              <a:rPr lang="fr-FR" sz="2000" dirty="0"/>
              <a:t>, un </a:t>
            </a:r>
            <a:r>
              <a:rPr lang="fr-FR" sz="2000" dirty="0" err="1"/>
              <a:t>paese</a:t>
            </a:r>
            <a:r>
              <a:rPr lang="fr-FR" sz="2000" dirty="0"/>
              <a:t> di </a:t>
            </a:r>
            <a:r>
              <a:rPr lang="fr-FR" sz="2000" dirty="0" err="1"/>
              <a:t>recente</a:t>
            </a:r>
            <a:r>
              <a:rPr lang="fr-FR" sz="2000" dirty="0"/>
              <a:t> </a:t>
            </a:r>
            <a:r>
              <a:rPr lang="fr-FR" sz="2000" dirty="0" err="1"/>
              <a:t>immigrazione</a:t>
            </a:r>
            <a:r>
              <a:rPr lang="fr-FR" sz="2000" dirty="0"/>
              <a:t>.</a:t>
            </a:r>
          </a:p>
          <a:p>
            <a:pPr algn="just">
              <a:buNone/>
            </a:pPr>
            <a:r>
              <a:rPr lang="fr-FR" sz="2000" dirty="0"/>
              <a:t>	</a:t>
            </a:r>
            <a:r>
              <a:rPr lang="fr-FR" sz="2000" b="1" dirty="0"/>
              <a:t>La </a:t>
            </a:r>
            <a:r>
              <a:rPr lang="fr-FR" sz="2000" b="1" dirty="0" err="1"/>
              <a:t>scuola</a:t>
            </a:r>
            <a:r>
              <a:rPr lang="fr-FR" sz="2000" b="1" dirty="0"/>
              <a:t> ha un </a:t>
            </a:r>
            <a:r>
              <a:rPr lang="fr-FR" sz="2000" b="1" dirty="0" err="1"/>
              <a:t>ruolo</a:t>
            </a:r>
            <a:r>
              <a:rPr lang="fr-FR" sz="2000" b="1" dirty="0"/>
              <a:t> cruciale </a:t>
            </a:r>
            <a:r>
              <a:rPr lang="fr-FR" sz="2000" b="1" dirty="0" err="1"/>
              <a:t>nel</a:t>
            </a:r>
            <a:r>
              <a:rPr lang="fr-FR" sz="2000" b="1" dirty="0"/>
              <a:t> </a:t>
            </a:r>
            <a:r>
              <a:rPr lang="fr-FR" sz="2000" b="1" dirty="0" err="1"/>
              <a:t>processo</a:t>
            </a:r>
            <a:r>
              <a:rPr lang="fr-FR" sz="2000" b="1" dirty="0"/>
              <a:t> di </a:t>
            </a:r>
            <a:r>
              <a:rPr lang="fr-FR" sz="2000" b="1" dirty="0" err="1"/>
              <a:t>integrazione</a:t>
            </a:r>
            <a:r>
              <a:rPr lang="fr-FR" sz="2000" b="1" dirty="0"/>
              <a:t> </a:t>
            </a:r>
            <a:r>
              <a:rPr lang="fr-FR" sz="2000" b="1" dirty="0" err="1"/>
              <a:t>degli</a:t>
            </a:r>
            <a:r>
              <a:rPr lang="fr-FR" sz="2000" b="1" dirty="0"/>
              <a:t> </a:t>
            </a:r>
            <a:r>
              <a:rPr lang="fr-FR" sz="2000" b="1" dirty="0" err="1"/>
              <a:t>immigrati</a:t>
            </a:r>
            <a:r>
              <a:rPr lang="fr-FR" sz="2000" b="1" dirty="0"/>
              <a:t> </a:t>
            </a:r>
            <a:r>
              <a:rPr lang="fr-FR" sz="2000" dirty="0"/>
              <a:t>: </a:t>
            </a:r>
            <a:r>
              <a:rPr lang="fr-FR" sz="2000" dirty="0" err="1"/>
              <a:t>funzione</a:t>
            </a:r>
            <a:r>
              <a:rPr lang="fr-FR" sz="2000" dirty="0"/>
              <a:t> di </a:t>
            </a:r>
            <a:r>
              <a:rPr lang="fr-FR" sz="2000" dirty="0" err="1"/>
              <a:t>socializzazione</a:t>
            </a:r>
            <a:r>
              <a:rPr lang="fr-FR" sz="2000" dirty="0"/>
              <a:t> + </a:t>
            </a:r>
            <a:r>
              <a:rPr lang="fr-FR" sz="2000" dirty="0" err="1"/>
              <a:t>apprendimento</a:t>
            </a:r>
            <a:r>
              <a:rPr lang="fr-FR" sz="2000" dirty="0"/>
              <a:t> delle </a:t>
            </a:r>
            <a:r>
              <a:rPr lang="fr-FR" sz="2000" dirty="0" err="1"/>
              <a:t>conoscenze</a:t>
            </a:r>
            <a:r>
              <a:rPr lang="fr-FR" sz="2000" dirty="0"/>
              <a:t> e </a:t>
            </a:r>
            <a:r>
              <a:rPr lang="fr-FR" sz="2000" dirty="0" err="1"/>
              <a:t>abilità</a:t>
            </a:r>
            <a:r>
              <a:rPr lang="fr-FR" sz="2000" dirty="0"/>
              <a:t> </a:t>
            </a:r>
            <a:r>
              <a:rPr lang="fr-FR" sz="2000" dirty="0" err="1"/>
              <a:t>fondamentali</a:t>
            </a:r>
            <a:r>
              <a:rPr lang="fr-FR" sz="2000" dirty="0"/>
              <a:t> per la </a:t>
            </a:r>
            <a:r>
              <a:rPr lang="fr-FR" sz="2000" dirty="0" err="1"/>
              <a:t>partecipazione</a:t>
            </a:r>
            <a:r>
              <a:rPr lang="fr-FR" sz="2000" dirty="0"/>
              <a:t> alla </a:t>
            </a:r>
            <a:r>
              <a:rPr lang="fr-FR" sz="2000" dirty="0" err="1"/>
              <a:t>vita</a:t>
            </a:r>
            <a:r>
              <a:rPr lang="fr-FR" sz="2000" dirty="0"/>
              <a:t> </a:t>
            </a:r>
            <a:r>
              <a:rPr lang="fr-FR" sz="2000" dirty="0" err="1"/>
              <a:t>collettiva</a:t>
            </a:r>
            <a:r>
              <a:rPr lang="fr-FR" sz="2000" dirty="0"/>
              <a:t> e per l’</a:t>
            </a:r>
            <a:r>
              <a:rPr lang="fr-FR" sz="2000" dirty="0" err="1"/>
              <a:t>inserimento</a:t>
            </a:r>
            <a:r>
              <a:rPr lang="fr-FR" sz="2000" dirty="0"/>
              <a:t> </a:t>
            </a:r>
            <a:r>
              <a:rPr lang="fr-FR" sz="2000" dirty="0" err="1"/>
              <a:t>nel</a:t>
            </a:r>
            <a:r>
              <a:rPr lang="fr-FR" sz="2000" dirty="0"/>
              <a:t> </a:t>
            </a:r>
            <a:r>
              <a:rPr lang="fr-FR" sz="2000" dirty="0" err="1"/>
              <a:t>mercato</a:t>
            </a:r>
            <a:r>
              <a:rPr lang="fr-FR" sz="2000" dirty="0"/>
              <a:t> </a:t>
            </a:r>
            <a:r>
              <a:rPr lang="fr-FR" sz="2000" dirty="0" err="1"/>
              <a:t>del</a:t>
            </a:r>
            <a:r>
              <a:rPr lang="fr-FR" sz="2000" dirty="0"/>
              <a:t> </a:t>
            </a:r>
            <a:r>
              <a:rPr lang="fr-FR" sz="2000" dirty="0" err="1"/>
              <a:t>lavoro</a:t>
            </a:r>
            <a:r>
              <a:rPr lang="fr-FR" sz="2000" dirty="0"/>
              <a:t>.</a:t>
            </a:r>
          </a:p>
          <a:p>
            <a:pPr algn="just">
              <a:buNone/>
            </a:pPr>
            <a:r>
              <a:rPr lang="it-IT" sz="2000" dirty="0"/>
              <a:t> </a:t>
            </a:r>
            <a:endParaRPr lang="fr-FR" sz="2000" dirty="0"/>
          </a:p>
          <a:p>
            <a:pPr algn="just">
              <a:buNone/>
            </a:pPr>
            <a:r>
              <a:rPr lang="it-IT" sz="2000" b="1" dirty="0"/>
              <a:t>	autoctoni</a:t>
            </a:r>
            <a:r>
              <a:rPr lang="it-IT" sz="2000" dirty="0"/>
              <a:t>			nati in Italia da genitori nati in Italia</a:t>
            </a:r>
            <a:endParaRPr lang="fr-FR" sz="2000" dirty="0"/>
          </a:p>
          <a:p>
            <a:pPr algn="just">
              <a:buNone/>
            </a:pPr>
            <a:r>
              <a:rPr lang="it-IT" sz="2000" b="1" dirty="0"/>
              <a:t>	immigrati di 1</a:t>
            </a:r>
            <a:r>
              <a:rPr lang="it-IT" sz="2000" b="1" baseline="30000" dirty="0"/>
              <a:t>a</a:t>
            </a:r>
            <a:r>
              <a:rPr lang="it-IT" sz="2000" b="1" dirty="0"/>
              <a:t>    generazione</a:t>
            </a:r>
            <a:r>
              <a:rPr lang="it-IT" sz="2000" dirty="0"/>
              <a:t>	nati all’estero da genitori nati all’estero</a:t>
            </a:r>
            <a:endParaRPr lang="fr-FR" sz="2000" dirty="0"/>
          </a:p>
          <a:p>
            <a:pPr algn="just">
              <a:buNone/>
            </a:pPr>
            <a:r>
              <a:rPr lang="it-IT" sz="2000" b="1" dirty="0"/>
              <a:t>	immigrati di 2</a:t>
            </a:r>
            <a:r>
              <a:rPr lang="it-IT" sz="2000" b="1" baseline="30000" dirty="0"/>
              <a:t>a</a:t>
            </a:r>
            <a:r>
              <a:rPr lang="it-IT" sz="2000" b="1" dirty="0"/>
              <a:t>  generazione</a:t>
            </a:r>
            <a:r>
              <a:rPr lang="it-IT" sz="2000" dirty="0"/>
              <a:t>	nati in Italia da genitori nati all’estero</a:t>
            </a:r>
            <a:endParaRPr lang="fr-FR" sz="2000" dirty="0"/>
          </a:p>
          <a:p>
            <a:pPr algn="just">
              <a:buNone/>
            </a:pPr>
            <a:r>
              <a:rPr lang="fr-FR" sz="2000" dirty="0"/>
              <a:t> </a:t>
            </a:r>
            <a:endParaRPr lang="fr-FR" sz="2000" b="1" dirty="0"/>
          </a:p>
          <a:p>
            <a:pPr marL="0" indent="0" algn="just">
              <a:buNone/>
            </a:pPr>
            <a:r>
              <a:rPr lang="it-IT" sz="2000" dirty="0"/>
              <a:t>casi intermedi : un bambino nato in Italia da papà italiano e mamma straniera (o viceversa) è considerato italiano ; un bambino nato all’estero da papà italiano e mamma straniera (o viceversa) è considerato immigrato di 1</a:t>
            </a:r>
            <a:r>
              <a:rPr lang="it-IT" sz="2000" baseline="30000" dirty="0"/>
              <a:t>a</a:t>
            </a:r>
            <a:r>
              <a:rPr lang="it-IT" sz="2000" b="1" dirty="0"/>
              <a:t> </a:t>
            </a:r>
            <a:r>
              <a:rPr lang="it-IT" sz="2000" dirty="0"/>
              <a:t> generazione (sempre secondo gli standard europei).</a:t>
            </a:r>
            <a:endParaRPr lang="it-IT" sz="2000" b="1" dirty="0"/>
          </a:p>
          <a:p>
            <a:pPr marL="0" indent="0">
              <a:buNone/>
            </a:pPr>
            <a:endParaRPr lang="fr-FR" sz="2000" dirty="0"/>
          </a:p>
          <a:p>
            <a:pPr marL="0" indent="0" algn="ctr">
              <a:buNone/>
            </a:pPr>
            <a:endParaRPr lang="fr-FR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087854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800" b="1" dirty="0"/>
              <a:t>Linguistique synchronique   </a:t>
            </a:r>
            <a:r>
              <a:rPr lang="fr-FR" sz="1800" dirty="0"/>
              <a:t>-  </a:t>
            </a:r>
            <a:r>
              <a:rPr lang="fr-FR" sz="1800" b="1" dirty="0"/>
              <a:t>L4ITLINS  -  année 2023-2024</a:t>
            </a:r>
          </a:p>
          <a:p>
            <a:pPr marL="0" indent="0" algn="ctr">
              <a:buNone/>
            </a:pPr>
            <a:endParaRPr lang="fr-FR" sz="2800" b="1" dirty="0">
              <a:solidFill>
                <a:srgbClr val="FF0000"/>
              </a:solidFill>
            </a:endParaRPr>
          </a:p>
          <a:p>
            <a:pPr marL="0" indent="0" algn="just">
              <a:buNone/>
              <a:tabLst>
                <a:tab pos="528638" algn="l"/>
              </a:tabLst>
            </a:pPr>
            <a:r>
              <a:rPr lang="fr-FR" sz="2000" dirty="0"/>
              <a:t>	</a:t>
            </a:r>
            <a:r>
              <a:rPr lang="fr-FR" sz="2000" dirty="0" err="1"/>
              <a:t>Alunni</a:t>
            </a:r>
            <a:r>
              <a:rPr lang="fr-FR" sz="2400" dirty="0"/>
              <a:t> </a:t>
            </a:r>
            <a:r>
              <a:rPr lang="fr-FR" sz="2400" dirty="0" err="1"/>
              <a:t>stranieri</a:t>
            </a:r>
            <a:r>
              <a:rPr lang="fr-FR" sz="2400" dirty="0"/>
              <a:t> di 1a e 2a </a:t>
            </a:r>
            <a:r>
              <a:rPr lang="fr-FR" sz="2400" dirty="0" err="1"/>
              <a:t>generazione</a:t>
            </a:r>
            <a:r>
              <a:rPr lang="fr-FR" sz="2400" dirty="0"/>
              <a:t> : </a:t>
            </a:r>
            <a:r>
              <a:rPr lang="fr-FR" sz="2400" dirty="0" err="1"/>
              <a:t>una</a:t>
            </a:r>
            <a:r>
              <a:rPr lang="fr-FR" sz="2400" dirty="0"/>
              <a:t> </a:t>
            </a:r>
            <a:r>
              <a:rPr lang="fr-FR" sz="2400" dirty="0" err="1"/>
              <a:t>presenza</a:t>
            </a:r>
            <a:r>
              <a:rPr lang="fr-FR" sz="2400" dirty="0"/>
              <a:t> </a:t>
            </a:r>
            <a:r>
              <a:rPr lang="fr-FR" sz="2400" dirty="0" err="1"/>
              <a:t>costante</a:t>
            </a:r>
            <a:r>
              <a:rPr lang="fr-FR" sz="2400" dirty="0"/>
              <a:t> </a:t>
            </a:r>
            <a:r>
              <a:rPr lang="fr-FR" sz="2400" dirty="0" err="1"/>
              <a:t>nelle</a:t>
            </a:r>
            <a:r>
              <a:rPr lang="fr-FR" sz="2400" dirty="0"/>
              <a:t> </a:t>
            </a:r>
            <a:r>
              <a:rPr lang="fr-FR" sz="2400" dirty="0" err="1"/>
              <a:t>scuole</a:t>
            </a:r>
            <a:r>
              <a:rPr lang="fr-FR" sz="2400" dirty="0"/>
              <a:t> </a:t>
            </a:r>
            <a:r>
              <a:rPr lang="fr-FR" sz="2400" dirty="0" err="1"/>
              <a:t>italiane</a:t>
            </a:r>
            <a:r>
              <a:rPr lang="fr-FR" sz="2400" dirty="0"/>
              <a:t>. Più </a:t>
            </a:r>
            <a:r>
              <a:rPr lang="fr-FR" sz="2400" dirty="0" err="1"/>
              <a:t>numerosi</a:t>
            </a:r>
            <a:r>
              <a:rPr lang="fr-FR" sz="2400" dirty="0"/>
              <a:t> al nord e al </a:t>
            </a:r>
            <a:r>
              <a:rPr lang="fr-FR" sz="2400" dirty="0" err="1"/>
              <a:t>centro</a:t>
            </a:r>
            <a:r>
              <a:rPr lang="fr-FR" sz="2400" dirty="0"/>
              <a:t> ; molto </a:t>
            </a:r>
            <a:r>
              <a:rPr lang="fr-FR" sz="2400" dirty="0" err="1"/>
              <a:t>meno</a:t>
            </a:r>
            <a:r>
              <a:rPr lang="fr-FR" sz="2400" dirty="0"/>
              <a:t> </a:t>
            </a:r>
            <a:r>
              <a:rPr lang="fr-FR" sz="2400" dirty="0" err="1"/>
              <a:t>numerosi</a:t>
            </a:r>
            <a:r>
              <a:rPr lang="fr-FR" sz="2400" dirty="0"/>
              <a:t> </a:t>
            </a:r>
            <a:r>
              <a:rPr lang="fr-FR" sz="2400" dirty="0" err="1"/>
              <a:t>nel</a:t>
            </a:r>
            <a:r>
              <a:rPr lang="fr-FR" sz="2400" dirty="0"/>
              <a:t> sud e </a:t>
            </a:r>
            <a:r>
              <a:rPr lang="fr-FR" sz="2400" dirty="0" err="1"/>
              <a:t>nelle</a:t>
            </a:r>
            <a:r>
              <a:rPr lang="fr-FR" sz="2400" dirty="0"/>
              <a:t> isole. </a:t>
            </a:r>
          </a:p>
          <a:p>
            <a:pPr marL="0" indent="0" algn="just">
              <a:buNone/>
              <a:tabLst>
                <a:tab pos="528638" algn="l"/>
              </a:tabLst>
            </a:pPr>
            <a:r>
              <a:rPr lang="fr-FR" sz="2400" b="1" dirty="0"/>
              <a:t>	</a:t>
            </a:r>
            <a:r>
              <a:rPr lang="fr-FR" sz="2400" b="1" dirty="0">
                <a:highlight>
                  <a:srgbClr val="FFFF00"/>
                </a:highlight>
              </a:rPr>
              <a:t>A </a:t>
            </a:r>
            <a:r>
              <a:rPr lang="fr-FR" sz="2400" b="1" dirty="0" err="1">
                <a:highlight>
                  <a:srgbClr val="FFFF00"/>
                </a:highlight>
              </a:rPr>
              <a:t>livello</a:t>
            </a:r>
            <a:r>
              <a:rPr lang="fr-FR" sz="2400" b="1" dirty="0">
                <a:highlight>
                  <a:srgbClr val="FFFF00"/>
                </a:highlight>
              </a:rPr>
              <a:t> </a:t>
            </a:r>
            <a:r>
              <a:rPr lang="fr-FR" sz="2400" b="1" dirty="0" err="1">
                <a:highlight>
                  <a:srgbClr val="FFFF00"/>
                </a:highlight>
              </a:rPr>
              <a:t>nazionale</a:t>
            </a:r>
            <a:r>
              <a:rPr lang="fr-FR" sz="2400" b="1" dirty="0">
                <a:highlight>
                  <a:srgbClr val="FFFF00"/>
                </a:highlight>
              </a:rPr>
              <a:t>, la </a:t>
            </a:r>
            <a:r>
              <a:rPr lang="fr-FR" sz="2400" b="1" dirty="0" err="1">
                <a:highlight>
                  <a:srgbClr val="FFFF00"/>
                </a:highlight>
              </a:rPr>
              <a:t>percentuale</a:t>
            </a:r>
            <a:r>
              <a:rPr lang="fr-FR" sz="2400" b="1" dirty="0">
                <a:highlight>
                  <a:srgbClr val="FFFF00"/>
                </a:highlight>
              </a:rPr>
              <a:t> di </a:t>
            </a:r>
            <a:r>
              <a:rPr lang="fr-FR" sz="2400" b="1" dirty="0" err="1">
                <a:highlight>
                  <a:srgbClr val="FFFF00"/>
                </a:highlight>
              </a:rPr>
              <a:t>studenti</a:t>
            </a:r>
            <a:r>
              <a:rPr lang="fr-FR" sz="2400" b="1" dirty="0">
                <a:highlight>
                  <a:srgbClr val="FFFF00"/>
                </a:highlight>
              </a:rPr>
              <a:t> </a:t>
            </a:r>
            <a:r>
              <a:rPr lang="fr-FR" sz="2400" b="1" dirty="0" err="1">
                <a:highlight>
                  <a:srgbClr val="FFFF00"/>
                </a:highlight>
              </a:rPr>
              <a:t>stranieri</a:t>
            </a:r>
            <a:r>
              <a:rPr lang="fr-FR" sz="2400" b="1" dirty="0">
                <a:highlight>
                  <a:srgbClr val="FFFF00"/>
                </a:highlight>
              </a:rPr>
              <a:t> </a:t>
            </a:r>
            <a:r>
              <a:rPr lang="fr-FR" sz="2400" b="1" dirty="0" err="1">
                <a:highlight>
                  <a:srgbClr val="FFFF00"/>
                </a:highlight>
              </a:rPr>
              <a:t>nelle</a:t>
            </a:r>
            <a:r>
              <a:rPr lang="fr-FR" sz="2400" b="1" dirty="0">
                <a:highlight>
                  <a:srgbClr val="FFFF00"/>
                </a:highlight>
              </a:rPr>
              <a:t> </a:t>
            </a:r>
            <a:r>
              <a:rPr lang="fr-FR" sz="2400" b="1" dirty="0" err="1">
                <a:highlight>
                  <a:srgbClr val="FFFF00"/>
                </a:highlight>
              </a:rPr>
              <a:t>scuole</a:t>
            </a:r>
            <a:r>
              <a:rPr lang="fr-FR" sz="2400" b="1" dirty="0">
                <a:highlight>
                  <a:srgbClr val="FFFF00"/>
                </a:highlight>
              </a:rPr>
              <a:t> </a:t>
            </a:r>
            <a:r>
              <a:rPr lang="fr-FR" sz="2400" b="1" dirty="0" err="1">
                <a:highlight>
                  <a:srgbClr val="FFFF00"/>
                </a:highlight>
              </a:rPr>
              <a:t>italiane</a:t>
            </a:r>
            <a:r>
              <a:rPr lang="fr-FR" sz="2400" b="1" dirty="0">
                <a:highlight>
                  <a:srgbClr val="FFFF00"/>
                </a:highlight>
              </a:rPr>
              <a:t> è </a:t>
            </a:r>
            <a:r>
              <a:rPr lang="fr-FR" sz="2400" b="1" dirty="0" err="1">
                <a:highlight>
                  <a:srgbClr val="FFFF00"/>
                </a:highlight>
              </a:rPr>
              <a:t>intorno</a:t>
            </a:r>
            <a:r>
              <a:rPr lang="fr-FR" sz="2400" b="1" dirty="0">
                <a:highlight>
                  <a:srgbClr val="FFFF00"/>
                </a:highlight>
              </a:rPr>
              <a:t> al 10%.</a:t>
            </a:r>
            <a:r>
              <a:rPr lang="fr-FR" sz="2400" dirty="0">
                <a:highlight>
                  <a:srgbClr val="FFFF00"/>
                </a:highlight>
              </a:rPr>
              <a:t> </a:t>
            </a:r>
          </a:p>
          <a:p>
            <a:pPr marL="0" indent="0" algn="just">
              <a:buNone/>
              <a:tabLst>
                <a:tab pos="528638" algn="l"/>
              </a:tabLst>
            </a:pPr>
            <a:r>
              <a:rPr lang="fr-FR" sz="2400" dirty="0"/>
              <a:t>	In </a:t>
            </a:r>
            <a:r>
              <a:rPr lang="fr-FR" sz="2400" dirty="0" err="1"/>
              <a:t>generale</a:t>
            </a:r>
            <a:r>
              <a:rPr lang="fr-FR" sz="2400" dirty="0"/>
              <a:t> </a:t>
            </a:r>
            <a:r>
              <a:rPr lang="fr-FR" sz="2400" dirty="0" err="1"/>
              <a:t>gli</a:t>
            </a:r>
            <a:r>
              <a:rPr lang="fr-FR" sz="2400" dirty="0"/>
              <a:t> </a:t>
            </a:r>
            <a:r>
              <a:rPr lang="fr-FR" sz="2400" dirty="0" err="1"/>
              <a:t>alunni</a:t>
            </a:r>
            <a:r>
              <a:rPr lang="fr-FR" sz="2400" dirty="0"/>
              <a:t> </a:t>
            </a:r>
            <a:r>
              <a:rPr lang="fr-FR" sz="2400" dirty="0" err="1"/>
              <a:t>stranieri</a:t>
            </a:r>
            <a:r>
              <a:rPr lang="fr-FR" sz="2400" dirty="0"/>
              <a:t> di 1a </a:t>
            </a:r>
            <a:r>
              <a:rPr lang="fr-FR" sz="2400" dirty="0" err="1"/>
              <a:t>generazione</a:t>
            </a:r>
            <a:r>
              <a:rPr lang="fr-FR" sz="2400" dirty="0"/>
              <a:t> </a:t>
            </a:r>
            <a:r>
              <a:rPr lang="fr-FR" sz="2400" dirty="0" err="1"/>
              <a:t>hanno</a:t>
            </a:r>
            <a:r>
              <a:rPr lang="fr-FR" sz="2400" dirty="0"/>
              <a:t> </a:t>
            </a:r>
            <a:r>
              <a:rPr lang="fr-FR" sz="2400" dirty="0" err="1"/>
              <a:t>risultati</a:t>
            </a:r>
            <a:r>
              <a:rPr lang="fr-FR" sz="2400" dirty="0"/>
              <a:t> più </a:t>
            </a:r>
            <a:r>
              <a:rPr lang="fr-FR" sz="2400" dirty="0" err="1"/>
              <a:t>bassi</a:t>
            </a:r>
            <a:r>
              <a:rPr lang="fr-FR" sz="2400" dirty="0"/>
              <a:t> dei </a:t>
            </a:r>
            <a:r>
              <a:rPr lang="fr-FR" sz="2400" dirty="0" err="1"/>
              <a:t>loro</a:t>
            </a:r>
            <a:r>
              <a:rPr lang="fr-FR" sz="2400" dirty="0"/>
              <a:t> </a:t>
            </a:r>
            <a:r>
              <a:rPr lang="fr-FR" sz="2400" dirty="0" err="1"/>
              <a:t>compagni</a:t>
            </a:r>
            <a:r>
              <a:rPr lang="fr-FR" sz="2400" dirty="0"/>
              <a:t> </a:t>
            </a:r>
            <a:r>
              <a:rPr lang="fr-FR" sz="2400" dirty="0" err="1"/>
              <a:t>italiani</a:t>
            </a:r>
            <a:r>
              <a:rPr lang="fr-FR" sz="2400" dirty="0"/>
              <a:t> (</a:t>
            </a:r>
            <a:r>
              <a:rPr lang="fr-FR" sz="2400" dirty="0" err="1"/>
              <a:t>difficoltà</a:t>
            </a:r>
            <a:r>
              <a:rPr lang="fr-FR" sz="2400" dirty="0"/>
              <a:t> </a:t>
            </a:r>
            <a:r>
              <a:rPr lang="fr-FR" sz="2400" dirty="0" err="1"/>
              <a:t>linguistiche</a:t>
            </a:r>
            <a:r>
              <a:rPr lang="fr-FR" sz="2400" dirty="0"/>
              <a:t> e </a:t>
            </a:r>
            <a:r>
              <a:rPr lang="fr-FR" sz="2400" dirty="0" err="1"/>
              <a:t>culturali</a:t>
            </a:r>
            <a:r>
              <a:rPr lang="fr-FR" sz="2400" dirty="0"/>
              <a:t>, </a:t>
            </a:r>
            <a:r>
              <a:rPr lang="fr-FR" sz="2400" dirty="0" err="1"/>
              <a:t>condizioni</a:t>
            </a:r>
            <a:r>
              <a:rPr lang="fr-FR" sz="2400" dirty="0"/>
              <a:t> </a:t>
            </a:r>
            <a:r>
              <a:rPr lang="fr-FR" sz="2400" dirty="0" err="1"/>
              <a:t>economiche</a:t>
            </a:r>
            <a:r>
              <a:rPr lang="fr-FR" sz="2400" dirty="0"/>
              <a:t> </a:t>
            </a:r>
            <a:r>
              <a:rPr lang="fr-FR" sz="2400" dirty="0" err="1"/>
              <a:t>meno</a:t>
            </a:r>
            <a:r>
              <a:rPr lang="fr-FR" sz="2400" dirty="0"/>
              <a:t> </a:t>
            </a:r>
            <a:r>
              <a:rPr lang="fr-FR" sz="2400" dirty="0" err="1"/>
              <a:t>buone</a:t>
            </a:r>
            <a:r>
              <a:rPr lang="fr-FR" sz="2400" dirty="0"/>
              <a:t>). </a:t>
            </a:r>
          </a:p>
          <a:p>
            <a:pPr marL="0" indent="0" algn="just">
              <a:buNone/>
              <a:tabLst>
                <a:tab pos="528638" algn="l"/>
              </a:tabLst>
            </a:pPr>
            <a:r>
              <a:rPr lang="fr-FR" sz="2400" dirty="0"/>
              <a:t>	Un </a:t>
            </a:r>
            <a:r>
              <a:rPr lang="fr-FR" sz="2400" dirty="0" err="1"/>
              <a:t>indicatore</a:t>
            </a:r>
            <a:r>
              <a:rPr lang="fr-FR" sz="2400" dirty="0"/>
              <a:t> </a:t>
            </a:r>
            <a:r>
              <a:rPr lang="fr-FR" sz="2400" dirty="0" err="1"/>
              <a:t>della</a:t>
            </a:r>
            <a:r>
              <a:rPr lang="fr-FR" sz="2400" dirty="0"/>
              <a:t> </a:t>
            </a:r>
            <a:r>
              <a:rPr lang="fr-FR" sz="2400" b="1" dirty="0" err="1"/>
              <a:t>capacità</a:t>
            </a:r>
            <a:r>
              <a:rPr lang="fr-FR" sz="2400" b="1" dirty="0"/>
              <a:t> </a:t>
            </a:r>
            <a:r>
              <a:rPr lang="fr-FR" sz="2400" b="1" dirty="0" err="1"/>
              <a:t>della</a:t>
            </a:r>
            <a:r>
              <a:rPr lang="fr-FR" sz="2400" b="1" dirty="0"/>
              <a:t> </a:t>
            </a:r>
            <a:r>
              <a:rPr lang="fr-FR" sz="2400" b="1" dirty="0" err="1"/>
              <a:t>scuola</a:t>
            </a:r>
            <a:r>
              <a:rPr lang="fr-FR" sz="2400" b="1" dirty="0"/>
              <a:t> di </a:t>
            </a:r>
            <a:r>
              <a:rPr lang="fr-FR" sz="2400" b="1" dirty="0" err="1"/>
              <a:t>integrare</a:t>
            </a:r>
            <a:r>
              <a:rPr lang="fr-FR" sz="2400" b="1" dirty="0"/>
              <a:t> </a:t>
            </a:r>
            <a:r>
              <a:rPr lang="fr-FR" sz="2400" b="1" dirty="0" err="1"/>
              <a:t>gli</a:t>
            </a:r>
            <a:r>
              <a:rPr lang="fr-FR" sz="2400" b="1" dirty="0"/>
              <a:t> </a:t>
            </a:r>
            <a:r>
              <a:rPr lang="fr-FR" sz="2400" b="1" dirty="0" err="1"/>
              <a:t>studenti</a:t>
            </a:r>
            <a:r>
              <a:rPr lang="fr-FR" sz="2400" b="1" dirty="0"/>
              <a:t> </a:t>
            </a:r>
            <a:r>
              <a:rPr lang="fr-FR" sz="2400" b="1" dirty="0" err="1"/>
              <a:t>stranieri</a:t>
            </a:r>
            <a:r>
              <a:rPr lang="fr-FR" sz="2400" b="1" dirty="0"/>
              <a:t> </a:t>
            </a:r>
            <a:r>
              <a:rPr lang="fr-FR" sz="2400" b="1" dirty="0" err="1"/>
              <a:t>aiutandoli</a:t>
            </a:r>
            <a:r>
              <a:rPr lang="fr-FR" sz="2400" b="1" dirty="0"/>
              <a:t> a </a:t>
            </a:r>
            <a:r>
              <a:rPr lang="fr-FR" sz="2400" b="1" dirty="0" err="1"/>
              <a:t>superare</a:t>
            </a:r>
            <a:r>
              <a:rPr lang="fr-FR" sz="2400" b="1" dirty="0"/>
              <a:t> le </a:t>
            </a:r>
            <a:r>
              <a:rPr lang="fr-FR" sz="2400" b="1" dirty="0" err="1"/>
              <a:t>difficoltà</a:t>
            </a:r>
            <a:r>
              <a:rPr lang="fr-FR" sz="2400" dirty="0"/>
              <a:t> </a:t>
            </a:r>
            <a:r>
              <a:rPr lang="fr-FR" sz="2400" dirty="0" err="1"/>
              <a:t>connesse</a:t>
            </a:r>
            <a:r>
              <a:rPr lang="fr-FR" sz="2400" dirty="0"/>
              <a:t> alla </a:t>
            </a:r>
            <a:r>
              <a:rPr lang="fr-FR" sz="2400" dirty="0" err="1"/>
              <a:t>loro</a:t>
            </a:r>
            <a:r>
              <a:rPr lang="fr-FR" sz="2400" dirty="0"/>
              <a:t> </a:t>
            </a:r>
            <a:r>
              <a:rPr lang="fr-FR" sz="2400" dirty="0" err="1"/>
              <a:t>situazione</a:t>
            </a:r>
            <a:r>
              <a:rPr lang="fr-FR" sz="2400" dirty="0"/>
              <a:t> di </a:t>
            </a:r>
            <a:r>
              <a:rPr lang="fr-FR" sz="2400" dirty="0" err="1"/>
              <a:t>immigrati</a:t>
            </a:r>
            <a:r>
              <a:rPr lang="fr-FR" sz="2400" dirty="0"/>
              <a:t> è la </a:t>
            </a:r>
            <a:r>
              <a:rPr lang="fr-FR" sz="2400" u="sng" dirty="0" err="1"/>
              <a:t>differenza</a:t>
            </a:r>
            <a:r>
              <a:rPr lang="fr-FR" sz="2400" u="sng" dirty="0"/>
              <a:t> di </a:t>
            </a:r>
            <a:r>
              <a:rPr lang="fr-FR" sz="2400" u="sng" dirty="0" err="1"/>
              <a:t>risultati</a:t>
            </a:r>
            <a:r>
              <a:rPr lang="fr-FR" sz="2400" dirty="0"/>
              <a:t> </a:t>
            </a:r>
            <a:r>
              <a:rPr lang="fr-FR" sz="2400" dirty="0" err="1"/>
              <a:t>che</a:t>
            </a:r>
            <a:r>
              <a:rPr lang="fr-FR" sz="2400" dirty="0"/>
              <a:t> si </a:t>
            </a:r>
            <a:r>
              <a:rPr lang="fr-FR" sz="2400" dirty="0" err="1"/>
              <a:t>osserva</a:t>
            </a:r>
            <a:r>
              <a:rPr lang="fr-FR" sz="2400" dirty="0"/>
              <a:t> </a:t>
            </a:r>
            <a:r>
              <a:rPr lang="fr-FR" sz="2400" dirty="0" err="1"/>
              <a:t>tra</a:t>
            </a:r>
            <a:r>
              <a:rPr lang="fr-FR" sz="2400" dirty="0"/>
              <a:t> </a:t>
            </a:r>
            <a:r>
              <a:rPr lang="fr-FR" sz="2400" dirty="0" err="1"/>
              <a:t>alunni</a:t>
            </a:r>
            <a:r>
              <a:rPr lang="fr-FR" sz="2400" dirty="0"/>
              <a:t> di 1a </a:t>
            </a:r>
            <a:r>
              <a:rPr lang="fr-FR" sz="2400" dirty="0" err="1"/>
              <a:t>generazione</a:t>
            </a:r>
            <a:r>
              <a:rPr lang="fr-FR" sz="2400" dirty="0"/>
              <a:t> e di 2a </a:t>
            </a:r>
            <a:r>
              <a:rPr lang="fr-FR" sz="2400" dirty="0" err="1"/>
              <a:t>generazione</a:t>
            </a:r>
            <a:r>
              <a:rPr lang="fr-FR" sz="2400" dirty="0"/>
              <a:t>.</a:t>
            </a:r>
          </a:p>
          <a:p>
            <a:pPr marL="0" indent="0" algn="ctr">
              <a:buNone/>
              <a:tabLst>
                <a:tab pos="528638" algn="l"/>
              </a:tabLst>
            </a:pPr>
            <a:endParaRPr lang="it-IT" sz="2000" b="1" dirty="0"/>
          </a:p>
          <a:p>
            <a:pPr marL="0" indent="0">
              <a:buNone/>
            </a:pPr>
            <a:endParaRPr lang="fr-FR" sz="2000" dirty="0"/>
          </a:p>
          <a:p>
            <a:pPr marL="0" indent="0" algn="ctr">
              <a:buNone/>
            </a:pPr>
            <a:endParaRPr lang="fr-FR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087854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800" b="1" dirty="0"/>
              <a:t>Linguistique synchronique   </a:t>
            </a:r>
            <a:r>
              <a:rPr lang="fr-FR" sz="1800" dirty="0"/>
              <a:t>-  </a:t>
            </a:r>
            <a:r>
              <a:rPr lang="fr-FR" sz="1800" b="1" dirty="0"/>
              <a:t>L4ITLINS  -  année 2023-2024</a:t>
            </a:r>
            <a:endParaRPr lang="fr-FR" sz="2800" b="1" dirty="0">
              <a:solidFill>
                <a:srgbClr val="FF0000"/>
              </a:solidFill>
            </a:endParaRPr>
          </a:p>
          <a:p>
            <a:pPr marL="0" indent="0" algn="just">
              <a:buNone/>
              <a:tabLst>
                <a:tab pos="528638" algn="l"/>
              </a:tabLst>
            </a:pPr>
            <a:endParaRPr lang="it-IT" sz="2000" b="1" dirty="0"/>
          </a:p>
          <a:p>
            <a:pPr marL="0" indent="0" algn="ctr">
              <a:buNone/>
              <a:tabLst>
                <a:tab pos="528638" algn="l"/>
              </a:tabLst>
            </a:pPr>
            <a:endParaRPr lang="it-IT" sz="2000" b="1" dirty="0"/>
          </a:p>
          <a:p>
            <a:pPr marL="0" indent="0">
              <a:buNone/>
            </a:pPr>
            <a:endParaRPr lang="fr-FR" sz="2000" dirty="0"/>
          </a:p>
          <a:p>
            <a:pPr marL="0" indent="0" algn="ctr">
              <a:buNone/>
            </a:pPr>
            <a:endParaRPr lang="fr-FR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  <p:pic>
        <p:nvPicPr>
          <p:cNvPr id="4" name="Image 3"/>
          <p:cNvPicPr/>
          <p:nvPr/>
        </p:nvPicPr>
        <p:blipFill rotWithShape="1">
          <a:blip r:embed="rId2"/>
          <a:srcRect l="15041" t="22353" r="16694" b="18610"/>
          <a:stretch/>
        </p:blipFill>
        <p:spPr bwMode="auto">
          <a:xfrm>
            <a:off x="258691" y="1340767"/>
            <a:ext cx="8229600" cy="499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D6C0546-FD30-45D3-899C-C4C31CB4EA11}"/>
              </a:ext>
            </a:extLst>
          </p:cNvPr>
          <p:cNvPicPr/>
          <p:nvPr/>
        </p:nvPicPr>
        <p:blipFill rotWithShape="1">
          <a:blip r:embed="rId3"/>
          <a:srcRect l="18140" t="23339" r="18719" b="71475"/>
          <a:stretch/>
        </p:blipFill>
        <p:spPr bwMode="auto">
          <a:xfrm>
            <a:off x="701549" y="614231"/>
            <a:ext cx="7786742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7854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800" b="1" dirty="0"/>
              <a:t>Linguistique synchronique   </a:t>
            </a:r>
            <a:r>
              <a:rPr lang="fr-FR" sz="1800" dirty="0"/>
              <a:t>-  </a:t>
            </a:r>
            <a:r>
              <a:rPr lang="fr-FR" sz="1800" b="1" dirty="0"/>
              <a:t>L4ITLINS  -  année 2023-2024</a:t>
            </a:r>
          </a:p>
          <a:p>
            <a:pPr marL="0" indent="0" algn="ctr">
              <a:buNone/>
            </a:pPr>
            <a:endParaRPr lang="fr-FR" sz="2800" b="1" dirty="0">
              <a:solidFill>
                <a:srgbClr val="FF0000"/>
              </a:solidFill>
            </a:endParaRPr>
          </a:p>
          <a:p>
            <a:pPr marL="0" indent="0" algn="just">
              <a:buNone/>
              <a:tabLst>
                <a:tab pos="528638" algn="l"/>
              </a:tabLst>
            </a:pPr>
            <a:endParaRPr lang="it-IT" sz="2000" b="1" dirty="0"/>
          </a:p>
          <a:p>
            <a:pPr marL="0" indent="0" algn="ctr">
              <a:buNone/>
              <a:tabLst>
                <a:tab pos="528638" algn="l"/>
              </a:tabLst>
            </a:pPr>
            <a:endParaRPr lang="it-IT" sz="2000" b="1" dirty="0"/>
          </a:p>
          <a:p>
            <a:pPr marL="0" indent="0">
              <a:buNone/>
            </a:pPr>
            <a:endParaRPr lang="fr-FR" sz="2000" dirty="0"/>
          </a:p>
          <a:p>
            <a:pPr marL="0" indent="0" algn="ctr">
              <a:buNone/>
            </a:pPr>
            <a:endParaRPr lang="fr-FR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  <p:pic>
        <p:nvPicPr>
          <p:cNvPr id="4" name="Image 3"/>
          <p:cNvPicPr/>
          <p:nvPr/>
        </p:nvPicPr>
        <p:blipFill>
          <a:blip r:embed="rId2"/>
          <a:srcRect l="18347" t="20000" r="18512" b="8824"/>
          <a:stretch>
            <a:fillRect/>
          </a:stretch>
        </p:blipFill>
        <p:spPr bwMode="auto">
          <a:xfrm>
            <a:off x="642910" y="642918"/>
            <a:ext cx="778674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7854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A633D1-7BB2-472A-B1D3-FCF34DB16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b="1" dirty="0"/>
              <a:t>Linguistique synchronique   </a:t>
            </a:r>
            <a:r>
              <a:rPr lang="fr-FR" sz="1800" dirty="0"/>
              <a:t>-  </a:t>
            </a:r>
            <a:r>
              <a:rPr lang="fr-FR" sz="1800" b="1" dirty="0"/>
              <a:t>L4ITLINS  -  année 2023-2024</a:t>
            </a:r>
            <a:endParaRPr lang="fr-FR" sz="1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D42E81-E682-43DB-BC9D-157DC3E4E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fr-FR" i="1" dirty="0">
                <a:solidFill>
                  <a:srgbClr val="0070C0"/>
                </a:solidFill>
              </a:rPr>
              <a:t>Due </a:t>
            </a:r>
            <a:r>
              <a:rPr lang="fr-FR" i="1" dirty="0" err="1">
                <a:solidFill>
                  <a:srgbClr val="0070C0"/>
                </a:solidFill>
              </a:rPr>
              <a:t>schemi</a:t>
            </a:r>
            <a:r>
              <a:rPr lang="fr-FR" i="1" dirty="0">
                <a:solidFill>
                  <a:srgbClr val="0070C0"/>
                </a:solidFill>
              </a:rPr>
              <a:t> </a:t>
            </a:r>
            <a:r>
              <a:rPr lang="fr-FR" i="1" dirty="0" err="1">
                <a:solidFill>
                  <a:srgbClr val="0070C0"/>
                </a:solidFill>
              </a:rPr>
              <a:t>che</a:t>
            </a:r>
            <a:r>
              <a:rPr lang="fr-FR" i="1" dirty="0">
                <a:solidFill>
                  <a:srgbClr val="0070C0"/>
                </a:solidFill>
              </a:rPr>
              <a:t> sono </a:t>
            </a:r>
            <a:r>
              <a:rPr lang="fr-FR" i="1" dirty="0" err="1">
                <a:solidFill>
                  <a:srgbClr val="0070C0"/>
                </a:solidFill>
              </a:rPr>
              <a:t>rivelatori</a:t>
            </a:r>
            <a:r>
              <a:rPr lang="fr-FR" i="1" dirty="0">
                <a:solidFill>
                  <a:srgbClr val="0070C0"/>
                </a:solidFill>
              </a:rPr>
              <a:t> </a:t>
            </a:r>
            <a:r>
              <a:rPr lang="fr-FR" i="1" dirty="0" err="1">
                <a:solidFill>
                  <a:srgbClr val="0070C0"/>
                </a:solidFill>
              </a:rPr>
              <a:t>dell’integrazione</a:t>
            </a:r>
            <a:r>
              <a:rPr lang="fr-FR" i="1" dirty="0">
                <a:solidFill>
                  <a:srgbClr val="0070C0"/>
                </a:solidFill>
              </a:rPr>
              <a:t> </a:t>
            </a:r>
            <a:r>
              <a:rPr lang="fr-FR" i="1" dirty="0" err="1">
                <a:solidFill>
                  <a:srgbClr val="0070C0"/>
                </a:solidFill>
              </a:rPr>
              <a:t>degli</a:t>
            </a:r>
            <a:r>
              <a:rPr lang="fr-FR" i="1" dirty="0">
                <a:solidFill>
                  <a:srgbClr val="0070C0"/>
                </a:solidFill>
              </a:rPr>
              <a:t> </a:t>
            </a:r>
            <a:r>
              <a:rPr lang="fr-FR" i="1" dirty="0" err="1">
                <a:solidFill>
                  <a:srgbClr val="0070C0"/>
                </a:solidFill>
              </a:rPr>
              <a:t>stranieri</a:t>
            </a:r>
            <a:r>
              <a:rPr lang="fr-FR" i="1" dirty="0">
                <a:solidFill>
                  <a:srgbClr val="0070C0"/>
                </a:solidFill>
              </a:rPr>
              <a:t> (</a:t>
            </a:r>
            <a:r>
              <a:rPr lang="fr-FR" i="1" dirty="0" err="1">
                <a:solidFill>
                  <a:srgbClr val="0070C0"/>
                </a:solidFill>
              </a:rPr>
              <a:t>immigrati</a:t>
            </a:r>
            <a:r>
              <a:rPr lang="fr-FR" i="1" dirty="0">
                <a:solidFill>
                  <a:srgbClr val="0070C0"/>
                </a:solidFill>
              </a:rPr>
              <a:t>) </a:t>
            </a:r>
            <a:r>
              <a:rPr lang="fr-FR" i="1" dirty="0" err="1">
                <a:solidFill>
                  <a:srgbClr val="0070C0"/>
                </a:solidFill>
              </a:rPr>
              <a:t>attraverso</a:t>
            </a:r>
            <a:r>
              <a:rPr lang="fr-FR" i="1" dirty="0">
                <a:solidFill>
                  <a:srgbClr val="0070C0"/>
                </a:solidFill>
              </a:rPr>
              <a:t> l’</a:t>
            </a:r>
            <a:r>
              <a:rPr lang="fr-FR" i="1" dirty="0" err="1">
                <a:solidFill>
                  <a:srgbClr val="0070C0"/>
                </a:solidFill>
              </a:rPr>
              <a:t>istruzione</a:t>
            </a:r>
            <a:r>
              <a:rPr lang="fr-FR" i="1" dirty="0">
                <a:solidFill>
                  <a:srgbClr val="0070C0"/>
                </a:solidFill>
              </a:rPr>
              <a:t> </a:t>
            </a:r>
            <a:r>
              <a:rPr lang="fr-FR" i="1" dirty="0" err="1">
                <a:solidFill>
                  <a:srgbClr val="0070C0"/>
                </a:solidFill>
              </a:rPr>
              <a:t>scolastica</a:t>
            </a:r>
            <a:r>
              <a:rPr lang="fr-FR" i="1" dirty="0">
                <a:solidFill>
                  <a:srgbClr val="0070C0"/>
                </a:solidFill>
              </a:rPr>
              <a:t>.</a:t>
            </a:r>
          </a:p>
          <a:p>
            <a:pPr algn="just"/>
            <a:endParaRPr lang="fr-FR" i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fr-FR" i="1" dirty="0">
                <a:solidFill>
                  <a:srgbClr val="0070C0"/>
                </a:solidFill>
              </a:rPr>
              <a:t>Da </a:t>
            </a:r>
            <a:r>
              <a:rPr lang="fr-FR" i="1" dirty="0" err="1">
                <a:solidFill>
                  <a:srgbClr val="0070C0"/>
                </a:solidFill>
              </a:rPr>
              <a:t>notare</a:t>
            </a:r>
            <a:r>
              <a:rPr lang="fr-FR" i="1" dirty="0">
                <a:solidFill>
                  <a:srgbClr val="0070C0"/>
                </a:solidFill>
              </a:rPr>
              <a:t>, la </a:t>
            </a:r>
            <a:r>
              <a:rPr lang="fr-FR" i="1" dirty="0" err="1">
                <a:solidFill>
                  <a:srgbClr val="0070C0"/>
                </a:solidFill>
              </a:rPr>
              <a:t>differenza</a:t>
            </a:r>
            <a:r>
              <a:rPr lang="fr-FR" i="1" dirty="0">
                <a:solidFill>
                  <a:srgbClr val="0070C0"/>
                </a:solidFill>
              </a:rPr>
              <a:t> tra 1a (</a:t>
            </a:r>
            <a:r>
              <a:rPr lang="fr-FR" i="1" dirty="0" err="1">
                <a:solidFill>
                  <a:srgbClr val="0070C0"/>
                </a:solidFill>
              </a:rPr>
              <a:t>blu</a:t>
            </a:r>
            <a:r>
              <a:rPr lang="fr-FR" i="1" dirty="0">
                <a:solidFill>
                  <a:srgbClr val="0070C0"/>
                </a:solidFill>
              </a:rPr>
              <a:t> </a:t>
            </a:r>
            <a:r>
              <a:rPr lang="fr-FR" i="1" dirty="0" err="1">
                <a:solidFill>
                  <a:srgbClr val="0070C0"/>
                </a:solidFill>
              </a:rPr>
              <a:t>scuro</a:t>
            </a:r>
            <a:r>
              <a:rPr lang="fr-FR" i="1" dirty="0">
                <a:solidFill>
                  <a:srgbClr val="0070C0"/>
                </a:solidFill>
              </a:rPr>
              <a:t>) e 2a (</a:t>
            </a:r>
            <a:r>
              <a:rPr lang="fr-FR" i="1" dirty="0" err="1">
                <a:solidFill>
                  <a:srgbClr val="0070C0"/>
                </a:solidFill>
              </a:rPr>
              <a:t>azzurro</a:t>
            </a:r>
            <a:r>
              <a:rPr lang="fr-FR" i="1" dirty="0">
                <a:solidFill>
                  <a:srgbClr val="0070C0"/>
                </a:solidFill>
              </a:rPr>
              <a:t> </a:t>
            </a:r>
            <a:r>
              <a:rPr lang="fr-FR" i="1" dirty="0" err="1">
                <a:solidFill>
                  <a:srgbClr val="0070C0"/>
                </a:solidFill>
              </a:rPr>
              <a:t>chiaro</a:t>
            </a:r>
            <a:r>
              <a:rPr lang="fr-FR" i="1" dirty="0">
                <a:solidFill>
                  <a:srgbClr val="0070C0"/>
                </a:solidFill>
              </a:rPr>
              <a:t>) </a:t>
            </a:r>
            <a:r>
              <a:rPr lang="fr-FR" i="1" dirty="0" err="1">
                <a:solidFill>
                  <a:srgbClr val="0070C0"/>
                </a:solidFill>
              </a:rPr>
              <a:t>generazione</a:t>
            </a:r>
            <a:r>
              <a:rPr lang="fr-FR" i="1" dirty="0">
                <a:solidFill>
                  <a:srgbClr val="0070C0"/>
                </a:solidFill>
              </a:rPr>
              <a:t>.</a:t>
            </a:r>
          </a:p>
          <a:p>
            <a:pPr algn="just"/>
            <a:endParaRPr lang="fr-FR" i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fr-FR" i="1" dirty="0" err="1">
                <a:solidFill>
                  <a:srgbClr val="0070C0"/>
                </a:solidFill>
              </a:rPr>
              <a:t>Risultati</a:t>
            </a:r>
            <a:r>
              <a:rPr lang="fr-FR" i="1" dirty="0">
                <a:solidFill>
                  <a:srgbClr val="0070C0"/>
                </a:solidFill>
              </a:rPr>
              <a:t> </a:t>
            </a:r>
            <a:r>
              <a:rPr lang="fr-FR" i="1" dirty="0" err="1">
                <a:solidFill>
                  <a:srgbClr val="0070C0"/>
                </a:solidFill>
              </a:rPr>
              <a:t>diversi</a:t>
            </a:r>
            <a:r>
              <a:rPr lang="fr-FR" i="1" dirty="0">
                <a:solidFill>
                  <a:srgbClr val="0070C0"/>
                </a:solidFill>
              </a:rPr>
              <a:t> tra </a:t>
            </a:r>
            <a:r>
              <a:rPr lang="fr-FR" i="1" dirty="0" err="1">
                <a:solidFill>
                  <a:srgbClr val="0070C0"/>
                </a:solidFill>
              </a:rPr>
              <a:t>scuola</a:t>
            </a:r>
            <a:r>
              <a:rPr lang="fr-FR" i="1" dirty="0">
                <a:solidFill>
                  <a:srgbClr val="0070C0"/>
                </a:solidFill>
              </a:rPr>
              <a:t> </a:t>
            </a:r>
            <a:r>
              <a:rPr lang="fr-FR" i="1" dirty="0" err="1">
                <a:solidFill>
                  <a:srgbClr val="0070C0"/>
                </a:solidFill>
              </a:rPr>
              <a:t>elementare</a:t>
            </a:r>
            <a:r>
              <a:rPr lang="fr-FR" i="1" dirty="0">
                <a:solidFill>
                  <a:srgbClr val="0070C0"/>
                </a:solidFill>
              </a:rPr>
              <a:t> (con </a:t>
            </a:r>
            <a:r>
              <a:rPr lang="fr-FR" i="1" dirty="0" err="1">
                <a:solidFill>
                  <a:srgbClr val="0070C0"/>
                </a:solidFill>
              </a:rPr>
              <a:t>esigenze</a:t>
            </a:r>
            <a:r>
              <a:rPr lang="fr-FR" i="1" dirty="0">
                <a:solidFill>
                  <a:srgbClr val="0070C0"/>
                </a:solidFill>
              </a:rPr>
              <a:t> minime) e </a:t>
            </a:r>
            <a:r>
              <a:rPr lang="fr-FR" i="1" dirty="0" err="1">
                <a:solidFill>
                  <a:srgbClr val="0070C0"/>
                </a:solidFill>
              </a:rPr>
              <a:t>scuola</a:t>
            </a:r>
            <a:r>
              <a:rPr lang="fr-FR" i="1" dirty="0">
                <a:solidFill>
                  <a:srgbClr val="0070C0"/>
                </a:solidFill>
              </a:rPr>
              <a:t> media (con </a:t>
            </a:r>
            <a:r>
              <a:rPr lang="fr-FR" i="1" dirty="0" err="1">
                <a:solidFill>
                  <a:srgbClr val="0070C0"/>
                </a:solidFill>
              </a:rPr>
              <a:t>esigenza</a:t>
            </a:r>
            <a:r>
              <a:rPr lang="fr-FR" i="1" dirty="0">
                <a:solidFill>
                  <a:srgbClr val="0070C0"/>
                </a:solidFill>
              </a:rPr>
              <a:t> più </a:t>
            </a:r>
            <a:r>
              <a:rPr lang="fr-FR" i="1" dirty="0" err="1">
                <a:solidFill>
                  <a:srgbClr val="0070C0"/>
                </a:solidFill>
              </a:rPr>
              <a:t>alte</a:t>
            </a:r>
            <a:r>
              <a:rPr lang="fr-FR" i="1" dirty="0">
                <a:solidFill>
                  <a:srgbClr val="0070C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79172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800" b="1" dirty="0"/>
              <a:t>Linguistique synchronique   </a:t>
            </a:r>
            <a:r>
              <a:rPr lang="fr-FR" sz="1800" dirty="0"/>
              <a:t>-  </a:t>
            </a:r>
            <a:r>
              <a:rPr lang="fr-FR" sz="1800" b="1" dirty="0"/>
              <a:t>L4ITLINS  -  année 2023-2024</a:t>
            </a:r>
          </a:p>
          <a:p>
            <a:pPr marL="0" indent="0" algn="ctr">
              <a:buNone/>
            </a:pPr>
            <a:endParaRPr lang="fr-FR" sz="2800" b="1" dirty="0">
              <a:solidFill>
                <a:srgbClr val="FF0000"/>
              </a:solidFill>
            </a:endParaRPr>
          </a:p>
          <a:p>
            <a:pPr marL="0" indent="0" algn="just">
              <a:buNone/>
              <a:tabLst>
                <a:tab pos="528638" algn="l"/>
              </a:tabLst>
            </a:pPr>
            <a:endParaRPr lang="it-IT" sz="2000" b="1" dirty="0"/>
          </a:p>
          <a:p>
            <a:pPr marL="0" indent="0" algn="just">
              <a:buNone/>
              <a:tabLst>
                <a:tab pos="528638" algn="l"/>
              </a:tabLst>
            </a:pPr>
            <a:endParaRPr lang="it-IT" sz="2000" dirty="0"/>
          </a:p>
          <a:p>
            <a:pPr marL="0" indent="0" algn="just">
              <a:buNone/>
              <a:tabLst>
                <a:tab pos="528638" algn="l"/>
              </a:tabLst>
            </a:pPr>
            <a:endParaRPr lang="fr-FR" sz="2000" dirty="0"/>
          </a:p>
          <a:p>
            <a:pPr algn="ctr">
              <a:buNone/>
            </a:pPr>
            <a:r>
              <a:rPr lang="it-IT" sz="2000" b="1" dirty="0"/>
              <a:t>Osservazioni liminari </a:t>
            </a:r>
            <a:endParaRPr lang="fr-FR" sz="2000" b="1" dirty="0"/>
          </a:p>
          <a:p>
            <a:endParaRPr lang="fr-FR" sz="2000" dirty="0"/>
          </a:p>
          <a:p>
            <a:pPr marL="0" indent="0">
              <a:buNone/>
              <a:tabLst>
                <a:tab pos="452438" algn="l"/>
              </a:tabLst>
            </a:pPr>
            <a:r>
              <a:rPr lang="it-IT" sz="2000" b="1" dirty="0"/>
              <a:t>1.	</a:t>
            </a:r>
            <a:r>
              <a:rPr lang="it-IT" sz="2400" dirty="0"/>
              <a:t>Dinamismo della lingua italiana		</a:t>
            </a:r>
            <a:endParaRPr lang="it-IT" sz="2400" i="1" dirty="0">
              <a:solidFill>
                <a:srgbClr val="FF0000"/>
              </a:solidFill>
            </a:endParaRPr>
          </a:p>
          <a:p>
            <a:pPr marL="457200" indent="-457200">
              <a:buNone/>
            </a:pPr>
            <a:endParaRPr lang="it-IT" sz="2400" dirty="0"/>
          </a:p>
          <a:p>
            <a:pPr marL="457200" indent="173038"/>
            <a:r>
              <a:rPr lang="it-IT" sz="2400" dirty="0"/>
              <a:t>	dialetti storici → italiano standard → varianti regionali </a:t>
            </a:r>
          </a:p>
          <a:p>
            <a:pPr marL="457200" indent="173038"/>
            <a:r>
              <a:rPr lang="it-IT" sz="2400" dirty="0"/>
              <a:t>	lingue minoritarie storiche</a:t>
            </a:r>
          </a:p>
          <a:p>
            <a:pPr marL="457200" indent="-457200">
              <a:buNone/>
            </a:pPr>
            <a:r>
              <a:rPr lang="it-IT" sz="2400" dirty="0"/>
              <a:t>	</a:t>
            </a:r>
          </a:p>
          <a:p>
            <a:pPr marL="457200" indent="-457200">
              <a:buNone/>
            </a:pPr>
            <a:r>
              <a:rPr lang="it-IT" sz="2400" dirty="0"/>
              <a:t>	     	XXI° 	-  italiano degli immigrati</a:t>
            </a:r>
          </a:p>
          <a:p>
            <a:pPr marL="457200" indent="-457200">
              <a:buNone/>
            </a:pPr>
            <a:r>
              <a:rPr lang="it-IT" sz="2400" dirty="0"/>
              <a:t>			-  lingue minoritarie moderne</a:t>
            </a:r>
          </a:p>
          <a:p>
            <a:pPr marL="457200" indent="-457200">
              <a:buNone/>
            </a:pPr>
            <a:r>
              <a:rPr lang="it-IT" sz="2400" dirty="0"/>
              <a:t>			-  italiano nel mondo</a:t>
            </a:r>
            <a:endParaRPr lang="it-IT" sz="2400" b="1" dirty="0"/>
          </a:p>
          <a:p>
            <a:pPr marL="0" indent="0">
              <a:buNone/>
            </a:pPr>
            <a:endParaRPr lang="fr-FR" sz="2000" dirty="0"/>
          </a:p>
          <a:p>
            <a:pPr marL="0" indent="0" algn="ctr">
              <a:buNone/>
            </a:pPr>
            <a:endParaRPr lang="fr-FR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087854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64087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1800" b="1" dirty="0"/>
              <a:t>Linguistique synchronique   </a:t>
            </a:r>
            <a:r>
              <a:rPr lang="fr-FR" sz="1800" dirty="0"/>
              <a:t>-  </a:t>
            </a:r>
            <a:r>
              <a:rPr lang="fr-FR" sz="1800" b="1" dirty="0"/>
              <a:t>L4ITLINS  -  année 2023-2024</a:t>
            </a:r>
          </a:p>
          <a:p>
            <a:pPr marL="0" indent="0" algn="ctr">
              <a:buNone/>
            </a:pPr>
            <a:endParaRPr lang="fr-FR" sz="2800" b="1" dirty="0">
              <a:solidFill>
                <a:srgbClr val="FF0000"/>
              </a:solidFill>
            </a:endParaRPr>
          </a:p>
          <a:p>
            <a:pPr indent="-12700" algn="just">
              <a:buNone/>
            </a:pPr>
            <a:r>
              <a:rPr lang="it-IT" sz="2000" dirty="0"/>
              <a:t>Con l’arrivo di un figlio, l’immigrato è spinto ad utilizzare l’italiano in una serie di ambiti e situazioni comunicative più ampie : interazioni con genitori e compagni di classe, colloqui coi docenti, coi medici curanti, coi servizi pubblici e privati. Integrazione sociale e linguistica fortissima. </a:t>
            </a:r>
            <a:endParaRPr lang="fr-FR" sz="2000" dirty="0"/>
          </a:p>
          <a:p>
            <a:pPr indent="-12700">
              <a:buNone/>
            </a:pPr>
            <a:r>
              <a:rPr lang="it-IT" sz="2000" dirty="0"/>
              <a:t>L’integrazione linguistica si svolge a vari livelli e secondo le fasce d’età.</a:t>
            </a:r>
            <a:endParaRPr lang="fr-FR" sz="2000" dirty="0"/>
          </a:p>
          <a:p>
            <a:pPr indent="-12700">
              <a:buNone/>
            </a:pPr>
            <a:r>
              <a:rPr lang="it-IT" sz="2000" dirty="0"/>
              <a:t> </a:t>
            </a:r>
            <a:endParaRPr lang="fr-FR" sz="2000" dirty="0"/>
          </a:p>
          <a:p>
            <a:pPr indent="-12700" algn="just">
              <a:buNone/>
            </a:pPr>
            <a:r>
              <a:rPr lang="it-IT" sz="2000" dirty="0"/>
              <a:t>Attualmente, la legge vigente in Italia riguardo la cittadinanza è </a:t>
            </a:r>
            <a:r>
              <a:rPr lang="it-IT" sz="2000"/>
              <a:t>basata sullo</a:t>
            </a:r>
            <a:r>
              <a:rPr lang="it-IT" sz="2000" b="1"/>
              <a:t> </a:t>
            </a:r>
            <a:r>
              <a:rPr lang="it-IT" sz="2000" b="1" i="1" dirty="0">
                <a:highlight>
                  <a:srgbClr val="FFFF00"/>
                </a:highlight>
              </a:rPr>
              <a:t>ius s</a:t>
            </a:r>
            <a:r>
              <a:rPr lang="it-IT" sz="2000" b="1" i="1" u="sng" dirty="0">
                <a:highlight>
                  <a:srgbClr val="FFFF00"/>
                </a:highlight>
              </a:rPr>
              <a:t>a</a:t>
            </a:r>
            <a:r>
              <a:rPr lang="it-IT" sz="2000" b="1" i="1" dirty="0">
                <a:highlight>
                  <a:srgbClr val="FFFF00"/>
                </a:highlight>
              </a:rPr>
              <a:t>nguinis</a:t>
            </a:r>
            <a:r>
              <a:rPr lang="it-IT" sz="2000" b="1" dirty="0"/>
              <a:t> </a:t>
            </a:r>
            <a:r>
              <a:rPr lang="it-IT" sz="2000" dirty="0"/>
              <a:t>(diritto di sangue) e non sullo </a:t>
            </a:r>
            <a:r>
              <a:rPr lang="it-IT" sz="2000" b="1" i="1" dirty="0">
                <a:highlight>
                  <a:srgbClr val="C0C0C0"/>
                </a:highlight>
              </a:rPr>
              <a:t>ius soli</a:t>
            </a:r>
            <a:r>
              <a:rPr lang="it-IT" sz="2000" b="1" i="1" dirty="0"/>
              <a:t> </a:t>
            </a:r>
            <a:r>
              <a:rPr lang="it-IT" sz="2000" dirty="0"/>
              <a:t> (diritto legato al luogo di nascita). </a:t>
            </a:r>
          </a:p>
          <a:p>
            <a:pPr indent="-12700" algn="just">
              <a:buNone/>
            </a:pPr>
            <a:r>
              <a:rPr lang="it-IT" sz="2000" dirty="0"/>
              <a:t>→ </a:t>
            </a:r>
            <a:r>
              <a:rPr lang="it-IT" sz="2000" dirty="0">
                <a:highlight>
                  <a:srgbClr val="FFFF00"/>
                </a:highlight>
              </a:rPr>
              <a:t>i bambini nati in Italia da genitori stranieri sono considerati stranieri, ai sensi della legge</a:t>
            </a:r>
            <a:r>
              <a:rPr lang="it-IT" sz="2000" dirty="0"/>
              <a:t> (n° 91 del 1992) ; potranno chiedere la cittadinanza solo a 18 anni, con molte restrizioni (es. essere rimasto in Italia sempre, dalla nascita ai 18 anni).   </a:t>
            </a:r>
            <a:r>
              <a:rPr lang="it-IT" sz="2000" dirty="0">
                <a:solidFill>
                  <a:srgbClr val="0070C0"/>
                </a:solidFill>
              </a:rPr>
              <a:t> </a:t>
            </a:r>
            <a:r>
              <a:rPr lang="it-IT" sz="2000" i="1" dirty="0">
                <a:solidFill>
                  <a:srgbClr val="0070C0"/>
                </a:solidFill>
              </a:rPr>
              <a:t>NB - Lo Stato italiano </a:t>
            </a:r>
            <a:r>
              <a:rPr lang="it-IT" sz="2000" i="1" dirty="0">
                <a:solidFill>
                  <a:srgbClr val="0070C0"/>
                </a:solidFill>
                <a:highlight>
                  <a:srgbClr val="FFFF00"/>
                </a:highlight>
              </a:rPr>
              <a:t>tutela</a:t>
            </a:r>
            <a:r>
              <a:rPr lang="it-IT" sz="2000" i="1" dirty="0">
                <a:solidFill>
                  <a:srgbClr val="0070C0"/>
                </a:solidFill>
              </a:rPr>
              <a:t> i minorenni figli di stranieri non ancora naturalizzati, in modo da proteggerli da un eventuale rimpatrio forzato dei genitori. Un’evoluzione in corso della legge, a proposito della posizione degli immigrati, prima della naturalizzazione.</a:t>
            </a:r>
          </a:p>
          <a:p>
            <a:pPr indent="-12700" algn="just">
              <a:buNone/>
            </a:pPr>
            <a:r>
              <a:rPr lang="it-IT" sz="2000" dirty="0"/>
              <a:t>La cittadinanza italiana viene accordata a circa 50.000 / 60.000 persone all’anno.</a:t>
            </a:r>
            <a:endParaRPr lang="it-IT" sz="2000" b="1" dirty="0"/>
          </a:p>
          <a:p>
            <a:pPr marL="0" indent="0">
              <a:buNone/>
            </a:pPr>
            <a:endParaRPr lang="fr-FR" sz="2000" dirty="0"/>
          </a:p>
          <a:p>
            <a:pPr marL="0" indent="0" algn="ctr">
              <a:buNone/>
            </a:pPr>
            <a:endParaRPr lang="fr-FR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087854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6408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1800" b="1" dirty="0"/>
              <a:t>Linguistique synchronique   </a:t>
            </a:r>
            <a:r>
              <a:rPr lang="fr-FR" sz="1800" dirty="0"/>
              <a:t>-  </a:t>
            </a:r>
            <a:r>
              <a:rPr lang="fr-FR" sz="1800" b="1" dirty="0"/>
              <a:t>L4ITLINS  -  année 2023-2024</a:t>
            </a:r>
          </a:p>
          <a:p>
            <a:pPr marL="0" indent="0" algn="just">
              <a:buNone/>
              <a:tabLst>
                <a:tab pos="528638" algn="l"/>
              </a:tabLst>
            </a:pPr>
            <a:endParaRPr lang="it-IT" sz="2000" b="1" dirty="0"/>
          </a:p>
          <a:p>
            <a:pPr algn="ctr">
              <a:buNone/>
            </a:pPr>
            <a:r>
              <a:rPr lang="it-IT" sz="3500" b="1" dirty="0"/>
              <a:t>Le nuove minoranze linguistiche</a:t>
            </a:r>
            <a:endParaRPr lang="fr-FR" sz="3500" dirty="0"/>
          </a:p>
          <a:p>
            <a:pPr algn="ctr">
              <a:buNone/>
            </a:pPr>
            <a:r>
              <a:rPr lang="it-IT" sz="2000" b="1" dirty="0"/>
              <a:t> </a:t>
            </a:r>
            <a:endParaRPr lang="fr-FR" sz="2000" dirty="0"/>
          </a:p>
          <a:p>
            <a:pPr algn="just">
              <a:buNone/>
            </a:pPr>
            <a:r>
              <a:rPr lang="it-IT" sz="2000" dirty="0"/>
              <a:t>		</a:t>
            </a:r>
            <a:r>
              <a:rPr lang="it-IT" sz="2400" dirty="0"/>
              <a:t>A volte gli immigrati (per esempio dai paesi africani) parlano una miriade di dialetti locali → l’italiano, si rivela una </a:t>
            </a:r>
            <a:r>
              <a:rPr lang="it-IT" sz="2400" b="1" dirty="0"/>
              <a:t>“</a:t>
            </a:r>
            <a:r>
              <a:rPr lang="it-IT" sz="2400" b="1" dirty="0">
                <a:highlight>
                  <a:srgbClr val="00FFFF"/>
                </a:highlight>
              </a:rPr>
              <a:t>lingua ponte</a:t>
            </a:r>
            <a:r>
              <a:rPr lang="it-IT" sz="2400" b="1" dirty="0"/>
              <a:t>”</a:t>
            </a:r>
            <a:r>
              <a:rPr lang="it-IT" sz="2400" dirty="0"/>
              <a:t> che permette la comunicazione anche fra di loro (non solo un’integrazione). </a:t>
            </a:r>
          </a:p>
          <a:p>
            <a:pPr algn="just">
              <a:buNone/>
            </a:pPr>
            <a:r>
              <a:rPr lang="it-IT" sz="2400" dirty="0"/>
              <a:t>		Cf. gli emigranti italiani del primo Novecento, con i dialetti specifici.</a:t>
            </a:r>
            <a:endParaRPr lang="fr-FR" sz="2400" dirty="0"/>
          </a:p>
          <a:p>
            <a:pPr indent="17463" algn="just">
              <a:buNone/>
            </a:pPr>
            <a:endParaRPr lang="it-IT" sz="2400" dirty="0"/>
          </a:p>
          <a:p>
            <a:pPr indent="17463" algn="just">
              <a:buNone/>
            </a:pPr>
            <a:r>
              <a:rPr lang="it-IT" sz="2400" dirty="0"/>
              <a:t>	Per il rilascio del permesso di soggiorno è necessario conoscere l’italiano in corrispondenza del livello </a:t>
            </a:r>
            <a:r>
              <a:rPr lang="it-IT" sz="2400" b="1" dirty="0"/>
              <a:t>A2 </a:t>
            </a:r>
            <a:r>
              <a:rPr lang="it-IT" sz="2400" dirty="0"/>
              <a:t>(secondo il quadro europeo)</a:t>
            </a:r>
            <a:endParaRPr lang="fr-FR" sz="2400" dirty="0"/>
          </a:p>
          <a:p>
            <a:pPr indent="17463" algn="just">
              <a:buNone/>
            </a:pPr>
            <a:r>
              <a:rPr lang="it-IT" sz="2400" dirty="0"/>
              <a:t> </a:t>
            </a:r>
            <a:endParaRPr lang="fr-FR" sz="2400" dirty="0"/>
          </a:p>
          <a:p>
            <a:pPr indent="17463" algn="just">
              <a:buNone/>
            </a:pPr>
            <a:r>
              <a:rPr lang="it-IT" sz="2400" dirty="0"/>
              <a:t>Esempio </a:t>
            </a:r>
            <a:r>
              <a:rPr lang="it-IT" sz="2400" dirty="0">
                <a:highlight>
                  <a:srgbClr val="00FF00"/>
                </a:highlight>
              </a:rPr>
              <a:t>comunità ghanese </a:t>
            </a:r>
            <a:r>
              <a:rPr lang="it-IT" sz="2400" dirty="0"/>
              <a:t>residente a Bergamo : uso di un repertorio complesso e differenziato → il </a:t>
            </a:r>
            <a:r>
              <a:rPr lang="it-IT" sz="2400" i="1" dirty="0">
                <a:highlight>
                  <a:srgbClr val="00FFFF"/>
                </a:highlight>
              </a:rPr>
              <a:t>twi</a:t>
            </a:r>
            <a:r>
              <a:rPr lang="it-IT" sz="2400" i="1" dirty="0"/>
              <a:t> </a:t>
            </a:r>
            <a:r>
              <a:rPr lang="it-IT" sz="2400" dirty="0"/>
              <a:t> (lingua veicolare sovra-regionale molto presente in Ghana) per le comunicazioni interne alla comunità + l’italiano e l’inglese per la comunicazione con gli italiani e gli altri immigrati + espressioni tipicamente bergamasche molto vivaci (es. </a:t>
            </a:r>
            <a:r>
              <a:rPr lang="it-IT" sz="2400" i="1" dirty="0"/>
              <a:t>che òia = che voglia </a:t>
            </a:r>
            <a:r>
              <a:rPr lang="it-IT" sz="2400" dirty="0"/>
              <a:t>; </a:t>
            </a:r>
            <a:r>
              <a:rPr lang="it-IT" sz="2400" i="1" dirty="0"/>
              <a:t>caccia dentro </a:t>
            </a:r>
            <a:r>
              <a:rPr lang="it-IT" sz="2400" dirty="0"/>
              <a:t>= metti dentro).</a:t>
            </a:r>
            <a:endParaRPr lang="it-IT" sz="2400" b="1" dirty="0"/>
          </a:p>
          <a:p>
            <a:pPr marL="0" indent="0">
              <a:buNone/>
            </a:pPr>
            <a:endParaRPr lang="fr-FR" sz="2000" dirty="0"/>
          </a:p>
          <a:p>
            <a:pPr marL="0" indent="0" algn="ctr">
              <a:buNone/>
            </a:pPr>
            <a:endParaRPr lang="fr-FR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087854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800" b="1" dirty="0"/>
              <a:t>Linguistique synchronique   </a:t>
            </a:r>
            <a:r>
              <a:rPr lang="fr-FR" sz="1800" dirty="0"/>
              <a:t>-  </a:t>
            </a:r>
            <a:r>
              <a:rPr lang="fr-FR" sz="1800" b="1" dirty="0"/>
              <a:t>L4ITLINS  -  année 2023-2024</a:t>
            </a:r>
          </a:p>
          <a:p>
            <a:pPr marL="0" indent="0" algn="ctr">
              <a:buNone/>
            </a:pPr>
            <a:endParaRPr lang="fr-FR" sz="2800" b="1" dirty="0">
              <a:solidFill>
                <a:srgbClr val="FF0000"/>
              </a:solidFill>
            </a:endParaRPr>
          </a:p>
          <a:p>
            <a:pPr marL="0" indent="0" algn="just">
              <a:buNone/>
              <a:tabLst>
                <a:tab pos="528638" algn="l"/>
              </a:tabLst>
            </a:pPr>
            <a:endParaRPr lang="it-IT" sz="2000" b="1" dirty="0"/>
          </a:p>
          <a:p>
            <a:pPr marL="0" indent="0" algn="just">
              <a:buNone/>
              <a:tabLst>
                <a:tab pos="528638" algn="l"/>
              </a:tabLst>
            </a:pPr>
            <a:endParaRPr lang="it-IT" sz="2000" dirty="0"/>
          </a:p>
          <a:p>
            <a:pPr marL="0" indent="0" algn="just">
              <a:buNone/>
              <a:tabLst>
                <a:tab pos="528638" algn="l"/>
              </a:tabLst>
            </a:pPr>
            <a:endParaRPr lang="fr-FR" sz="2000" dirty="0"/>
          </a:p>
          <a:p>
            <a:pPr marL="0" indent="0" algn="ctr">
              <a:buNone/>
              <a:tabLst>
                <a:tab pos="528638" algn="l"/>
              </a:tabLst>
            </a:pPr>
            <a:endParaRPr lang="it-IT" sz="2000" b="1" dirty="0"/>
          </a:p>
          <a:p>
            <a:pPr marL="0" indent="0">
              <a:buNone/>
            </a:pPr>
            <a:endParaRPr lang="fr-FR" sz="2000" dirty="0"/>
          </a:p>
          <a:p>
            <a:pPr marL="0" indent="0" algn="ctr">
              <a:buNone/>
            </a:pPr>
            <a:endParaRPr lang="fr-FR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  <p:pic>
        <p:nvPicPr>
          <p:cNvPr id="4" name="Image 3" descr="C:\Users\isabella\Desktop\Tous les dossiers (01.11.18)\Cours 2012-2019\2018-2019\Linguistica L2 (sincronica)\Linguistica sincronica - 2\Schede per moodle\varietà (arabo e bosniaco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778674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7854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800" b="1" dirty="0"/>
              <a:t>Linguistique synchronique   </a:t>
            </a:r>
            <a:r>
              <a:rPr lang="fr-FR" sz="1800" dirty="0"/>
              <a:t>-  </a:t>
            </a:r>
            <a:r>
              <a:rPr lang="fr-FR" sz="1800" b="1" dirty="0"/>
              <a:t>L4ITLINS  -  année 2023-2024</a:t>
            </a:r>
          </a:p>
          <a:p>
            <a:pPr marL="0" indent="0" algn="ctr">
              <a:buNone/>
            </a:pPr>
            <a:endParaRPr lang="fr-FR" sz="2800" b="1" dirty="0">
              <a:solidFill>
                <a:srgbClr val="FF0000"/>
              </a:solidFill>
            </a:endParaRPr>
          </a:p>
          <a:p>
            <a:pPr marL="0" indent="0" algn="just">
              <a:buNone/>
              <a:tabLst>
                <a:tab pos="528638" algn="l"/>
              </a:tabLst>
            </a:pPr>
            <a:endParaRPr lang="it-IT" sz="2000" b="1" dirty="0"/>
          </a:p>
          <a:p>
            <a:pPr marL="0" indent="0" algn="just">
              <a:buNone/>
              <a:tabLst>
                <a:tab pos="528638" algn="l"/>
              </a:tabLst>
            </a:pPr>
            <a:endParaRPr lang="it-IT" sz="2000" dirty="0"/>
          </a:p>
          <a:p>
            <a:pPr marL="0" indent="0" algn="just">
              <a:buNone/>
              <a:tabLst>
                <a:tab pos="528638" algn="l"/>
              </a:tabLst>
            </a:pPr>
            <a:endParaRPr lang="fr-FR" sz="2000" dirty="0"/>
          </a:p>
          <a:p>
            <a:pPr marL="0" indent="0" algn="just">
              <a:buNone/>
              <a:tabLst>
                <a:tab pos="528638" algn="l"/>
              </a:tabLst>
            </a:pPr>
            <a:r>
              <a:rPr lang="it-IT" sz="2000" b="1" dirty="0"/>
              <a:t>2.</a:t>
            </a:r>
            <a:r>
              <a:rPr lang="it-IT" sz="2000" dirty="0"/>
              <a:t>	</a:t>
            </a:r>
            <a:r>
              <a:rPr lang="it-IT" sz="2400" dirty="0"/>
              <a:t>Siamo sempre nell’ordine di idee della </a:t>
            </a:r>
            <a:r>
              <a:rPr lang="it-IT" sz="2400" b="1" dirty="0"/>
              <a:t>variazione linguistica</a:t>
            </a:r>
            <a:r>
              <a:rPr lang="it-IT" sz="2400" dirty="0"/>
              <a:t> </a:t>
            </a:r>
          </a:p>
          <a:p>
            <a:pPr marL="0" indent="0" algn="just">
              <a:buNone/>
              <a:tabLst>
                <a:tab pos="528638" algn="l"/>
              </a:tabLst>
            </a:pPr>
            <a:r>
              <a:rPr lang="it-IT" sz="2400" dirty="0"/>
              <a:t>	(in questo caso, </a:t>
            </a:r>
            <a:r>
              <a:rPr lang="it-IT" sz="2400" b="1" dirty="0">
                <a:highlight>
                  <a:srgbClr val="FFFF00"/>
                </a:highlight>
              </a:rPr>
              <a:t>diafasica</a:t>
            </a:r>
            <a:r>
              <a:rPr lang="it-IT" sz="2400" dirty="0"/>
              <a:t> : legata al contesto comunicativo)</a:t>
            </a:r>
          </a:p>
          <a:p>
            <a:pPr marL="0" indent="0" algn="just">
              <a:buNone/>
              <a:tabLst>
                <a:tab pos="528638" algn="l"/>
              </a:tabLst>
            </a:pPr>
            <a:r>
              <a:rPr lang="it-IT" sz="2400" dirty="0"/>
              <a:t>	con riferimento alla </a:t>
            </a:r>
            <a:r>
              <a:rPr lang="it-IT" sz="2400" i="1" dirty="0"/>
              <a:t>funzione</a:t>
            </a:r>
            <a:r>
              <a:rPr lang="it-IT" sz="2400" dirty="0"/>
              <a:t> </a:t>
            </a:r>
            <a:r>
              <a:rPr lang="it-IT" sz="2400" i="1" dirty="0"/>
              <a:t>comunicativa</a:t>
            </a:r>
            <a:r>
              <a:rPr lang="it-IT" sz="2400" dirty="0"/>
              <a:t> del linguaggio.</a:t>
            </a:r>
          </a:p>
          <a:p>
            <a:pPr marL="0" indent="0" algn="just">
              <a:buNone/>
              <a:tabLst>
                <a:tab pos="528638" algn="l"/>
              </a:tabLst>
            </a:pPr>
            <a:endParaRPr lang="it-IT" sz="2400" dirty="0"/>
          </a:p>
          <a:p>
            <a:pPr marL="0" indent="0" algn="just">
              <a:buNone/>
              <a:tabLst>
                <a:tab pos="528638" algn="l"/>
              </a:tabLst>
            </a:pPr>
            <a:endParaRPr lang="it-IT" sz="2400" dirty="0"/>
          </a:p>
          <a:p>
            <a:pPr marL="0" indent="0" algn="just">
              <a:buNone/>
              <a:tabLst>
                <a:tab pos="528638" algn="l"/>
              </a:tabLst>
            </a:pPr>
            <a:r>
              <a:rPr lang="it-IT" sz="2400" b="1" dirty="0"/>
              <a:t>NB </a:t>
            </a:r>
            <a:r>
              <a:rPr lang="it-IT" sz="2400" dirty="0"/>
              <a:t>	sempre rispetto all’italiano </a:t>
            </a:r>
            <a:r>
              <a:rPr lang="it-IT" sz="2400" u="sng" dirty="0"/>
              <a:t>standard</a:t>
            </a:r>
            <a:r>
              <a:rPr lang="it-IT" sz="2400" dirty="0"/>
              <a:t> (cioè di riferimento) </a:t>
            </a:r>
          </a:p>
          <a:p>
            <a:pPr marL="0" indent="0" algn="just">
              <a:buNone/>
              <a:tabLst>
                <a:tab pos="528638" algn="l"/>
              </a:tabLst>
            </a:pPr>
            <a:r>
              <a:rPr lang="it-IT" sz="2400" dirty="0"/>
              <a:t>	come analizziamo i dialetti (malgrado la pre-esistenza storica)</a:t>
            </a:r>
          </a:p>
          <a:p>
            <a:pPr marL="0" indent="0" algn="just">
              <a:buNone/>
              <a:tabLst>
                <a:tab pos="528638" algn="l"/>
              </a:tabLst>
            </a:pPr>
            <a:r>
              <a:rPr lang="it-IT" sz="2400" dirty="0"/>
              <a:t>	paragonandoli all’italiano standard.</a:t>
            </a:r>
            <a:endParaRPr lang="fr-FR" sz="2400" dirty="0"/>
          </a:p>
          <a:p>
            <a:pPr marL="0" indent="0" algn="ctr">
              <a:buNone/>
              <a:tabLst>
                <a:tab pos="528638" algn="l"/>
              </a:tabLst>
            </a:pPr>
            <a:endParaRPr lang="it-IT" sz="2000" b="1" dirty="0"/>
          </a:p>
          <a:p>
            <a:pPr marL="0" indent="0">
              <a:buNone/>
            </a:pPr>
            <a:endParaRPr lang="fr-FR" sz="2000" dirty="0"/>
          </a:p>
          <a:p>
            <a:pPr marL="0" indent="0" algn="ctr">
              <a:buNone/>
            </a:pPr>
            <a:endParaRPr lang="fr-FR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087854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64087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1800" b="1" dirty="0"/>
              <a:t>Linguistique synchronique   </a:t>
            </a:r>
            <a:r>
              <a:rPr lang="fr-FR" sz="1800" dirty="0"/>
              <a:t>-  </a:t>
            </a:r>
            <a:r>
              <a:rPr lang="fr-FR" sz="1800" b="1" dirty="0"/>
              <a:t>L4ITLINS  -  année 2023-2024</a:t>
            </a:r>
          </a:p>
          <a:p>
            <a:pPr marL="0" indent="0" algn="ctr">
              <a:buNone/>
            </a:pPr>
            <a:endParaRPr lang="fr-FR" sz="2800" b="1" dirty="0">
              <a:solidFill>
                <a:srgbClr val="FF0000"/>
              </a:solidFill>
            </a:endParaRPr>
          </a:p>
          <a:p>
            <a:pPr marL="0" indent="0" algn="just">
              <a:buNone/>
              <a:tabLst>
                <a:tab pos="528638" algn="l"/>
              </a:tabLst>
            </a:pPr>
            <a:endParaRPr lang="fr-FR" sz="2000" dirty="0"/>
          </a:p>
          <a:p>
            <a:pPr algn="ctr">
              <a:buNone/>
            </a:pPr>
            <a:r>
              <a:rPr lang="it-IT" sz="2000" b="1" dirty="0">
                <a:highlight>
                  <a:srgbClr val="FFFF00"/>
                </a:highlight>
                <a:sym typeface="Webdings"/>
              </a:rPr>
              <a:t></a:t>
            </a:r>
            <a:r>
              <a:rPr lang="it-IT" sz="2000" b="1" dirty="0">
                <a:sym typeface="Webdings"/>
              </a:rPr>
              <a:t>   “</a:t>
            </a:r>
            <a:r>
              <a:rPr lang="it-IT" sz="2000" b="1" dirty="0"/>
              <a:t>La competenza plurilingue. Varietà e repertorio, </a:t>
            </a:r>
            <a:r>
              <a:rPr lang="it-IT" sz="2000" b="1" dirty="0">
                <a:highlight>
                  <a:srgbClr val="FFFF00"/>
                </a:highlight>
              </a:rPr>
              <a:t>bilinguismo e diglossia</a:t>
            </a:r>
            <a:r>
              <a:rPr lang="it-IT" sz="2000" b="1" dirty="0"/>
              <a:t>” </a:t>
            </a:r>
          </a:p>
          <a:p>
            <a:pPr algn="ctr">
              <a:buNone/>
            </a:pPr>
            <a:r>
              <a:rPr lang="it-IT" sz="2000" dirty="0"/>
              <a:t>(in Massimo Palermo, </a:t>
            </a:r>
            <a:r>
              <a:rPr lang="it-IT" sz="2000" i="1" dirty="0"/>
              <a:t>Linguistica italiana</a:t>
            </a:r>
            <a:r>
              <a:rPr lang="it-IT" sz="2000" dirty="0"/>
              <a:t>, Bologna, Il Mulino, 2015, p.195ss)</a:t>
            </a:r>
            <a:endParaRPr lang="fr-FR" sz="2000" dirty="0"/>
          </a:p>
          <a:p>
            <a:pPr>
              <a:buNone/>
            </a:pPr>
            <a:r>
              <a:rPr lang="it-IT" sz="2000" dirty="0"/>
              <a:t> </a:t>
            </a:r>
            <a:endParaRPr lang="fr-FR" sz="2000" dirty="0"/>
          </a:p>
          <a:p>
            <a:pPr>
              <a:buNone/>
            </a:pPr>
            <a:r>
              <a:rPr lang="it-IT" sz="2000" dirty="0"/>
              <a:t>	Insieme delle risorse linguistiche  =  </a:t>
            </a:r>
            <a:r>
              <a:rPr lang="it-IT" sz="2000" b="1" dirty="0"/>
              <a:t>repertorio</a:t>
            </a:r>
            <a:r>
              <a:rPr lang="it-IT" sz="2000" b="1" i="1" dirty="0"/>
              <a:t> </a:t>
            </a:r>
            <a:endParaRPr lang="it-IT" sz="2000" dirty="0"/>
          </a:p>
          <a:p>
            <a:pPr>
              <a:buNone/>
            </a:pPr>
            <a:r>
              <a:rPr lang="it-IT" sz="2000" dirty="0"/>
              <a:t>	- un parlante : </a:t>
            </a:r>
            <a:r>
              <a:rPr lang="it-IT" sz="2000" b="1" dirty="0"/>
              <a:t>repertorio</a:t>
            </a:r>
            <a:r>
              <a:rPr lang="it-IT" sz="2000" b="1" i="1" dirty="0"/>
              <a:t> </a:t>
            </a:r>
            <a:r>
              <a:rPr lang="it-IT" sz="2000" i="1" dirty="0"/>
              <a:t>individuale</a:t>
            </a:r>
            <a:r>
              <a:rPr lang="it-IT" sz="2000" dirty="0"/>
              <a:t>    		</a:t>
            </a:r>
            <a:r>
              <a:rPr lang="it-IT" sz="2000" dirty="0">
                <a:solidFill>
                  <a:srgbClr val="0070C0"/>
                </a:solidFill>
              </a:rPr>
              <a:t>una persona sola</a:t>
            </a:r>
          </a:p>
          <a:p>
            <a:pPr>
              <a:buNone/>
            </a:pPr>
            <a:r>
              <a:rPr lang="it-IT" sz="2000" dirty="0"/>
              <a:t>	- una comunità : </a:t>
            </a:r>
            <a:r>
              <a:rPr lang="it-IT" sz="2000" b="1" dirty="0"/>
              <a:t>repertorio</a:t>
            </a:r>
            <a:r>
              <a:rPr lang="it-IT" sz="2000" b="1" i="1" dirty="0"/>
              <a:t> </a:t>
            </a:r>
            <a:r>
              <a:rPr lang="it-IT" sz="2000" i="1" dirty="0"/>
              <a:t>comunitario		</a:t>
            </a:r>
            <a:r>
              <a:rPr lang="it-IT" sz="2000" dirty="0">
                <a:solidFill>
                  <a:srgbClr val="0070C0"/>
                </a:solidFill>
              </a:rPr>
              <a:t>un insieme di persone</a:t>
            </a:r>
          </a:p>
          <a:p>
            <a:pPr>
              <a:buNone/>
            </a:pPr>
            <a:r>
              <a:rPr lang="it-IT" sz="2000" dirty="0">
                <a:solidFill>
                  <a:srgbClr val="0070C0"/>
                </a:solidFill>
              </a:rPr>
              <a:t>							(stato, regione, etnìa...)</a:t>
            </a:r>
            <a:endParaRPr lang="fr-FR" sz="20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it-IT" sz="2000" dirty="0"/>
              <a:t>	</a:t>
            </a:r>
          </a:p>
          <a:p>
            <a:pPr>
              <a:buNone/>
            </a:pPr>
            <a:r>
              <a:rPr lang="it-IT" sz="2000" dirty="0"/>
              <a:t>	</a:t>
            </a:r>
            <a:r>
              <a:rPr lang="it-IT" sz="2000" b="1" dirty="0"/>
              <a:t> variazione</a:t>
            </a:r>
            <a:r>
              <a:rPr lang="it-IT" sz="2000" b="1" dirty="0">
                <a:solidFill>
                  <a:srgbClr val="0070C0"/>
                </a:solidFill>
              </a:rPr>
              <a:t> </a:t>
            </a:r>
            <a:r>
              <a:rPr lang="it-IT" sz="2000" b="1" u="sng" dirty="0">
                <a:solidFill>
                  <a:srgbClr val="0070C0"/>
                </a:solidFill>
              </a:rPr>
              <a:t>intra-</a:t>
            </a:r>
            <a:r>
              <a:rPr lang="it-IT" sz="2000" b="1" u="sng" dirty="0"/>
              <a:t>linguistica</a:t>
            </a:r>
            <a:r>
              <a:rPr lang="it-IT" sz="2000" b="1" dirty="0"/>
              <a:t>  </a:t>
            </a:r>
            <a:r>
              <a:rPr lang="it-IT" sz="2000" dirty="0"/>
              <a:t>: </a:t>
            </a:r>
            <a:r>
              <a:rPr lang="it-IT" sz="2000" i="1" dirty="0"/>
              <a:t>variazioni sociali</a:t>
            </a:r>
            <a:r>
              <a:rPr lang="it-IT" sz="2000" dirty="0"/>
              <a:t>  (italiano colloquiale, standard, formale) o </a:t>
            </a:r>
            <a:r>
              <a:rPr lang="it-IT" sz="2000" i="1" dirty="0"/>
              <a:t>geografiche</a:t>
            </a:r>
            <a:r>
              <a:rPr lang="it-IT" sz="2000" dirty="0"/>
              <a:t> (variazione regionale o dialetto) del</a:t>
            </a:r>
            <a:r>
              <a:rPr lang="it-IT" sz="2000" b="1" dirty="0">
                <a:solidFill>
                  <a:srgbClr val="0070C0"/>
                </a:solidFill>
              </a:rPr>
              <a:t>la stessa lingua</a:t>
            </a:r>
            <a:r>
              <a:rPr lang="it-IT" sz="2000" dirty="0"/>
              <a:t> </a:t>
            </a:r>
          </a:p>
          <a:p>
            <a:pPr>
              <a:buNone/>
            </a:pPr>
            <a:endParaRPr lang="it-IT" sz="2000" dirty="0"/>
          </a:p>
          <a:p>
            <a:pPr>
              <a:buNone/>
            </a:pPr>
            <a:r>
              <a:rPr lang="it-IT" sz="2000" dirty="0"/>
              <a:t>	</a:t>
            </a:r>
            <a:r>
              <a:rPr lang="it-IT" sz="2000" b="1" dirty="0"/>
              <a:t> variazione </a:t>
            </a:r>
            <a:r>
              <a:rPr lang="it-IT" sz="2000" b="1" u="sng" dirty="0">
                <a:solidFill>
                  <a:srgbClr val="0070C0"/>
                </a:solidFill>
              </a:rPr>
              <a:t>inter-</a:t>
            </a:r>
            <a:r>
              <a:rPr lang="it-IT" sz="2000" b="1" u="sng" dirty="0"/>
              <a:t>linguistica</a:t>
            </a:r>
            <a:r>
              <a:rPr lang="it-IT" sz="2000" dirty="0"/>
              <a:t> : </a:t>
            </a:r>
            <a:r>
              <a:rPr lang="it-IT" sz="2000" i="1" dirty="0"/>
              <a:t>lingue distinte</a:t>
            </a:r>
            <a:r>
              <a:rPr lang="it-IT" sz="2000" dirty="0"/>
              <a:t> fra di loro (</a:t>
            </a:r>
            <a:r>
              <a:rPr lang="it-IT" sz="2000" b="1" dirty="0"/>
              <a:t>italiano, albanese, arabo, cinese</a:t>
            </a:r>
            <a:r>
              <a:rPr lang="it-IT" sz="2000" dirty="0"/>
              <a:t>...)  </a:t>
            </a:r>
            <a:r>
              <a:rPr lang="it-IT" sz="2000" b="1" dirty="0">
                <a:solidFill>
                  <a:srgbClr val="0070C0"/>
                </a:solidFill>
              </a:rPr>
              <a:t>bilinguismo tra lingue diverse </a:t>
            </a:r>
          </a:p>
          <a:p>
            <a:pPr>
              <a:buNone/>
            </a:pPr>
            <a:endParaRPr lang="it-IT" sz="2000" dirty="0"/>
          </a:p>
          <a:p>
            <a:pPr>
              <a:buNone/>
            </a:pPr>
            <a:r>
              <a:rPr lang="it-IT" sz="2000" dirty="0"/>
              <a:t>	NB  -  entrambe queste realtà linguistiche possono coesistere nella stessa zona.</a:t>
            </a:r>
            <a:endParaRPr lang="it-IT" sz="2000" b="1" dirty="0"/>
          </a:p>
          <a:p>
            <a:pPr marL="0" indent="0">
              <a:buNone/>
            </a:pPr>
            <a:endParaRPr lang="fr-FR" sz="2000" dirty="0"/>
          </a:p>
          <a:p>
            <a:pPr marL="0" indent="0" algn="ctr">
              <a:buNone/>
            </a:pPr>
            <a:endParaRPr lang="fr-FR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087854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6408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1800" b="1" dirty="0"/>
              <a:t>Linguistique synchronique   </a:t>
            </a:r>
            <a:r>
              <a:rPr lang="fr-FR" sz="1800" dirty="0"/>
              <a:t>-  </a:t>
            </a:r>
            <a:r>
              <a:rPr lang="fr-FR" sz="1800" b="1" dirty="0"/>
              <a:t>L4ITLINS  -  année 2023-2024</a:t>
            </a:r>
          </a:p>
          <a:p>
            <a:pPr marL="0" indent="0" algn="just">
              <a:buNone/>
              <a:tabLst>
                <a:tab pos="528638" algn="l"/>
              </a:tabLst>
            </a:pPr>
            <a:endParaRPr lang="fr-FR" sz="2000" dirty="0"/>
          </a:p>
          <a:p>
            <a:pPr algn="ctr">
              <a:buNone/>
            </a:pPr>
            <a:r>
              <a:rPr lang="it-IT" sz="2000" b="1" dirty="0"/>
              <a:t>Bilinguismo  : individuale/sociale  &amp;  mono-comunitario / bi-comunitario</a:t>
            </a:r>
          </a:p>
          <a:p>
            <a:pPr algn="ctr">
              <a:buNone/>
            </a:pPr>
            <a:endParaRPr lang="fr-FR" sz="2000" dirty="0"/>
          </a:p>
          <a:p>
            <a:pPr marL="0" indent="0" algn="just">
              <a:buFontTx/>
              <a:buChar char="-"/>
              <a:tabLst>
                <a:tab pos="269875" algn="l"/>
              </a:tabLst>
            </a:pPr>
            <a:r>
              <a:rPr lang="it-IT" sz="2000" dirty="0"/>
              <a:t>	una </a:t>
            </a:r>
            <a:r>
              <a:rPr lang="it-IT" sz="2000" b="1" i="1" dirty="0"/>
              <a:t>persona</a:t>
            </a:r>
            <a:r>
              <a:rPr lang="it-IT" sz="2000" dirty="0"/>
              <a:t> può essere bilingue </a:t>
            </a:r>
            <a:r>
              <a:rPr lang="it-IT" sz="2000" b="1" dirty="0">
                <a:highlight>
                  <a:srgbClr val="FFFF00"/>
                </a:highlight>
              </a:rPr>
              <a:t>dalla nascita</a:t>
            </a:r>
            <a:r>
              <a:rPr lang="it-IT" sz="2000" dirty="0"/>
              <a:t> (storia famigliare </a:t>
            </a:r>
            <a:r>
              <a:rPr lang="it-IT" sz="2000" b="1" dirty="0"/>
              <a:t>particolare</a:t>
            </a:r>
            <a:r>
              <a:rPr lang="it-IT" sz="2000" dirty="0"/>
              <a:t>)</a:t>
            </a:r>
          </a:p>
          <a:p>
            <a:pPr marL="0" indent="0" algn="just">
              <a:buFontTx/>
              <a:buChar char="-"/>
              <a:tabLst>
                <a:tab pos="269875" algn="l"/>
              </a:tabLst>
            </a:pPr>
            <a:endParaRPr lang="it-IT" sz="2000" dirty="0"/>
          </a:p>
          <a:p>
            <a:pPr marL="0" indent="0" algn="just">
              <a:buFontTx/>
              <a:buChar char="-"/>
              <a:tabLst>
                <a:tab pos="269875" algn="l"/>
              </a:tabLst>
            </a:pPr>
            <a:r>
              <a:rPr lang="it-IT" sz="2000" dirty="0"/>
              <a:t>	</a:t>
            </a:r>
            <a:r>
              <a:rPr lang="it-IT" sz="2000" dirty="0">
                <a:highlight>
                  <a:srgbClr val="FFFF00"/>
                </a:highlight>
              </a:rPr>
              <a:t>una </a:t>
            </a:r>
            <a:r>
              <a:rPr lang="it-IT" sz="2000" b="1" i="1" dirty="0">
                <a:highlight>
                  <a:srgbClr val="FFFF00"/>
                </a:highlight>
              </a:rPr>
              <a:t>zona</a:t>
            </a:r>
            <a:r>
              <a:rPr lang="it-IT" sz="2000" dirty="0">
                <a:highlight>
                  <a:srgbClr val="FFFF00"/>
                </a:highlight>
              </a:rPr>
              <a:t> geografica, una </a:t>
            </a:r>
            <a:r>
              <a:rPr lang="it-IT" sz="2000" b="1" i="1" dirty="0">
                <a:highlight>
                  <a:srgbClr val="FFFF00"/>
                </a:highlight>
              </a:rPr>
              <a:t>regione</a:t>
            </a:r>
            <a:r>
              <a:rPr lang="it-IT" sz="2000" dirty="0">
                <a:highlight>
                  <a:srgbClr val="FFFF00"/>
                </a:highlight>
              </a:rPr>
              <a:t> intera, uno </a:t>
            </a:r>
            <a:r>
              <a:rPr lang="it-IT" sz="2000" b="1" i="1" dirty="0">
                <a:highlight>
                  <a:srgbClr val="FFFF00"/>
                </a:highlight>
              </a:rPr>
              <a:t>Stato</a:t>
            </a:r>
            <a:r>
              <a:rPr lang="it-IT" sz="2000" dirty="0">
                <a:highlight>
                  <a:srgbClr val="FFFF00"/>
                </a:highlight>
              </a:rPr>
              <a:t> possono essere bilingui</a:t>
            </a:r>
          </a:p>
          <a:p>
            <a:pPr marL="0" indent="0" algn="just">
              <a:buNone/>
              <a:tabLst>
                <a:tab pos="269875" algn="l"/>
              </a:tabLst>
            </a:pPr>
            <a:r>
              <a:rPr lang="it-IT" sz="2000" dirty="0"/>
              <a:t>	es. 	comuni di lingua greca della Puglia e della Calabria</a:t>
            </a:r>
          </a:p>
          <a:p>
            <a:pPr marL="0" indent="0" algn="just">
              <a:buNone/>
              <a:tabLst>
                <a:tab pos="269875" algn="l"/>
              </a:tabLst>
            </a:pPr>
            <a:r>
              <a:rPr lang="it-IT" sz="2000" dirty="0"/>
              <a:t>		Alsazia Lorena : francese e tedesco</a:t>
            </a:r>
          </a:p>
          <a:p>
            <a:pPr marL="0" indent="0" algn="just">
              <a:buNone/>
              <a:tabLst>
                <a:tab pos="269875" algn="l"/>
              </a:tabLst>
            </a:pPr>
            <a:r>
              <a:rPr lang="it-IT" sz="2000" dirty="0"/>
              <a:t>		la Valle d’Aosta : italiano e francese</a:t>
            </a:r>
          </a:p>
          <a:p>
            <a:pPr marL="0" indent="0" algn="just">
              <a:buNone/>
              <a:tabLst>
                <a:tab pos="269875" algn="l"/>
              </a:tabLst>
            </a:pPr>
            <a:r>
              <a:rPr lang="it-IT" sz="2000" dirty="0"/>
              <a:t>		Belgio : neerlandese (60%), francese (40%), tedesco (1%)</a:t>
            </a:r>
          </a:p>
          <a:p>
            <a:pPr marL="0" indent="0" algn="just">
              <a:buNone/>
              <a:tabLst>
                <a:tab pos="269875" algn="l"/>
              </a:tabLst>
            </a:pPr>
            <a:r>
              <a:rPr lang="it-IT" sz="2000" dirty="0"/>
              <a:t>		Canada : francese e inglese </a:t>
            </a:r>
          </a:p>
          <a:p>
            <a:pPr marL="0" indent="0" algn="just">
              <a:buNone/>
              <a:tabLst>
                <a:tab pos="269875" algn="l"/>
              </a:tabLst>
            </a:pPr>
            <a:r>
              <a:rPr lang="it-IT" sz="2000" dirty="0"/>
              <a:t>		Svizzera : tedesco, francese, italiano e romancio. </a:t>
            </a:r>
          </a:p>
          <a:p>
            <a:pPr marL="0" indent="0" algn="just">
              <a:buNone/>
              <a:tabLst>
                <a:tab pos="269875" algn="l"/>
              </a:tabLst>
            </a:pPr>
            <a:endParaRPr lang="it-IT" sz="2000" dirty="0"/>
          </a:p>
          <a:p>
            <a:pPr marL="0" indent="0" algn="just">
              <a:buNone/>
              <a:tabLst>
                <a:tab pos="269875" algn="l"/>
              </a:tabLst>
            </a:pPr>
            <a:r>
              <a:rPr lang="it-IT" sz="2000" dirty="0"/>
              <a:t>A livello regionale o nazionale, il bilinguismo può essere :</a:t>
            </a:r>
          </a:p>
          <a:p>
            <a:pPr marL="0" indent="0" algn="just">
              <a:buNone/>
              <a:tabLst>
                <a:tab pos="269875" algn="l"/>
              </a:tabLst>
            </a:pPr>
            <a:r>
              <a:rPr lang="it-IT" sz="2000" b="1" i="1" dirty="0"/>
              <a:t>-	</a:t>
            </a:r>
            <a:r>
              <a:rPr lang="it-IT" sz="2000" b="1" i="1" dirty="0">
                <a:solidFill>
                  <a:srgbClr val="0070C0"/>
                </a:solidFill>
              </a:rPr>
              <a:t>mono-</a:t>
            </a:r>
            <a:r>
              <a:rPr lang="it-IT" sz="2000" b="1" i="1" dirty="0"/>
              <a:t>comunitario</a:t>
            </a:r>
            <a:r>
              <a:rPr lang="it-IT" sz="2000" dirty="0"/>
              <a:t> (es. la</a:t>
            </a:r>
            <a:r>
              <a:rPr lang="it-IT" sz="2000" dirty="0">
                <a:solidFill>
                  <a:srgbClr val="0070C0"/>
                </a:solidFill>
              </a:rPr>
              <a:t> </a:t>
            </a:r>
            <a:r>
              <a:rPr lang="it-IT" sz="2000" b="1" dirty="0">
                <a:solidFill>
                  <a:srgbClr val="0070C0"/>
                </a:solidFill>
              </a:rPr>
              <a:t>Valle d’Aosta</a:t>
            </a:r>
            <a:r>
              <a:rPr lang="it-IT" sz="2000" dirty="0"/>
              <a:t>, la Svizzera) </a:t>
            </a:r>
            <a:r>
              <a:rPr lang="it-IT" sz="2000" dirty="0">
                <a:solidFill>
                  <a:srgbClr val="0070C0"/>
                </a:solidFill>
              </a:rPr>
              <a:t>tutta la comunità parla 2 lingue</a:t>
            </a:r>
          </a:p>
          <a:p>
            <a:pPr marL="0" indent="0" algn="just">
              <a:buNone/>
              <a:tabLst>
                <a:tab pos="269875" algn="l"/>
              </a:tabLst>
            </a:pPr>
            <a:r>
              <a:rPr lang="it-IT" sz="2000" b="1" i="1" dirty="0"/>
              <a:t>-	</a:t>
            </a:r>
            <a:r>
              <a:rPr lang="it-IT" sz="2000" b="1" i="1" dirty="0">
                <a:solidFill>
                  <a:srgbClr val="00B050"/>
                </a:solidFill>
              </a:rPr>
              <a:t>bi-</a:t>
            </a:r>
            <a:r>
              <a:rPr lang="it-IT" sz="2000" b="1" i="1" dirty="0"/>
              <a:t>comunitario</a:t>
            </a:r>
            <a:r>
              <a:rPr lang="it-IT" sz="2000" dirty="0"/>
              <a:t> (es. il </a:t>
            </a:r>
            <a:r>
              <a:rPr lang="it-IT" sz="2000" b="1" dirty="0">
                <a:solidFill>
                  <a:srgbClr val="00B050"/>
                </a:solidFill>
              </a:rPr>
              <a:t>Trentino Alto Adige</a:t>
            </a:r>
            <a:r>
              <a:rPr lang="it-IT" sz="2000" dirty="0"/>
              <a:t>, dove coabitano </a:t>
            </a:r>
            <a:r>
              <a:rPr lang="it-IT" sz="2000" b="1" dirty="0">
                <a:solidFill>
                  <a:srgbClr val="00B050"/>
                </a:solidFill>
              </a:rPr>
              <a:t>la comunità germanofona e italofona</a:t>
            </a:r>
            <a:r>
              <a:rPr lang="it-IT" sz="2000" dirty="0"/>
              <a:t>) ; in questo caso, per ogni sottocomunità, il valore è </a:t>
            </a:r>
            <a:r>
              <a:rPr lang="it-IT" sz="2000" dirty="0">
                <a:highlight>
                  <a:srgbClr val="00FF00"/>
                </a:highlight>
              </a:rPr>
              <a:t>fortemente identitario</a:t>
            </a:r>
            <a:r>
              <a:rPr lang="it-IT" sz="2000" dirty="0"/>
              <a:t> </a:t>
            </a:r>
            <a:r>
              <a:rPr lang="it-IT" sz="2000" dirty="0">
                <a:solidFill>
                  <a:srgbClr val="00B050"/>
                </a:solidFill>
              </a:rPr>
              <a:t>: la popolazione di questa regione parla (per un terzo) italiano e gli altri due terzi tedesco. Ci sono due comunità diverse, nella stessa regione.</a:t>
            </a:r>
            <a:endParaRPr lang="it-IT" sz="20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fr-FR" sz="2000" dirty="0"/>
          </a:p>
          <a:p>
            <a:pPr marL="0" indent="0" algn="ctr">
              <a:buNone/>
            </a:pPr>
            <a:endParaRPr lang="fr-FR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087854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-44805"/>
            <a:ext cx="6085635" cy="690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87854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EF2D74-8C16-47D7-A02D-99F15153C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b="1" dirty="0"/>
              <a:t>Linguistique synchronique   </a:t>
            </a:r>
            <a:r>
              <a:rPr lang="fr-FR" sz="1800" dirty="0"/>
              <a:t>-  </a:t>
            </a:r>
            <a:r>
              <a:rPr lang="fr-FR" sz="1800" b="1" dirty="0"/>
              <a:t>L4ITLINS  -  année 2023-2024</a:t>
            </a:r>
            <a:endParaRPr lang="fr-FR" sz="1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088C5C-130D-433E-A023-AD1EF6304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Bilinguismo</a:t>
            </a:r>
            <a:r>
              <a:rPr lang="fr-FR" dirty="0"/>
              <a:t> </a:t>
            </a:r>
            <a:r>
              <a:rPr lang="fr-FR" b="1" dirty="0" err="1"/>
              <a:t>additivo</a:t>
            </a:r>
            <a:r>
              <a:rPr lang="fr-FR" dirty="0"/>
              <a:t>   la </a:t>
            </a:r>
            <a:r>
              <a:rPr lang="fr-FR" dirty="0" err="1"/>
              <a:t>doppia</a:t>
            </a:r>
            <a:r>
              <a:rPr lang="fr-FR" dirty="0"/>
              <a:t> </a:t>
            </a:r>
            <a:r>
              <a:rPr lang="fr-FR" dirty="0" err="1"/>
              <a:t>competenza</a:t>
            </a:r>
            <a:r>
              <a:rPr lang="fr-FR" dirty="0"/>
              <a:t> </a:t>
            </a:r>
            <a:r>
              <a:rPr lang="fr-FR" dirty="0" err="1"/>
              <a:t>linguistica</a:t>
            </a:r>
            <a:r>
              <a:rPr lang="fr-FR" dirty="0"/>
              <a:t> è </a:t>
            </a:r>
            <a:r>
              <a:rPr lang="fr-FR" dirty="0" err="1"/>
              <a:t>vissuta</a:t>
            </a:r>
            <a:r>
              <a:rPr lang="fr-FR" dirty="0"/>
              <a:t> come un </a:t>
            </a:r>
            <a:r>
              <a:rPr lang="fr-FR" dirty="0" err="1"/>
              <a:t>arricchimento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 err="1"/>
              <a:t>Bilinguismo</a:t>
            </a:r>
            <a:r>
              <a:rPr lang="fr-FR" dirty="0"/>
              <a:t> </a:t>
            </a:r>
            <a:r>
              <a:rPr lang="fr-FR" b="1" dirty="0" err="1"/>
              <a:t>sottrattivo</a:t>
            </a:r>
            <a:r>
              <a:rPr lang="fr-FR" dirty="0"/>
              <a:t>   c’è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gerarchìa</a:t>
            </a:r>
            <a:r>
              <a:rPr lang="fr-FR" dirty="0"/>
              <a:t>, tra la lingua di </a:t>
            </a:r>
            <a:r>
              <a:rPr lang="fr-FR" dirty="0" err="1"/>
              <a:t>riferimento</a:t>
            </a:r>
            <a:r>
              <a:rPr lang="fr-FR" dirty="0"/>
              <a:t> (italiano) e l’</a:t>
            </a:r>
            <a:r>
              <a:rPr lang="fr-FR" dirty="0" err="1"/>
              <a:t>altra</a:t>
            </a:r>
            <a:r>
              <a:rPr lang="fr-FR" dirty="0"/>
              <a:t> lingua (es. un </a:t>
            </a:r>
            <a:r>
              <a:rPr lang="fr-FR" dirty="0" err="1"/>
              <a:t>dialetto</a:t>
            </a:r>
            <a:r>
              <a:rPr lang="fr-FR" dirty="0"/>
              <a:t>, </a:t>
            </a:r>
            <a:r>
              <a:rPr lang="fr-FR" dirty="0" err="1"/>
              <a:t>una</a:t>
            </a:r>
            <a:r>
              <a:rPr lang="fr-FR" dirty="0"/>
              <a:t> lingua </a:t>
            </a:r>
            <a:r>
              <a:rPr lang="fr-FR" dirty="0" err="1"/>
              <a:t>dell’immigrazione</a:t>
            </a:r>
            <a:r>
              <a:rPr lang="fr-FR" dirty="0"/>
              <a:t>…)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4210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800" b="1" dirty="0"/>
              <a:t>Linguistique synchronique   </a:t>
            </a:r>
            <a:r>
              <a:rPr lang="fr-FR" sz="1800" dirty="0"/>
              <a:t>-  </a:t>
            </a:r>
            <a:r>
              <a:rPr lang="fr-FR" sz="1800" b="1" dirty="0"/>
              <a:t>L4ITLINS  -  année 2023-2024</a:t>
            </a:r>
          </a:p>
          <a:p>
            <a:pPr marL="0" indent="0" algn="ctr">
              <a:buNone/>
            </a:pPr>
            <a:endParaRPr lang="fr-FR" sz="2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sz="2000" dirty="0"/>
              <a:t>Distinzione tra </a:t>
            </a:r>
            <a:r>
              <a:rPr lang="it-IT" sz="2000" b="1" dirty="0"/>
              <a:t>bilinguismo perfetto </a:t>
            </a:r>
            <a:r>
              <a:rPr lang="it-IT" sz="2000" dirty="0"/>
              <a:t>e </a:t>
            </a:r>
            <a:r>
              <a:rPr lang="it-IT" sz="2000" b="1" dirty="0"/>
              <a:t>diglossìa</a:t>
            </a:r>
            <a:r>
              <a:rPr lang="it-IT" sz="2000" dirty="0"/>
              <a:t> (cf. Charles Ferguson, metà XX°) :</a:t>
            </a:r>
          </a:p>
          <a:p>
            <a:pPr marL="0" indent="0" algn="just">
              <a:buNone/>
              <a:tabLst>
                <a:tab pos="360363" algn="l"/>
              </a:tabLst>
            </a:pPr>
            <a:r>
              <a:rPr lang="it-IT" sz="2000" b="1" i="1" dirty="0"/>
              <a:t>Si parla di bilinguismo</a:t>
            </a:r>
            <a:r>
              <a:rPr lang="it-IT" sz="2000" dirty="0"/>
              <a:t> perfetto quando le due varietà linguistiche sono  perfettamente equivalenti (es. Svizzera) ; altrimenti</a:t>
            </a:r>
            <a:r>
              <a:rPr lang="it-IT" sz="2000"/>
              <a:t>, a scala nazionale, si </a:t>
            </a:r>
            <a:r>
              <a:rPr lang="it-IT" sz="2000" dirty="0"/>
              <a:t>possono osservare </a:t>
            </a:r>
            <a:r>
              <a:rPr lang="it-IT" sz="2000"/>
              <a:t>due diverse configurazioni </a:t>
            </a:r>
            <a:r>
              <a:rPr lang="it-IT" sz="2000" dirty="0"/>
              <a:t>:</a:t>
            </a:r>
          </a:p>
          <a:p>
            <a:pPr marL="0" indent="0" algn="just">
              <a:buNone/>
              <a:tabLst>
                <a:tab pos="360363" algn="l"/>
              </a:tabLst>
            </a:pPr>
            <a:endParaRPr lang="it-IT" sz="2000" dirty="0"/>
          </a:p>
          <a:p>
            <a:pPr marL="0" indent="0" algn="just">
              <a:buFontTx/>
              <a:buChar char="-"/>
            </a:pPr>
            <a:r>
              <a:rPr lang="it-IT" sz="2000" b="1" i="1" dirty="0"/>
              <a:t> </a:t>
            </a:r>
            <a:r>
              <a:rPr lang="it-IT" sz="2000" b="1" i="1" dirty="0">
                <a:highlight>
                  <a:srgbClr val="FFFF00"/>
                </a:highlight>
              </a:rPr>
              <a:t>diglossìa</a:t>
            </a:r>
            <a:r>
              <a:rPr lang="it-IT" sz="2000" i="1" dirty="0"/>
              <a:t> </a:t>
            </a:r>
            <a:r>
              <a:rPr lang="it-IT" sz="2000" dirty="0"/>
              <a:t>: sono utilizzate in ambiti funzionali diversi e non hanno uguale  prestigio ; variante “</a:t>
            </a:r>
            <a:r>
              <a:rPr lang="it-IT" sz="2000" dirty="0">
                <a:solidFill>
                  <a:srgbClr val="0070C0"/>
                </a:solidFill>
              </a:rPr>
              <a:t>alta</a:t>
            </a:r>
            <a:r>
              <a:rPr lang="it-IT" sz="2000" dirty="0"/>
              <a:t>” (per la comunicazione scritta, formale, ufficiale) e una o più varianti “</a:t>
            </a:r>
            <a:r>
              <a:rPr lang="it-IT" sz="2000" dirty="0">
                <a:solidFill>
                  <a:srgbClr val="0070C0"/>
                </a:solidFill>
              </a:rPr>
              <a:t>basse</a:t>
            </a:r>
            <a:r>
              <a:rPr lang="it-IT" sz="2000" dirty="0"/>
              <a:t>”. La variante “bassa” viene imparata naturalmente, dalla nascita, mentre quella “alta” viene imparata posteriormente, a scuola.</a:t>
            </a:r>
          </a:p>
          <a:p>
            <a:pPr marL="0" indent="0" algn="just">
              <a:buNone/>
              <a:tabLst>
                <a:tab pos="360363" algn="l"/>
              </a:tabLst>
            </a:pPr>
            <a:r>
              <a:rPr lang="it-IT" sz="2000" dirty="0"/>
              <a:t>	Es. l’italiano standard, rispetto ai vari dialetti o alle varietà regionali, nell’Italia post-unitaria.  Attualmente, l’italiano standard rispetto alle lingue “immigrate”.</a:t>
            </a:r>
            <a:endParaRPr lang="fr-FR" sz="2000" dirty="0"/>
          </a:p>
          <a:p>
            <a:pPr>
              <a:buNone/>
            </a:pPr>
            <a:endParaRPr lang="it-IT" sz="2000" dirty="0"/>
          </a:p>
          <a:p>
            <a:pPr marL="0" indent="0" algn="just">
              <a:buNone/>
            </a:pPr>
            <a:r>
              <a:rPr lang="it-IT" sz="2000" dirty="0"/>
              <a:t>- </a:t>
            </a:r>
            <a:r>
              <a:rPr lang="it-IT" sz="2000" b="1" i="1" dirty="0">
                <a:highlight>
                  <a:srgbClr val="FFFF00"/>
                </a:highlight>
              </a:rPr>
              <a:t>dilalìa</a:t>
            </a:r>
            <a:r>
              <a:rPr lang="it-IT" sz="2000" b="1" i="1" dirty="0">
                <a:solidFill>
                  <a:srgbClr val="0070C0"/>
                </a:solidFill>
              </a:rPr>
              <a:t> </a:t>
            </a:r>
            <a:r>
              <a:rPr lang="it-IT" sz="2000" dirty="0"/>
              <a:t>: nell’Italia contemporanea (XXI), l’italiano è la prima lingua di apprendimento della stragrande maggioranza </a:t>
            </a:r>
            <a:r>
              <a:rPr lang="it-IT" sz="2000" u="sng" dirty="0"/>
              <a:t>della</a:t>
            </a:r>
            <a:r>
              <a:rPr lang="it-IT" sz="2000" dirty="0"/>
              <a:t> popolazione e </a:t>
            </a:r>
            <a:r>
              <a:rPr lang="it-IT" sz="2000" dirty="0">
                <a:solidFill>
                  <a:srgbClr val="0070C0"/>
                </a:solidFill>
              </a:rPr>
              <a:t>condivide</a:t>
            </a:r>
            <a:r>
              <a:rPr lang="it-IT" sz="2000" dirty="0"/>
              <a:t> con il dialetto (o con la variante regionale) anche la variante colloquiale o informale. In questo caso, si parla più propriamente di </a:t>
            </a:r>
            <a:r>
              <a:rPr lang="it-IT" sz="2000" b="1" i="1" dirty="0"/>
              <a:t>dilalìa</a:t>
            </a:r>
            <a:r>
              <a:rPr lang="it-IT" sz="2000" b="1" dirty="0"/>
              <a:t> </a:t>
            </a:r>
            <a:r>
              <a:rPr lang="it-IT" sz="2000" dirty="0"/>
              <a:t>(Berruto, 2004, 128-132).</a:t>
            </a:r>
            <a:endParaRPr lang="it-IT" sz="2000" b="1" dirty="0"/>
          </a:p>
          <a:p>
            <a:pPr marL="0" indent="0">
              <a:buNone/>
            </a:pPr>
            <a:endParaRPr lang="fr-FR" sz="2000" dirty="0"/>
          </a:p>
          <a:p>
            <a:pPr marL="0" indent="0" algn="ctr">
              <a:buNone/>
            </a:pPr>
            <a:endParaRPr lang="fr-FR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087854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800" b="1" dirty="0"/>
              <a:t>Linguistique synchronique   </a:t>
            </a:r>
            <a:r>
              <a:rPr lang="fr-FR" sz="1800" dirty="0"/>
              <a:t>-  </a:t>
            </a:r>
            <a:r>
              <a:rPr lang="fr-FR" sz="1800" b="1" dirty="0"/>
              <a:t>L4ITLINS  -  année 2023-2024</a:t>
            </a:r>
          </a:p>
          <a:p>
            <a:pPr marL="0" indent="0" algn="ctr">
              <a:buNone/>
            </a:pPr>
            <a:endParaRPr lang="fr-FR" sz="2800" b="1" dirty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it-IT" sz="2000" dirty="0"/>
              <a:t>	</a:t>
            </a:r>
            <a:r>
              <a:rPr lang="it-IT" sz="2000" dirty="0">
                <a:solidFill>
                  <a:srgbClr val="0070C0"/>
                </a:solidFill>
              </a:rPr>
              <a:t>Possibilità di </a:t>
            </a:r>
            <a:r>
              <a:rPr lang="it-IT" sz="2200" u="sng" dirty="0">
                <a:solidFill>
                  <a:srgbClr val="0070C0"/>
                </a:solidFill>
              </a:rPr>
              <a:t>alternare</a:t>
            </a:r>
            <a:r>
              <a:rPr lang="it-IT" sz="2200" dirty="0">
                <a:solidFill>
                  <a:srgbClr val="0070C0"/>
                </a:solidFill>
              </a:rPr>
              <a:t> i codici, per uno stesso parlante e nella stessa varietà di comunicazione </a:t>
            </a:r>
            <a:r>
              <a:rPr lang="it-IT" sz="2200" dirty="0"/>
              <a:t>: </a:t>
            </a:r>
            <a:r>
              <a:rPr lang="it-IT" sz="2200" b="1" dirty="0"/>
              <a:t>commutazione di codice</a:t>
            </a:r>
            <a:r>
              <a:rPr lang="it-IT" sz="2200" dirty="0"/>
              <a:t> (</a:t>
            </a:r>
            <a:r>
              <a:rPr lang="it-IT" sz="2200" i="1" dirty="0"/>
              <a:t>code-switching</a:t>
            </a:r>
            <a:r>
              <a:rPr lang="it-IT" sz="2200" dirty="0"/>
              <a:t>).</a:t>
            </a:r>
          </a:p>
          <a:p>
            <a:pPr algn="just">
              <a:buNone/>
            </a:pPr>
            <a:r>
              <a:rPr lang="it-IT" sz="2200" dirty="0"/>
              <a:t>	Governata da regole pragmatiche : cambio di destinatario, inizio e fine di una citazione, introduzione elementi espressivi, coinvolgimento o presa di distanza, atteggiamento serio o ludico... </a:t>
            </a:r>
            <a:r>
              <a:rPr lang="it-IT" sz="2200" dirty="0">
                <a:solidFill>
                  <a:srgbClr val="0070C0"/>
                </a:solidFill>
              </a:rPr>
              <a:t>  </a:t>
            </a:r>
            <a:r>
              <a:rPr lang="it-IT" sz="2200" dirty="0">
                <a:solidFill>
                  <a:srgbClr val="0070C0"/>
                </a:solidFill>
                <a:highlight>
                  <a:srgbClr val="FFFF00"/>
                </a:highlight>
              </a:rPr>
              <a:t>Vigilanza attiva (ipercorrezione linguistica)</a:t>
            </a:r>
          </a:p>
          <a:p>
            <a:pPr algn="just">
              <a:buNone/>
            </a:pPr>
            <a:endParaRPr lang="fr-FR" sz="2200" dirty="0"/>
          </a:p>
          <a:p>
            <a:pPr algn="just">
              <a:buNone/>
            </a:pPr>
            <a:r>
              <a:rPr lang="fr-FR" sz="2200" dirty="0"/>
              <a:t>	</a:t>
            </a:r>
            <a:r>
              <a:rPr lang="it-IT" sz="2200" dirty="0"/>
              <a:t>Se l’alternanza di codici non risponde a regole</a:t>
            </a:r>
            <a:r>
              <a:rPr lang="it-IT" sz="2200" dirty="0">
                <a:solidFill>
                  <a:srgbClr val="0070C0"/>
                </a:solidFill>
              </a:rPr>
              <a:t> (se non c’è vigilanza) </a:t>
            </a:r>
            <a:r>
              <a:rPr lang="it-IT" sz="2200" dirty="0"/>
              <a:t>: </a:t>
            </a:r>
            <a:r>
              <a:rPr lang="it-IT" sz="2200" b="1" dirty="0">
                <a:highlight>
                  <a:srgbClr val="FF00FF"/>
                </a:highlight>
              </a:rPr>
              <a:t>commistione</a:t>
            </a:r>
            <a:r>
              <a:rPr lang="it-IT" sz="2200" b="1" dirty="0"/>
              <a:t> di codici</a:t>
            </a:r>
            <a:r>
              <a:rPr lang="it-IT" sz="2200" dirty="0"/>
              <a:t> (</a:t>
            </a:r>
            <a:r>
              <a:rPr lang="it-IT" sz="2200" i="1" dirty="0"/>
              <a:t>code-mixing</a:t>
            </a:r>
            <a:r>
              <a:rPr lang="it-IT" sz="2200" dirty="0"/>
              <a:t>) : all’interno di una lingua, unità subfrasali appartenenti a un’altra lingua, o ad un’altra varietà di lingua (Berruto 2004).</a:t>
            </a:r>
            <a:r>
              <a:rPr lang="it-IT" sz="2200" dirty="0">
                <a:highlight>
                  <a:srgbClr val="FFFF00"/>
                </a:highlight>
              </a:rPr>
              <a:t> Abbassamento linguistico : </a:t>
            </a:r>
            <a:r>
              <a:rPr lang="it-IT" sz="2200" dirty="0">
                <a:highlight>
                  <a:srgbClr val="FF00FF"/>
                </a:highlight>
              </a:rPr>
              <a:t>da evitare !!!!</a:t>
            </a:r>
          </a:p>
          <a:p>
            <a:pPr algn="just">
              <a:buNone/>
            </a:pPr>
            <a:endParaRPr lang="fr-FR" sz="2200" dirty="0"/>
          </a:p>
          <a:p>
            <a:pPr algn="just">
              <a:buNone/>
            </a:pPr>
            <a:r>
              <a:rPr lang="it-IT" sz="2200" dirty="0"/>
              <a:t>	NB  -  la diffusione degli scambi su internet permette di scavalcare le zone geografiche e di mettere in contatto codici linguistici molto lontani fra di loro ! </a:t>
            </a:r>
            <a:endParaRPr lang="it-IT" sz="2200" b="1" dirty="0"/>
          </a:p>
          <a:p>
            <a:pPr marL="0" indent="0">
              <a:buNone/>
            </a:pPr>
            <a:endParaRPr lang="fr-FR" sz="2000" dirty="0"/>
          </a:p>
          <a:p>
            <a:pPr marL="0" indent="0" algn="ctr">
              <a:buNone/>
            </a:pPr>
            <a:endParaRPr lang="fr-FR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0878547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2431</Words>
  <Application>Microsoft Office PowerPoint</Application>
  <PresentationFormat>Affichage à l'écran (4:3)</PresentationFormat>
  <Paragraphs>233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Webdings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Linguistique synchronique   -  L4ITLINS  -  année 2023-2024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Linguistique synchronique   -  L4ITLINS  -  année 2023-2024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isabella</dc:creator>
  <cp:lastModifiedBy>Isabella Montersino</cp:lastModifiedBy>
  <cp:revision>46</cp:revision>
  <dcterms:created xsi:type="dcterms:W3CDTF">2019-04-30T17:35:28Z</dcterms:created>
  <dcterms:modified xsi:type="dcterms:W3CDTF">2024-04-30T15:57:39Z</dcterms:modified>
</cp:coreProperties>
</file>