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6" r:id="rId7"/>
    <p:sldId id="275" r:id="rId8"/>
    <p:sldId id="278" r:id="rId9"/>
    <p:sldId id="277" r:id="rId10"/>
    <p:sldId id="280" r:id="rId11"/>
    <p:sldId id="27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83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15/03/2024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ccani.it/enciclopedia/universit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bonne-universite.f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ccani.it/enciclopedia/olimpiadi-antiche_%28Enciclopedia-dello-Sport%2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daolimpiadi.it/index.php?option=com_content&amp;view=category&amp;layout=blog&amp;id=127&amp;Itemid=41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ccani.it/enciclopedia/unione-europe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uropean-union.europa.eu/institutions-law-budget/institutions-and-bodies/types-institutions-and-bodies_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b="1" dirty="0"/>
              <a:t>Linguistique synchronique   </a:t>
            </a:r>
            <a:r>
              <a:rPr lang="fr-FR" sz="1600" dirty="0"/>
              <a:t>-  </a:t>
            </a:r>
            <a:r>
              <a:rPr lang="fr-FR" sz="1600" b="1" dirty="0"/>
              <a:t>L4ITLINS  -  année 2023-2024</a:t>
            </a:r>
          </a:p>
          <a:p>
            <a:pPr marL="0" indent="0" algn="ctr">
              <a:buNone/>
            </a:pPr>
            <a:r>
              <a:rPr lang="it-IT" sz="3600" b="1" dirty="0">
                <a:solidFill>
                  <a:srgbClr val="C00000"/>
                </a:solidFill>
              </a:rPr>
              <a:t>La lingua del web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2000" dirty="0"/>
              <a:t>	Il discorso, qui si fa complesso.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2000" dirty="0"/>
              <a:t>	La rete internet ha sviluppato l’attività degli utenti (contrariamente all’ascolto « passivo » della televisione) ;  e si tratta di un’</a:t>
            </a:r>
            <a:r>
              <a:rPr lang="it-IT" sz="2000" b="1" dirty="0"/>
              <a:t>attività scritta</a:t>
            </a:r>
            <a:r>
              <a:rPr lang="it-IT" sz="2000" dirty="0"/>
              <a:t>, piuttosto che orale.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2000" dirty="0"/>
              <a:t>	Secondo Giuseppe Antonelli, «</a:t>
            </a:r>
            <a:r>
              <a:rPr lang="it-IT" sz="2000" i="1" dirty="0"/>
              <a:t> moltissime persone che, fino a poco tempo fa, non scrivevano un rigo, oggi producono incessantemente una mole impressionante – sia pure frammentaria e quasi atomizzata – di testi digitati</a:t>
            </a:r>
            <a:r>
              <a:rPr lang="it-IT" sz="2000" dirty="0"/>
              <a:t> ». 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2000" dirty="0"/>
              <a:t>	Internet costituisce un « mare magnum » di contenuti di ogni tipo : i </a:t>
            </a:r>
            <a:r>
              <a:rPr lang="it-IT" sz="2000" b="1" i="1" dirty="0"/>
              <a:t>generi</a:t>
            </a:r>
            <a:r>
              <a:rPr lang="it-IT" sz="2000" dirty="0"/>
              <a:t>, i </a:t>
            </a:r>
            <a:r>
              <a:rPr lang="it-IT" sz="2000" b="1" i="1" dirty="0"/>
              <a:t>registri</a:t>
            </a:r>
            <a:r>
              <a:rPr lang="it-IT" sz="2000" dirty="0"/>
              <a:t>, i </a:t>
            </a:r>
            <a:r>
              <a:rPr lang="it-IT" sz="2000" b="1" i="1" dirty="0"/>
              <a:t>linguaggi</a:t>
            </a:r>
            <a:r>
              <a:rPr lang="it-IT" sz="2000" dirty="0"/>
              <a:t> sono estremamente diversificati. Sono però riconoscibili alcune costanti.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endParaRPr lang="fr-FR" sz="2000" dirty="0"/>
          </a:p>
          <a:p>
            <a:pPr marL="0" indent="0" algn="ctr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8839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939A94-B4EE-DE4C-2D62-CF82C39C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36853A6-5C39-1274-17CC-8EE50C87B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92" t="10178" r="25837" b="15045"/>
          <a:stretch/>
        </p:blipFill>
        <p:spPr>
          <a:xfrm>
            <a:off x="755576" y="0"/>
            <a:ext cx="7931224" cy="573488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0D638F5-3EA6-FC43-B67D-02D1BEFEE05D}"/>
              </a:ext>
            </a:extLst>
          </p:cNvPr>
          <p:cNvSpPr txBox="1"/>
          <p:nvPr/>
        </p:nvSpPr>
        <p:spPr>
          <a:xfrm>
            <a:off x="2308920" y="6093296"/>
            <a:ext cx="4824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https://www.treccani.it/enciclopedia/universita/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763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0B097-AF5E-F927-C7DD-D76E5D62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EF7A141-E19B-CE30-09AD-32514A2CF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60" r="1674" b="15045"/>
          <a:stretch/>
        </p:blipFill>
        <p:spPr>
          <a:xfrm>
            <a:off x="1" y="600997"/>
            <a:ext cx="9144000" cy="374515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A3E341D-CB13-59E7-CB2F-7BF999D63AD1}"/>
              </a:ext>
            </a:extLst>
          </p:cNvPr>
          <p:cNvSpPr txBox="1"/>
          <p:nvPr/>
        </p:nvSpPr>
        <p:spPr>
          <a:xfrm>
            <a:off x="2699792" y="6021288"/>
            <a:ext cx="3744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https://www.sorbonne-universite.fr/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44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b="1" dirty="0"/>
              <a:t>Linguistique synchronique   </a:t>
            </a:r>
            <a:r>
              <a:rPr lang="fr-FR" sz="1600" dirty="0"/>
              <a:t>-  </a:t>
            </a:r>
            <a:r>
              <a:rPr lang="fr-FR" sz="1600" b="1" dirty="0"/>
              <a:t>L4ITLINS  -  année 2023-2024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2000" b="1" dirty="0"/>
              <a:t>- l’ipertesto </a:t>
            </a:r>
            <a:r>
              <a:rPr lang="it-IT" sz="2000" dirty="0"/>
              <a:t>: i testi pubblicati su internet sono generalmente correlati da numerosi </a:t>
            </a:r>
            <a:r>
              <a:rPr lang="it-IT" sz="2000" b="1" i="1" dirty="0"/>
              <a:t>link</a:t>
            </a:r>
            <a:r>
              <a:rPr lang="it-IT" sz="2000" dirty="0"/>
              <a:t>, cliccando i quali si accede istantaneamente ad altre informazioni complementari, secondo una sovrapposizione pressoché infinita. Il testo non è più limitato ai propri contenuti diretti.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2000" b="1" dirty="0"/>
              <a:t>- l’apertura e la multilinearità</a:t>
            </a:r>
            <a:r>
              <a:rPr lang="it-IT" sz="2000" dirty="0"/>
              <a:t>: mentre nei testi tradizionali la scrittura è lineare e chiusa, i testi pubblicati su internet sono caratterizzati da apertura e multilinearità. Si possono costantemente modificare i contenuti seguendo i </a:t>
            </a:r>
            <a:r>
              <a:rPr lang="it-IT" sz="2000" b="1" i="1" dirty="0"/>
              <a:t>link</a:t>
            </a:r>
            <a:r>
              <a:rPr lang="it-IT" sz="2000" dirty="0"/>
              <a:t> indicati, verso altri documenti scritti, video, immagini… che ne amplificano le informazioni con estrema facilità ed immediatezza.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2000" b="1" dirty="0"/>
              <a:t>- la frammentarietà </a:t>
            </a:r>
            <a:r>
              <a:rPr lang="it-IT" sz="2000" dirty="0"/>
              <a:t>: gli utenti si spostano da un articolo all’altro e prelevano informazioni parziali o totali con estrema facilità, ricomponendole a piacere ; di conseguenza, i testi stessi sono concepiti dagli autori a </a:t>
            </a:r>
            <a:r>
              <a:rPr lang="it-IT" sz="2000" b="1" i="1" dirty="0"/>
              <a:t>blocchi spostabili</a:t>
            </a:r>
            <a:r>
              <a:rPr lang="it-IT" sz="2000" dirty="0"/>
              <a:t>, riassemblabili, modificabili. 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endParaRPr lang="fr-FR" sz="2000" dirty="0"/>
          </a:p>
          <a:p>
            <a:pPr marL="0" indent="0" algn="ctr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1289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b="1" dirty="0"/>
              <a:t>Linguistique synchronique   </a:t>
            </a:r>
            <a:r>
              <a:rPr lang="fr-FR" sz="1600" dirty="0"/>
              <a:t>-  </a:t>
            </a:r>
            <a:r>
              <a:rPr lang="fr-FR" sz="16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fr-FR" sz="2000" dirty="0"/>
              <a:t>	</a:t>
            </a:r>
            <a:r>
              <a:rPr lang="fr-FR" sz="2400" dirty="0"/>
              <a:t>Le </a:t>
            </a:r>
            <a:r>
              <a:rPr lang="fr-FR" sz="2400" dirty="0" err="1"/>
              <a:t>strutture</a:t>
            </a:r>
            <a:r>
              <a:rPr lang="fr-FR" sz="2400" dirty="0"/>
              <a:t> </a:t>
            </a:r>
            <a:r>
              <a:rPr lang="fr-FR" sz="2400" dirty="0" err="1"/>
              <a:t>del</a:t>
            </a:r>
            <a:r>
              <a:rPr lang="fr-FR" sz="2400" dirty="0"/>
              <a:t> </a:t>
            </a:r>
            <a:r>
              <a:rPr lang="fr-FR" sz="2400" dirty="0" err="1"/>
              <a:t>linguaggio</a:t>
            </a:r>
            <a:r>
              <a:rPr lang="fr-FR" sz="2400" dirty="0"/>
              <a:t> ne </a:t>
            </a:r>
            <a:r>
              <a:rPr lang="fr-FR" sz="2400" dirty="0" err="1"/>
              <a:t>subiscono</a:t>
            </a:r>
            <a:r>
              <a:rPr lang="fr-FR" sz="2400" dirty="0"/>
              <a:t> le </a:t>
            </a:r>
            <a:r>
              <a:rPr lang="fr-FR" sz="2400" dirty="0" err="1"/>
              <a:t>conseguenze</a:t>
            </a:r>
            <a:r>
              <a:rPr lang="fr-FR" sz="2400" dirty="0"/>
              <a:t> : l’</a:t>
            </a:r>
            <a:r>
              <a:rPr lang="fr-FR" sz="2400" dirty="0" err="1"/>
              <a:t>articolazione</a:t>
            </a:r>
            <a:r>
              <a:rPr lang="fr-FR" sz="2400" dirty="0"/>
              <a:t> </a:t>
            </a:r>
            <a:r>
              <a:rPr lang="fr-FR" sz="2400" dirty="0" err="1"/>
              <a:t>logica</a:t>
            </a:r>
            <a:r>
              <a:rPr lang="fr-FR" sz="2400" dirty="0"/>
              <a:t>, in </a:t>
            </a:r>
            <a:r>
              <a:rPr lang="fr-FR" sz="2400" dirty="0" err="1"/>
              <a:t>particolare</a:t>
            </a:r>
            <a:r>
              <a:rPr lang="fr-FR" sz="2400" dirty="0"/>
              <a:t>, </a:t>
            </a:r>
            <a:r>
              <a:rPr lang="fr-FR" sz="2400" dirty="0" err="1"/>
              <a:t>diventa</a:t>
            </a:r>
            <a:r>
              <a:rPr lang="fr-FR" sz="2400" dirty="0"/>
              <a:t> sempre più </a:t>
            </a:r>
            <a:r>
              <a:rPr lang="fr-FR" sz="2400" dirty="0" err="1"/>
              <a:t>quella</a:t>
            </a:r>
            <a:r>
              <a:rPr lang="fr-FR" sz="2400" dirty="0"/>
              <a:t> </a:t>
            </a:r>
            <a:r>
              <a:rPr lang="fr-FR" sz="2400" dirty="0" err="1"/>
              <a:t>dell’informazione</a:t>
            </a:r>
            <a:r>
              <a:rPr lang="fr-FR" sz="2400" dirty="0"/>
              <a:t> </a:t>
            </a:r>
            <a:r>
              <a:rPr lang="fr-FR" sz="2400" u="sng" dirty="0" err="1"/>
              <a:t>paratattica</a:t>
            </a:r>
            <a:r>
              <a:rPr lang="fr-FR" sz="2400" dirty="0"/>
              <a:t> (</a:t>
            </a:r>
            <a:r>
              <a:rPr lang="fr-FR" sz="2400" dirty="0" err="1"/>
              <a:t>frasi</a:t>
            </a:r>
            <a:r>
              <a:rPr lang="fr-FR" sz="2400" dirty="0"/>
              <a:t> </a:t>
            </a:r>
            <a:r>
              <a:rPr lang="fr-FR" sz="2400" dirty="0" err="1"/>
              <a:t>giustapposte</a:t>
            </a:r>
            <a:r>
              <a:rPr lang="fr-FR" sz="2400" dirty="0"/>
              <a:t>, senza </a:t>
            </a:r>
            <a:r>
              <a:rPr lang="fr-FR" sz="2400" dirty="0" err="1"/>
              <a:t>nessi</a:t>
            </a:r>
            <a:r>
              <a:rPr lang="fr-FR" sz="2400" dirty="0"/>
              <a:t> </a:t>
            </a:r>
            <a:r>
              <a:rPr lang="fr-FR" sz="2400" dirty="0" err="1"/>
              <a:t>logici</a:t>
            </a:r>
            <a:r>
              <a:rPr lang="fr-FR" sz="2400" dirty="0"/>
              <a:t>). 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fr-FR" sz="2400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fr-FR" sz="2400" dirty="0"/>
              <a:t>	</a:t>
            </a:r>
            <a:r>
              <a:rPr lang="fr-FR" sz="2400" dirty="0" err="1"/>
              <a:t>Cf</a:t>
            </a:r>
            <a:r>
              <a:rPr lang="fr-FR" sz="2400" dirty="0"/>
              <a:t> </a:t>
            </a:r>
            <a:r>
              <a:rPr lang="fr-FR" sz="2400" b="1" dirty="0"/>
              <a:t>hashtag</a:t>
            </a:r>
            <a:r>
              <a:rPr lang="fr-FR" sz="2400" dirty="0"/>
              <a:t> come </a:t>
            </a:r>
            <a:r>
              <a:rPr lang="fr-FR" sz="2400" dirty="0" err="1"/>
              <a:t>modalità</a:t>
            </a:r>
            <a:r>
              <a:rPr lang="fr-FR" sz="2400" dirty="0"/>
              <a:t> </a:t>
            </a:r>
            <a:r>
              <a:rPr lang="fr-FR" sz="2400" dirty="0" err="1"/>
              <a:t>semplice</a:t>
            </a:r>
            <a:r>
              <a:rPr lang="fr-FR" sz="2400" dirty="0"/>
              <a:t> per </a:t>
            </a:r>
            <a:r>
              <a:rPr lang="fr-FR" sz="2400" dirty="0" err="1"/>
              <a:t>indicizzare</a:t>
            </a:r>
            <a:r>
              <a:rPr lang="fr-FR" sz="2400" dirty="0"/>
              <a:t> i </a:t>
            </a:r>
            <a:r>
              <a:rPr lang="fr-FR" sz="2400" dirty="0" err="1"/>
              <a:t>contenuti</a:t>
            </a:r>
            <a:r>
              <a:rPr lang="fr-FR" sz="2400" dirty="0"/>
              <a:t> (cf. Twitter, Instagram, Google+) : il </a:t>
            </a:r>
            <a:r>
              <a:rPr lang="fr-FR" sz="2400" dirty="0" err="1"/>
              <a:t>cancelletto</a:t>
            </a:r>
            <a:r>
              <a:rPr lang="fr-FR" sz="2400" dirty="0"/>
              <a:t> (</a:t>
            </a:r>
            <a:r>
              <a:rPr lang="en-US" sz="2400" dirty="0">
                <a:sym typeface="Symbol"/>
              </a:rPr>
              <a:t></a:t>
            </a:r>
            <a:r>
              <a:rPr lang="fr-FR" sz="2400" dirty="0"/>
              <a:t>) </a:t>
            </a:r>
            <a:r>
              <a:rPr lang="fr-FR" sz="2400" dirty="0" err="1"/>
              <a:t>indica</a:t>
            </a:r>
            <a:r>
              <a:rPr lang="fr-FR" sz="2400" dirty="0"/>
              <a:t> un </a:t>
            </a:r>
            <a:r>
              <a:rPr lang="fr-FR" sz="2400" dirty="0" err="1"/>
              <a:t>tema</a:t>
            </a:r>
            <a:r>
              <a:rPr lang="fr-FR" sz="2400" dirty="0"/>
              <a:t>, </a:t>
            </a:r>
            <a:r>
              <a:rPr lang="fr-FR" sz="2400" dirty="0" err="1"/>
              <a:t>che</a:t>
            </a:r>
            <a:r>
              <a:rPr lang="fr-FR" sz="2400" dirty="0"/>
              <a:t> </a:t>
            </a:r>
            <a:r>
              <a:rPr lang="fr-FR" sz="2400" dirty="0" err="1"/>
              <a:t>può</a:t>
            </a:r>
            <a:r>
              <a:rPr lang="fr-FR" sz="2400" dirty="0"/>
              <a:t> </a:t>
            </a:r>
            <a:r>
              <a:rPr lang="fr-FR" sz="2400" dirty="0" err="1"/>
              <a:t>essere</a:t>
            </a:r>
            <a:r>
              <a:rPr lang="fr-FR" sz="2400" dirty="0"/>
              <a:t> </a:t>
            </a:r>
            <a:r>
              <a:rPr lang="fr-FR" sz="2400" dirty="0" err="1"/>
              <a:t>facilmente</a:t>
            </a:r>
            <a:r>
              <a:rPr lang="fr-FR" sz="2400" dirty="0"/>
              <a:t> </a:t>
            </a:r>
            <a:r>
              <a:rPr lang="fr-FR" sz="2400" dirty="0" err="1"/>
              <a:t>ritrovato</a:t>
            </a:r>
            <a:r>
              <a:rPr lang="fr-FR" sz="2400" dirty="0"/>
              <a:t> </a:t>
            </a:r>
            <a:r>
              <a:rPr lang="fr-FR" sz="2400" dirty="0" err="1"/>
              <a:t>attraverso</a:t>
            </a:r>
            <a:r>
              <a:rPr lang="fr-FR" sz="2400" dirty="0"/>
              <a:t> vari </a:t>
            </a:r>
            <a:r>
              <a:rPr lang="fr-FR" sz="2400" dirty="0" err="1"/>
              <a:t>supporti</a:t>
            </a:r>
            <a:r>
              <a:rPr lang="fr-FR" sz="2400" dirty="0"/>
              <a:t>, per semplice </a:t>
            </a:r>
            <a:r>
              <a:rPr lang="fr-FR" sz="2400" dirty="0" err="1"/>
              <a:t>giustapposizione</a:t>
            </a:r>
            <a:r>
              <a:rPr lang="fr-FR" sz="2400" dirty="0"/>
              <a:t> delle </a:t>
            </a:r>
            <a:r>
              <a:rPr lang="fr-FR" sz="2400" dirty="0" err="1"/>
              <a:t>informazioni</a:t>
            </a:r>
            <a:r>
              <a:rPr lang="fr-FR" sz="2400" dirty="0"/>
              <a:t> (ma anche, </a:t>
            </a:r>
            <a:r>
              <a:rPr lang="fr-FR" sz="2400" dirty="0" err="1"/>
              <a:t>concisione</a:t>
            </a:r>
            <a:r>
              <a:rPr lang="fr-FR" sz="2400" dirty="0"/>
              <a:t> </a:t>
            </a:r>
            <a:r>
              <a:rPr lang="fr-FR" sz="2400" dirty="0" err="1"/>
              <a:t>massima</a:t>
            </a:r>
            <a:r>
              <a:rPr lang="fr-FR" sz="2400" dirty="0"/>
              <a:t>, </a:t>
            </a:r>
            <a:r>
              <a:rPr lang="fr-FR" sz="2400" dirty="0" err="1"/>
              <a:t>quindi</a:t>
            </a:r>
            <a:r>
              <a:rPr lang="fr-FR" sz="2400" dirty="0"/>
              <a:t> </a:t>
            </a:r>
            <a:r>
              <a:rPr lang="fr-FR" sz="2400" dirty="0" err="1"/>
              <a:t>senso</a:t>
            </a:r>
            <a:r>
              <a:rPr lang="fr-FR" sz="2400" dirty="0"/>
              <a:t> </a:t>
            </a:r>
            <a:r>
              <a:rPr lang="fr-FR" sz="2400" dirty="0" err="1"/>
              <a:t>della</a:t>
            </a:r>
            <a:r>
              <a:rPr lang="fr-FR" sz="2400" dirty="0"/>
              <a:t> </a:t>
            </a:r>
            <a:r>
              <a:rPr lang="fr-FR" sz="2400" dirty="0" err="1"/>
              <a:t>concisione</a:t>
            </a:r>
            <a:r>
              <a:rPr lang="fr-FR" sz="2400" dirty="0"/>
              <a:t>).</a:t>
            </a:r>
          </a:p>
          <a:p>
            <a:pPr marL="0" indent="0" algn="just">
              <a:buNone/>
              <a:tabLst>
                <a:tab pos="528638" algn="l"/>
              </a:tabLst>
            </a:pPr>
            <a:r>
              <a:rPr lang="fr-FR" sz="2400" dirty="0"/>
              <a:t>	</a:t>
            </a:r>
          </a:p>
          <a:p>
            <a:pPr marL="0" indent="0" algn="just">
              <a:buNone/>
              <a:tabLst>
                <a:tab pos="528638" algn="l"/>
              </a:tabLst>
            </a:pPr>
            <a:r>
              <a:rPr lang="fr-FR" sz="2400" dirty="0"/>
              <a:t>	Là </a:t>
            </a:r>
            <a:r>
              <a:rPr lang="fr-FR" sz="2400" dirty="0" err="1"/>
              <a:t>dove</a:t>
            </a:r>
            <a:r>
              <a:rPr lang="fr-FR" sz="2400" dirty="0"/>
              <a:t> il </a:t>
            </a:r>
            <a:r>
              <a:rPr lang="fr-FR" sz="2400" dirty="0" err="1"/>
              <a:t>testo</a:t>
            </a:r>
            <a:r>
              <a:rPr lang="fr-FR" sz="2400" dirty="0"/>
              <a:t> </a:t>
            </a:r>
            <a:r>
              <a:rPr lang="fr-FR" sz="2400" dirty="0" err="1"/>
              <a:t>scritto</a:t>
            </a:r>
            <a:r>
              <a:rPr lang="fr-FR" sz="2400" dirty="0"/>
              <a:t>, </a:t>
            </a:r>
            <a:r>
              <a:rPr lang="fr-FR" sz="2400" dirty="0" err="1"/>
              <a:t>lineare</a:t>
            </a:r>
            <a:r>
              <a:rPr lang="fr-FR" sz="2400" dirty="0"/>
              <a:t> e </a:t>
            </a:r>
            <a:r>
              <a:rPr lang="fr-FR" sz="2400" dirty="0" err="1"/>
              <a:t>chiuso</a:t>
            </a:r>
            <a:r>
              <a:rPr lang="fr-FR" sz="2400" dirty="0"/>
              <a:t>, </a:t>
            </a:r>
            <a:r>
              <a:rPr lang="fr-FR" sz="2400" dirty="0" err="1"/>
              <a:t>sviluppa</a:t>
            </a:r>
            <a:r>
              <a:rPr lang="fr-FR" sz="2400" dirty="0"/>
              <a:t> </a:t>
            </a:r>
            <a:r>
              <a:rPr lang="fr-FR" sz="2400" dirty="0" err="1"/>
              <a:t>rapporti</a:t>
            </a:r>
            <a:r>
              <a:rPr lang="fr-FR" sz="2400" dirty="0"/>
              <a:t> </a:t>
            </a:r>
            <a:r>
              <a:rPr lang="fr-FR" sz="2400" dirty="0" err="1"/>
              <a:t>gerarchici</a:t>
            </a:r>
            <a:r>
              <a:rPr lang="fr-FR" sz="2400" dirty="0"/>
              <a:t> e </a:t>
            </a:r>
            <a:r>
              <a:rPr lang="fr-FR" sz="2400" dirty="0" err="1"/>
              <a:t>nessi</a:t>
            </a:r>
            <a:r>
              <a:rPr lang="fr-FR" sz="2400" dirty="0"/>
              <a:t> </a:t>
            </a:r>
            <a:r>
              <a:rPr lang="fr-FR" sz="2400" dirty="0" err="1"/>
              <a:t>logici</a:t>
            </a:r>
            <a:r>
              <a:rPr lang="fr-FR" sz="2400" dirty="0"/>
              <a:t> molto più </a:t>
            </a:r>
            <a:r>
              <a:rPr lang="fr-FR" sz="2400" dirty="0" err="1"/>
              <a:t>elaborati</a:t>
            </a:r>
            <a:r>
              <a:rPr lang="fr-FR" sz="2400" dirty="0"/>
              <a:t>.</a:t>
            </a:r>
            <a:endParaRPr lang="fr-F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4136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b="1" dirty="0"/>
              <a:t>Linguistique synchronique   </a:t>
            </a:r>
            <a:r>
              <a:rPr lang="fr-FR" sz="1600" dirty="0"/>
              <a:t>-  </a:t>
            </a:r>
            <a:r>
              <a:rPr lang="fr-FR" sz="16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2000" b="1" dirty="0"/>
              <a:t>- la brevità </a:t>
            </a:r>
            <a:r>
              <a:rPr lang="it-IT" sz="2000" dirty="0"/>
              <a:t>: viene indicata come criterio essenziale, per la redazione degli articoli su internet, anche per via della stanchezza visiva provocata dallo schermo (l’utente dedica pochi minuti alla lettura di un articolo o alla visione di un video). Questa brevità può portare ad un’estrema </a:t>
            </a:r>
            <a:r>
              <a:rPr lang="it-IT" sz="2000" b="1" i="1" dirty="0"/>
              <a:t>semplificazione</a:t>
            </a:r>
            <a:r>
              <a:rPr lang="it-IT" sz="2000" dirty="0"/>
              <a:t> dei contenuti ; ma anche a una loro maggiore </a:t>
            </a:r>
            <a:r>
              <a:rPr lang="it-IT" sz="2000" b="1" i="1" dirty="0"/>
              <a:t>concisione</a:t>
            </a:r>
            <a:r>
              <a:rPr lang="it-IT" sz="2000" dirty="0"/>
              <a:t>, concentrandosi sugli aspetti importanti (dipende dall’uso che si fa di tale brevità).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2000" b="1" dirty="0"/>
              <a:t>- l’iconicità </a:t>
            </a:r>
            <a:r>
              <a:rPr lang="it-IT" sz="2000" dirty="0"/>
              <a:t>:  sempre a scopo di concisione e di comprensione immediata, si moltiplicano i </a:t>
            </a:r>
            <a:r>
              <a:rPr lang="it-IT" sz="2000" b="1" i="1" dirty="0"/>
              <a:t>segni iconografici</a:t>
            </a:r>
            <a:r>
              <a:rPr lang="it-IT" sz="2000" dirty="0"/>
              <a:t>. Segni di punteggiatura espressiva (es. ???    !!!!!   ?!?), grafie diversificate (corsivo, maiuscolo, virgolette…), emoticons (faccine)….</a:t>
            </a: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dirty="0"/>
          </a:p>
          <a:p>
            <a:pPr marL="0" indent="0" algn="just">
              <a:buNone/>
              <a:tabLst>
                <a:tab pos="528638" algn="l"/>
              </a:tabLst>
            </a:pPr>
            <a:r>
              <a:rPr lang="it-IT" sz="2000" b="1" dirty="0"/>
              <a:t>- la dialogicità </a:t>
            </a:r>
            <a:r>
              <a:rPr lang="it-IT" sz="2000" dirty="0"/>
              <a:t>: moltissimi testi, sul web, sono interattivi («mi piace», risposte, commenti…). Quindi sono concepiti già in partenza nell’ottica di un’</a:t>
            </a:r>
            <a:r>
              <a:rPr lang="it-IT" sz="2000" b="1" i="1" dirty="0"/>
              <a:t>interazione</a:t>
            </a:r>
            <a:r>
              <a:rPr lang="it-IT" sz="2000" dirty="0"/>
              <a:t> possibile, e spesso effettiva. </a:t>
            </a:r>
          </a:p>
          <a:p>
            <a:pPr marL="0" indent="0" algn="ctr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0626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b="1" dirty="0"/>
              <a:t>Linguistique synchronique   </a:t>
            </a:r>
            <a:r>
              <a:rPr lang="fr-FR" sz="1600" dirty="0"/>
              <a:t>-  </a:t>
            </a:r>
            <a:r>
              <a:rPr lang="fr-FR" sz="16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just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 algn="just">
              <a:buNone/>
              <a:tabLst>
                <a:tab pos="528638" algn="l"/>
              </a:tabLst>
            </a:pPr>
            <a:endParaRPr lang="it-IT" sz="2800" dirty="0"/>
          </a:p>
          <a:p>
            <a:pPr algn="just">
              <a:buFontTx/>
              <a:buChar char="-"/>
              <a:tabLst>
                <a:tab pos="528638" algn="l"/>
              </a:tabLst>
            </a:pPr>
            <a:r>
              <a:rPr lang="fr-FR" sz="2800" dirty="0" err="1"/>
              <a:t>nuovo</a:t>
            </a:r>
            <a:r>
              <a:rPr lang="fr-FR" sz="2800" dirty="0"/>
              <a:t> </a:t>
            </a:r>
            <a:r>
              <a:rPr lang="fr-FR" sz="2800" dirty="0" err="1"/>
              <a:t>rapporto</a:t>
            </a:r>
            <a:r>
              <a:rPr lang="fr-FR" sz="2800" dirty="0"/>
              <a:t> </a:t>
            </a:r>
            <a:r>
              <a:rPr lang="fr-FR" sz="2800" dirty="0" err="1"/>
              <a:t>tra</a:t>
            </a:r>
            <a:r>
              <a:rPr lang="fr-FR" sz="2800" dirty="0"/>
              <a:t> </a:t>
            </a:r>
            <a:r>
              <a:rPr lang="fr-FR" sz="2800" b="1" dirty="0" err="1"/>
              <a:t>testo</a:t>
            </a:r>
            <a:r>
              <a:rPr lang="fr-FR" sz="2800" dirty="0"/>
              <a:t>, </a:t>
            </a:r>
            <a:r>
              <a:rPr lang="fr-FR" sz="2800" b="1" dirty="0" err="1"/>
              <a:t>contesto</a:t>
            </a:r>
            <a:r>
              <a:rPr lang="fr-FR" sz="2800" dirty="0"/>
              <a:t> (</a:t>
            </a:r>
            <a:r>
              <a:rPr lang="fr-FR" sz="2800" dirty="0" err="1"/>
              <a:t>situazionale</a:t>
            </a:r>
            <a:r>
              <a:rPr lang="fr-FR" sz="2800" dirty="0"/>
              <a:t>) e </a:t>
            </a:r>
            <a:r>
              <a:rPr lang="fr-FR" sz="2800" b="1" dirty="0" err="1"/>
              <a:t>cotesto</a:t>
            </a:r>
            <a:r>
              <a:rPr lang="fr-FR" sz="2800" dirty="0"/>
              <a:t> (</a:t>
            </a:r>
            <a:r>
              <a:rPr lang="fr-FR" sz="2800" dirty="0" err="1"/>
              <a:t>contesto</a:t>
            </a:r>
            <a:r>
              <a:rPr lang="fr-FR" sz="2800" dirty="0"/>
              <a:t> linguistico) : </a:t>
            </a:r>
            <a:r>
              <a:rPr lang="fr-FR" sz="2800" dirty="0" err="1"/>
              <a:t>limiti</a:t>
            </a:r>
            <a:r>
              <a:rPr lang="fr-FR" sz="2800" dirty="0"/>
              <a:t> </a:t>
            </a:r>
            <a:r>
              <a:rPr lang="fr-FR" sz="2800" dirty="0" err="1"/>
              <a:t>spostabili</a:t>
            </a:r>
            <a:r>
              <a:rPr lang="fr-FR" sz="2800" dirty="0"/>
              <a:t> </a:t>
            </a:r>
            <a:r>
              <a:rPr lang="fr-FR" sz="2800" dirty="0" err="1"/>
              <a:t>all’infinito</a:t>
            </a:r>
            <a:r>
              <a:rPr lang="fr-FR" sz="2800" dirty="0"/>
              <a:t> </a:t>
            </a:r>
            <a:r>
              <a:rPr lang="fr-FR" sz="2800" dirty="0">
                <a:sym typeface="Symbol"/>
              </a:rPr>
              <a:t> </a:t>
            </a:r>
            <a:r>
              <a:rPr lang="fr-FR" sz="2800" dirty="0" err="1"/>
              <a:t>associazioni</a:t>
            </a:r>
            <a:r>
              <a:rPr lang="fr-FR" sz="2800" dirty="0"/>
              <a:t> </a:t>
            </a:r>
            <a:r>
              <a:rPr lang="fr-FR" sz="2800" dirty="0" err="1"/>
              <a:t>situazionali</a:t>
            </a:r>
            <a:r>
              <a:rPr lang="fr-FR" sz="2800" dirty="0"/>
              <a:t> e </a:t>
            </a:r>
            <a:r>
              <a:rPr lang="fr-FR" sz="2800" dirty="0" err="1"/>
              <a:t>linguistiche</a:t>
            </a:r>
            <a:r>
              <a:rPr lang="fr-FR" sz="2800" dirty="0"/>
              <a:t> </a:t>
            </a:r>
            <a:r>
              <a:rPr lang="fr-FR" sz="2800" dirty="0" err="1"/>
              <a:t>costantemente</a:t>
            </a:r>
            <a:r>
              <a:rPr lang="fr-FR" sz="2800" dirty="0"/>
              <a:t> in </a:t>
            </a:r>
            <a:r>
              <a:rPr lang="fr-FR" sz="2800" dirty="0" err="1"/>
              <a:t>movimento</a:t>
            </a:r>
            <a:r>
              <a:rPr lang="fr-FR" sz="2800" dirty="0"/>
              <a:t>.</a:t>
            </a:r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800" dirty="0"/>
              <a:t>		</a:t>
            </a:r>
          </a:p>
          <a:p>
            <a:pPr marL="0" indent="0" algn="just">
              <a:buNone/>
              <a:tabLst>
                <a:tab pos="354013" algn="l"/>
              </a:tabLst>
            </a:pPr>
            <a:r>
              <a:rPr lang="fr-FR" sz="2800" dirty="0"/>
              <a:t>	(Il </a:t>
            </a:r>
            <a:r>
              <a:rPr lang="fr-FR" sz="2800" dirty="0" err="1"/>
              <a:t>testo</a:t>
            </a:r>
            <a:r>
              <a:rPr lang="fr-FR" sz="2800" dirty="0"/>
              <a:t> </a:t>
            </a:r>
            <a:r>
              <a:rPr lang="fr-FR" sz="2800" dirty="0" err="1"/>
              <a:t>scritto</a:t>
            </a:r>
            <a:r>
              <a:rPr lang="fr-FR" sz="2800" dirty="0"/>
              <a:t>, l’</a:t>
            </a:r>
            <a:r>
              <a:rPr lang="fr-FR" sz="2800" dirty="0" err="1"/>
              <a:t>intervento</a:t>
            </a:r>
            <a:r>
              <a:rPr lang="fr-FR" sz="2800" dirty="0"/>
              <a:t> orale, l’</a:t>
            </a:r>
            <a:r>
              <a:rPr lang="fr-FR" sz="2800" dirty="0" err="1"/>
              <a:t>immagine</a:t>
            </a:r>
            <a:r>
              <a:rPr lang="fr-FR" sz="2800" dirty="0"/>
              <a:t>, il </a:t>
            </a:r>
            <a:r>
              <a:rPr lang="fr-FR" sz="2800" dirty="0" err="1"/>
              <a:t>video</a:t>
            </a:r>
            <a:r>
              <a:rPr lang="fr-FR" sz="2800" dirty="0"/>
              <a:t>, </a:t>
            </a:r>
            <a:r>
              <a:rPr lang="fr-FR" sz="2800" dirty="0" err="1"/>
              <a:t>presi</a:t>
            </a:r>
            <a:r>
              <a:rPr lang="fr-FR" sz="2800" dirty="0"/>
              <a:t> </a:t>
            </a:r>
            <a:r>
              <a:rPr lang="fr-FR" sz="2800" dirty="0" err="1"/>
              <a:t>ognuno</a:t>
            </a:r>
            <a:r>
              <a:rPr lang="fr-FR" sz="2800" dirty="0"/>
              <a:t> </a:t>
            </a:r>
            <a:r>
              <a:rPr lang="fr-FR" sz="2800" dirty="0" err="1"/>
              <a:t>separatamente</a:t>
            </a:r>
            <a:r>
              <a:rPr lang="fr-FR" sz="2800" dirty="0"/>
              <a:t>, </a:t>
            </a:r>
            <a:r>
              <a:rPr lang="fr-FR" sz="2800" dirty="0" err="1"/>
              <a:t>rinviano</a:t>
            </a:r>
            <a:r>
              <a:rPr lang="fr-FR" sz="2800" dirty="0"/>
              <a:t> a un </a:t>
            </a:r>
            <a:r>
              <a:rPr lang="fr-FR" sz="2800" u="sng" dirty="0" err="1"/>
              <a:t>contesto</a:t>
            </a:r>
            <a:r>
              <a:rPr lang="fr-FR" sz="2800" dirty="0"/>
              <a:t> e a un </a:t>
            </a:r>
            <a:r>
              <a:rPr lang="fr-FR" sz="2800" u="sng" dirty="0" err="1"/>
              <a:t>cotesto</a:t>
            </a:r>
            <a:r>
              <a:rPr lang="fr-FR" sz="2800" dirty="0"/>
              <a:t> </a:t>
            </a:r>
            <a:r>
              <a:rPr lang="fr-FR" sz="2800" dirty="0" err="1"/>
              <a:t>preciso</a:t>
            </a:r>
            <a:r>
              <a:rPr lang="fr-FR" sz="2800" dirty="0"/>
              <a:t> </a:t>
            </a:r>
            <a:r>
              <a:rPr lang="fr-FR" sz="2800" dirty="0" err="1"/>
              <a:t>ed</a:t>
            </a:r>
            <a:r>
              <a:rPr lang="fr-FR" sz="2800" dirty="0"/>
              <a:t> </a:t>
            </a:r>
            <a:r>
              <a:rPr lang="fr-FR" sz="2800" dirty="0" err="1"/>
              <a:t>univoco</a:t>
            </a:r>
            <a:r>
              <a:rPr lang="fr-FR" sz="2800" dirty="0"/>
              <a:t>).</a:t>
            </a:r>
          </a:p>
          <a:p>
            <a:pPr marL="0" indent="0" algn="ctr">
              <a:buNone/>
              <a:tabLst>
                <a:tab pos="528638" algn="l"/>
              </a:tabLst>
            </a:pPr>
            <a:endParaRPr lang="it-IT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8580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124E3-2D50-9B89-8D34-49F95970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B3FC871-BD6F-A9B3-8DAA-CD5052EDF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7" t="10177" r="25837" b="15045"/>
          <a:stretch/>
        </p:blipFill>
        <p:spPr>
          <a:xfrm>
            <a:off x="457201" y="0"/>
            <a:ext cx="8229600" cy="5860473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29014DF-D50A-71CB-4FFE-6624812A7F89}"/>
              </a:ext>
            </a:extLst>
          </p:cNvPr>
          <p:cNvSpPr txBox="1"/>
          <p:nvPr/>
        </p:nvSpPr>
        <p:spPr>
          <a:xfrm>
            <a:off x="323528" y="6219710"/>
            <a:ext cx="864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https://www.treccani.it/enciclopedia/olimpiadi-antiche_%28Enciclopedia-dello-Sport%29/</a:t>
            </a:r>
            <a:r>
              <a:rPr lang="fr-FR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C4BD561-50B5-1957-0162-20396CA7FC23}"/>
              </a:ext>
            </a:extLst>
          </p:cNvPr>
          <p:cNvSpPr txBox="1"/>
          <p:nvPr/>
        </p:nvSpPr>
        <p:spPr>
          <a:xfrm>
            <a:off x="899592" y="5857356"/>
            <a:ext cx="586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[…]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763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B78FE-A66D-947D-CB59-E33361C6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FAF938E-A286-8CBD-DFD5-AAE15DCA3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78" r="1638" b="13454"/>
          <a:stretch/>
        </p:blipFill>
        <p:spPr>
          <a:xfrm>
            <a:off x="0" y="274638"/>
            <a:ext cx="9144000" cy="3993400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20FD35E-AD18-D1B3-909F-6CCA9BB090C7}"/>
              </a:ext>
            </a:extLst>
          </p:cNvPr>
          <p:cNvSpPr txBox="1"/>
          <p:nvPr/>
        </p:nvSpPr>
        <p:spPr>
          <a:xfrm>
            <a:off x="0" y="5589240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00" dirty="0">
                <a:hlinkClick r:id="rId3"/>
              </a:rPr>
              <a:t>http://www.guidaolimpiadi.it/index.php?option=com_content&amp;view=category&amp;layout=blog&amp;id=127&amp;Itemid=412</a:t>
            </a:r>
            <a:r>
              <a:rPr lang="fr-FR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53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C99C9-CCBA-7522-8BD1-07E8FEC2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0E54B45-24BE-884D-438F-1E0E72444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92" t="10178" r="25837" b="15045"/>
          <a:stretch/>
        </p:blipFill>
        <p:spPr>
          <a:xfrm>
            <a:off x="457200" y="27414"/>
            <a:ext cx="8075240" cy="583901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4C07B14-8B16-5786-524A-D3C9E7E53C03}"/>
              </a:ext>
            </a:extLst>
          </p:cNvPr>
          <p:cNvSpPr txBox="1"/>
          <p:nvPr/>
        </p:nvSpPr>
        <p:spPr>
          <a:xfrm>
            <a:off x="7730008" y="5661248"/>
            <a:ext cx="586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[…]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D508B6-A7CC-E1B8-31D2-B8762FA6350B}"/>
              </a:ext>
            </a:extLst>
          </p:cNvPr>
          <p:cNvSpPr txBox="1"/>
          <p:nvPr/>
        </p:nvSpPr>
        <p:spPr>
          <a:xfrm>
            <a:off x="1835696" y="6414085"/>
            <a:ext cx="54726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hlinkClick r:id="rId3"/>
              </a:rPr>
              <a:t>https://www.treccani.it/enciclopedia/unione-europea/</a:t>
            </a: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10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B05C1-7FE6-7B23-8897-F91356C0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DFB282-D654-527A-1304-FE582A5F5D65}"/>
              </a:ext>
            </a:extLst>
          </p:cNvPr>
          <p:cNvSpPr txBox="1"/>
          <p:nvPr/>
        </p:nvSpPr>
        <p:spPr>
          <a:xfrm>
            <a:off x="0" y="6260197"/>
            <a:ext cx="923887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dirty="0">
                <a:hlinkClick r:id="rId2"/>
              </a:rPr>
              <a:t>https://european-union.europa.eu/institutions-law-budget/institutions-and-bodies/types-institutions-and-bodies_it</a:t>
            </a:r>
            <a:r>
              <a:rPr lang="fr-FR" sz="1500" dirty="0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FB82D89-8473-5B1E-3E4E-2567D0D27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8" t="10895" r="24013" b="16400"/>
          <a:stretch/>
        </p:blipFill>
        <p:spPr>
          <a:xfrm>
            <a:off x="791042" y="0"/>
            <a:ext cx="7931224" cy="60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22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714</Words>
  <Application>Microsoft Office PowerPoint</Application>
  <PresentationFormat>Affichage à l'écran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Isabella Montersino</dc:creator>
  <cp:lastModifiedBy>Isabella Montersino</cp:lastModifiedBy>
  <cp:revision>40</cp:revision>
  <dcterms:created xsi:type="dcterms:W3CDTF">2018-03-20T11:37:25Z</dcterms:created>
  <dcterms:modified xsi:type="dcterms:W3CDTF">2024-03-15T16:24:28Z</dcterms:modified>
</cp:coreProperties>
</file>