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2" r:id="rId2"/>
    <p:sldId id="342" r:id="rId3"/>
    <p:sldId id="343" r:id="rId4"/>
    <p:sldId id="387" r:id="rId5"/>
    <p:sldId id="344" r:id="rId6"/>
    <p:sldId id="347" r:id="rId7"/>
    <p:sldId id="388" r:id="rId8"/>
    <p:sldId id="389" r:id="rId9"/>
    <p:sldId id="390" r:id="rId10"/>
    <p:sldId id="391" r:id="rId11"/>
    <p:sldId id="392" r:id="rId12"/>
    <p:sldId id="393" r:id="rId13"/>
    <p:sldId id="397" r:id="rId14"/>
    <p:sldId id="394" r:id="rId15"/>
    <p:sldId id="396" r:id="rId16"/>
    <p:sldId id="39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CBE6-A651-4B06-9D29-0638F3E1CB97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7C98-A30C-4DAA-84E9-CC8265118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9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7C98-A30C-4DAA-84E9-CC8265118A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5F30-9352-46D6-9C13-1153CCD33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1DC5D7-4A3B-481A-829A-49D74D062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A2B2C-380C-473C-855A-3DC5D2E1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3CB66-25AE-4CA6-8A43-143F6CC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F0223C-7207-4245-B822-79A473EE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0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0A618-A463-445E-9755-22473EA7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E9086F-5517-4756-8EB2-264EFA658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DF582-A158-4E3C-9380-F00C5690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86A2C-267D-4279-9643-B94C050A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7ACDB-2CB7-40E6-B124-217F357F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9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A281B0-DB0F-4A1D-9197-70DEC74C4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806844-84A5-44E2-A596-E9752E00C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E45369-84C4-441B-988A-507EAED9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F0988-04AC-46AC-A6A8-F74F411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CB97C-9A94-4834-8638-1A0F78E6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CE546-8F3F-4513-AFBC-F2180B94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6DEAA-81F7-4D7C-B06D-D082E2A51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EB6B85-58F2-4314-85FD-D1A221B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D5C37-AF95-4AFB-9FCF-D9D2D841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F54CD0-4296-4D77-9FED-11629FE1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7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25B41-5106-4040-BFCF-C6AEA63C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CC03DA-75AE-4EEA-B584-72F49148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BF5E32-E8E9-4A7D-B214-2457E42F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153B8B-085E-4DCE-A554-F210AC32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2AEBC1-5132-459B-A80E-870A9792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6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5E4CC-5B38-41CA-AEE6-1F55B35D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593E7-C858-462F-8E40-CF6A4F7B5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535EAC-9E46-471E-BB8C-012F9B0E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F3B463-AE10-465A-B7B9-B31E24B0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7BEDED-B91B-4850-A6FB-D9A93AE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82E79F-7612-4247-99E2-46014DA3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28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4DA9F-3BCB-4F79-BF5C-E91D167C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7D862-5AFE-4401-A64B-F410D82A7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46C8D2-DE24-4D5D-BA52-DD40E1C90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D4650A-C404-4781-A18E-43A24AE95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ACC2CF-9ECB-4C41-9878-D360CEFF9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AF439A-FBD2-4CFD-B5B0-07D9BF5D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07E528-BCE7-4C0C-8663-F0DCD1B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34B306-54B2-4149-ACC8-EC76599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04079-1183-48DE-9695-8E990F66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20A6D8-5152-49F4-8A89-968B74E6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C86613-D9B6-46F9-8D78-89FDD7B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1BE913-7742-465A-A4A5-9F32C375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5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B89D25-E5DB-486B-83BB-7B91C100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6FC50E-89A8-429F-ACD3-38386267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AF1FC-17F5-4FF4-936D-4398667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1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399B3-A690-44FF-A5B2-D2D402B4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5CE1B-E39B-4602-B6D6-232909B6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270E30-1FA0-43AA-B5C3-96CD1C33E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F2E06-0C4C-4915-9D78-2CCA94B7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FF7FFD-2F48-47B2-AA28-047BDF81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53DF8-D4E1-4999-90DE-BB63F692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A6FE4-B396-475B-A679-7F2C3C76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09E42E-4674-4AE0-9212-7030BF244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66A273-71A9-4193-AFA3-BE66E7EC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50AA2E-E0EF-482B-8083-9F39C90E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72DD1E-FC47-46A7-8F3C-8B0B383F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929A59-8E08-427B-8A2C-1C7284E5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4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77FF53-96F8-4880-8287-02FFBFDF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73D0AC-3CB0-4801-8E7A-554FA517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9153ED-E5E6-47A0-A87B-7F52DF71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8C7E-195B-4222-94AE-063966FEE8B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FCC12-5194-4DAA-B0E1-0DF6A58D3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F62D4-1134-4C90-80E4-1C87D399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8723-5999-406D-AD2F-62B87627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uolissima.com/2014/12/esercizi-analisi-del-periodo-onlin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enciclopedia/connettivi_(Enciclopedia-dell%27Italiano)/" TargetMode="External"/><Relationship Id="rId2" Type="http://schemas.openxmlformats.org/officeDocument/2006/relationships/hyperlink" Target="https://www.treccani.it/enciclopedia/congiunzioni_%28Enciclopedia-dell%27Italiano%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rammaticaitaliana.it/lezioni/esercizicrocette/171/3/tipi-di-coordinate-mediante-congiunzione" TargetMode="External"/><Relationship Id="rId2" Type="http://schemas.openxmlformats.org/officeDocument/2006/relationships/hyperlink" Target="http://www.italiano.lascuola.it/italiano/grammatica.php?italiano=esercizi&amp;idu=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alienisch-online-lernen.de/neu/subordinanti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uolissima.com/2014/03/esercizi-di-analisi-logica-con-soluzion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cap="small" dirty="0">
                <a:solidFill>
                  <a:srgbClr val="FF0000"/>
                </a:solidFill>
              </a:rPr>
              <a:t>Le parti</a:t>
            </a:r>
            <a:r>
              <a:rPr lang="fr-FR" sz="1800" b="1" cap="small" dirty="0">
                <a:solidFill>
                  <a:srgbClr val="0070C0"/>
                </a:solidFill>
              </a:rPr>
              <a:t> </a:t>
            </a:r>
            <a:r>
              <a:rPr lang="fr-FR" sz="1800" b="1" cap="small" dirty="0" err="1">
                <a:solidFill>
                  <a:srgbClr val="0070C0"/>
                </a:solidFill>
              </a:rPr>
              <a:t>in</a:t>
            </a:r>
            <a:r>
              <a:rPr lang="fr-FR" sz="1800" b="1" cap="small" dirty="0" err="1">
                <a:solidFill>
                  <a:srgbClr val="FF0000"/>
                </a:solidFill>
              </a:rPr>
              <a:t>variabili</a:t>
            </a:r>
            <a:r>
              <a:rPr lang="fr-FR" sz="1800" b="1" cap="small" dirty="0">
                <a:solidFill>
                  <a:srgbClr val="FF0000"/>
                </a:solidFill>
              </a:rPr>
              <a:t> </a:t>
            </a:r>
            <a:r>
              <a:rPr lang="fr-FR" sz="1800" b="1" cap="small" dirty="0" err="1">
                <a:solidFill>
                  <a:srgbClr val="FF0000"/>
                </a:solidFill>
              </a:rPr>
              <a:t>del</a:t>
            </a:r>
            <a:r>
              <a:rPr lang="fr-FR" sz="1800" b="1" cap="small" dirty="0">
                <a:solidFill>
                  <a:srgbClr val="FF0000"/>
                </a:solidFill>
              </a:rPr>
              <a:t> </a:t>
            </a:r>
            <a:r>
              <a:rPr lang="fr-FR" sz="1800" b="1" cap="small" dirty="0" err="1">
                <a:solidFill>
                  <a:srgbClr val="FF0000"/>
                </a:solidFill>
              </a:rPr>
              <a:t>discorso</a:t>
            </a:r>
            <a:endParaRPr lang="fr-FR" sz="1800" b="1" cap="smal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3. Le </a:t>
            </a:r>
            <a:r>
              <a:rPr lang="fr-FR" b="1" dirty="0" err="1">
                <a:solidFill>
                  <a:srgbClr val="FF0000"/>
                </a:solidFill>
              </a:rPr>
              <a:t>congiunzioni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i="1" dirty="0"/>
              <a:t>Cf. </a:t>
            </a:r>
            <a:r>
              <a:rPr lang="fr-FR" i="1" dirty="0" err="1"/>
              <a:t>capitolo</a:t>
            </a:r>
            <a:r>
              <a:rPr lang="fr-FR" i="1" dirty="0"/>
              <a:t> 10</a:t>
            </a:r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fr-FR" i="1" dirty="0"/>
              <a:t>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1F90505-3F43-F841-8E06-016F96C4F451}"/>
              </a:ext>
            </a:extLst>
          </p:cNvPr>
          <p:cNvSpPr>
            <a:spLocks noGrp="1"/>
          </p:cNvSpPr>
          <p:nvPr/>
        </p:nvSpPr>
        <p:spPr>
          <a:xfrm>
            <a:off x="205002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85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F8DD4-E6B6-D166-95AD-41C26FF9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Analisi</a:t>
            </a:r>
            <a:r>
              <a:rPr lang="fr-FR" b="1" dirty="0"/>
              <a:t> </a:t>
            </a:r>
            <a:r>
              <a:rPr lang="fr-FR" b="1" dirty="0" err="1"/>
              <a:t>logica</a:t>
            </a:r>
            <a:br>
              <a:rPr lang="fr-FR" b="1" i="1" dirty="0"/>
            </a:br>
            <a:r>
              <a:rPr lang="fr-FR" sz="2400" dirty="0"/>
              <a:t>(frase </a:t>
            </a:r>
            <a:r>
              <a:rPr lang="fr-FR" sz="2400" b="1" dirty="0">
                <a:solidFill>
                  <a:srgbClr val="FF0000"/>
                </a:solidFill>
              </a:rPr>
              <a:t>semplice</a:t>
            </a:r>
            <a:r>
              <a:rPr lang="fr-FR" sz="24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3874D-3AFC-43C7-AC0E-A35463A5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26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18)	L’imputato, dietro le sbarre, ascoltava in silenzio le accuse del 	Pubblico Ministero.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L'imputato				soggetto</a:t>
            </a:r>
          </a:p>
          <a:p>
            <a:pPr marL="0" indent="0">
              <a:buNone/>
            </a:pPr>
            <a:r>
              <a:rPr lang="it-IT" dirty="0"/>
              <a:t>dietro le sbarre, 			</a:t>
            </a:r>
            <a:r>
              <a:rPr lang="it-IT" i="1" dirty="0"/>
              <a:t>dove ? </a:t>
            </a:r>
            <a:r>
              <a:rPr lang="it-IT" dirty="0"/>
              <a:t>compl. di stato in luogo</a:t>
            </a:r>
            <a:endParaRPr lang="it-IT" i="1" dirty="0"/>
          </a:p>
          <a:p>
            <a:pPr marL="0" indent="0">
              <a:buNone/>
            </a:pPr>
            <a:r>
              <a:rPr lang="it-IT" b="1" u="sng" dirty="0"/>
              <a:t>ascoltava</a:t>
            </a:r>
            <a:r>
              <a:rPr lang="it-IT" dirty="0"/>
              <a:t> 				verbo</a:t>
            </a:r>
          </a:p>
          <a:p>
            <a:pPr marL="0" indent="0">
              <a:buNone/>
            </a:pPr>
            <a:r>
              <a:rPr lang="it-IT" dirty="0"/>
              <a:t>in silenzio 				</a:t>
            </a:r>
            <a:r>
              <a:rPr lang="it-IT" i="1" dirty="0"/>
              <a:t>come ? </a:t>
            </a:r>
            <a:r>
              <a:rPr lang="it-IT" dirty="0"/>
              <a:t>compl. di modo</a:t>
            </a:r>
          </a:p>
          <a:p>
            <a:pPr marL="0" indent="0">
              <a:buNone/>
            </a:pPr>
            <a:r>
              <a:rPr lang="it-IT" dirty="0"/>
              <a:t>le accuse 				</a:t>
            </a:r>
            <a:r>
              <a:rPr lang="it-IT" i="1" dirty="0"/>
              <a:t>che cosa ?</a:t>
            </a:r>
            <a:r>
              <a:rPr lang="it-IT" dirty="0"/>
              <a:t> compl. oggetto diretto</a:t>
            </a:r>
          </a:p>
          <a:p>
            <a:pPr marL="0" indent="0">
              <a:buNone/>
            </a:pPr>
            <a:r>
              <a:rPr lang="it-IT" dirty="0"/>
              <a:t>del Pubblico Ministero.		di chi ? comp. di specificazione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B4EB0BC-025B-3197-9FF5-81D1E480745A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23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902ED7-97BC-499A-5A0F-B5C5BFCA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1992"/>
            <a:ext cx="11481568" cy="57309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it-IT" dirty="0"/>
              <a:t>4) 	Per tutto l’inverno alcuni valichi alpini sono resi impraticabili dalla neve.</a:t>
            </a:r>
          </a:p>
          <a:p>
            <a:pPr marL="0" indent="0">
              <a:buNone/>
              <a:tabLst>
                <a:tab pos="446088" algn="l"/>
              </a:tabLst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tutto l'inverno 	</a:t>
            </a:r>
            <a:r>
              <a:rPr lang="it-IT" i="1" dirty="0"/>
              <a:t>quando ? c</a:t>
            </a:r>
            <a:r>
              <a:rPr lang="it-IT" dirty="0"/>
              <a:t>omp. di tempo, continuato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alcuni 			agg. determinativo, relativo al soggetto (agg. indefinito di quantità)</a:t>
            </a:r>
          </a:p>
          <a:p>
            <a:pPr marL="0" indent="0">
              <a:buNone/>
            </a:pPr>
            <a:r>
              <a:rPr lang="it-IT" dirty="0"/>
              <a:t>valichi 			soggetto</a:t>
            </a:r>
          </a:p>
          <a:p>
            <a:pPr marL="0" indent="0">
              <a:buNone/>
            </a:pPr>
            <a:r>
              <a:rPr lang="it-IT" dirty="0"/>
              <a:t>alpini 			agg. qualificativo, relativo al soggetto (agg. di relazione = delle Alpi)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u="sng" dirty="0"/>
              <a:t>sono resi</a:t>
            </a:r>
            <a:r>
              <a:rPr lang="it-IT" dirty="0"/>
              <a:t> 		verbo copulativo</a:t>
            </a:r>
          </a:p>
          <a:p>
            <a:pPr marL="0" indent="0">
              <a:buNone/>
            </a:pPr>
            <a:endParaRPr lang="it-IT" b="1" u="sng" dirty="0"/>
          </a:p>
          <a:p>
            <a:pPr marL="0" indent="0">
              <a:buNone/>
            </a:pPr>
            <a:r>
              <a:rPr lang="it-IT" dirty="0"/>
              <a:t>impraticabili 		complemento attributivo (del soggetto « valichi »)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dalla neve.		</a:t>
            </a:r>
            <a:r>
              <a:rPr lang="it-IT" i="1" dirty="0"/>
              <a:t>da che cosa ? c</a:t>
            </a:r>
            <a:r>
              <a:rPr lang="it-IT" dirty="0"/>
              <a:t>ompl. d’agente (o meglio : di causa efficiente)</a:t>
            </a:r>
            <a:br>
              <a:rPr lang="it-IT" dirty="0"/>
            </a:br>
            <a:endParaRPr lang="it-IT" dirty="0">
              <a:effectLst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749DE4A-42B2-EAFA-EF09-D308D6206E4A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0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D435D-1050-6F22-DCF8-DCCC3FD3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042" cy="49047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2) Domani la mia squadra incontrerà i campioni regionali.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Domani		</a:t>
            </a:r>
            <a:r>
              <a:rPr lang="it-IT" i="1" dirty="0"/>
              <a:t>quando ?	</a:t>
            </a:r>
            <a:r>
              <a:rPr lang="it-IT" dirty="0"/>
              <a:t>compl. di tempo (determinato)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mia 		agg. determinativo, relativo al soggetto (agg. possessivo)</a:t>
            </a:r>
          </a:p>
          <a:p>
            <a:pPr marL="0" indent="0">
              <a:buNone/>
            </a:pPr>
            <a:r>
              <a:rPr lang="it-IT" dirty="0"/>
              <a:t>squadra		soggetto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u="sng" dirty="0"/>
              <a:t>incontrerà</a:t>
            </a:r>
            <a:r>
              <a:rPr lang="it-IT" dirty="0"/>
              <a:t>	verbo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 campioni 	</a:t>
            </a:r>
            <a:r>
              <a:rPr lang="it-IT" i="1" dirty="0"/>
              <a:t>chi ? che cosa ? </a:t>
            </a:r>
            <a:r>
              <a:rPr lang="it-IT" dirty="0"/>
              <a:t>compl. oggetto diretto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regionali	agg. qualificativo, relativo al compl. oggetto (agg. di relazione = delle regioni)</a:t>
            </a:r>
            <a:br>
              <a:rPr lang="it-IT" dirty="0"/>
            </a:br>
            <a:endParaRPr lang="it-IT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5063C27-2831-7BD3-9CDD-325608DD18E5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1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82942-171A-2189-4891-7EFF912D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err="1"/>
              <a:t>Esercizi</a:t>
            </a:r>
            <a:r>
              <a:rPr lang="fr-FR" b="1" dirty="0"/>
              <a:t> di </a:t>
            </a:r>
            <a:r>
              <a:rPr lang="fr-FR" b="1" dirty="0" err="1"/>
              <a:t>analisi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periodo</a:t>
            </a:r>
            <a:endParaRPr lang="fr-FR" sz="3000" b="1" dirty="0"/>
          </a:p>
          <a:p>
            <a:pPr marL="0" indent="0" algn="ctr">
              <a:buNone/>
            </a:pPr>
            <a:r>
              <a:rPr lang="fr-FR" sz="3000" dirty="0">
                <a:hlinkClick r:id="rId2"/>
              </a:rPr>
              <a:t>https://www.scuolissima.com/2014/12/esercizi-analisi-del-periodo-online.html</a:t>
            </a:r>
            <a:r>
              <a:rPr lang="fr-FR" sz="3000" dirty="0"/>
              <a:t> </a:t>
            </a:r>
          </a:p>
          <a:p>
            <a:pPr marL="0" indent="0" algn="ctr">
              <a:buNone/>
            </a:pPr>
            <a:endParaRPr lang="fr-FR" sz="3000" dirty="0"/>
          </a:p>
          <a:p>
            <a:pPr marL="0" indent="0" algn="ctr">
              <a:buNone/>
            </a:pPr>
            <a:endParaRPr lang="fr-FR" sz="3000" dirty="0"/>
          </a:p>
          <a:p>
            <a:pPr marL="0" indent="0" algn="r">
              <a:buNone/>
            </a:pPr>
            <a:r>
              <a:rPr lang="fr-FR" sz="3200" i="1" dirty="0" err="1"/>
              <a:t>Vedi</a:t>
            </a:r>
            <a:r>
              <a:rPr lang="fr-FR" sz="3200" i="1" dirty="0"/>
              <a:t> </a:t>
            </a:r>
            <a:r>
              <a:rPr lang="fr-FR" sz="3200" i="1" dirty="0" err="1"/>
              <a:t>illustrazioni</a:t>
            </a:r>
            <a:r>
              <a:rPr lang="fr-FR" sz="3200" i="1" dirty="0"/>
              <a:t> </a:t>
            </a:r>
            <a:r>
              <a:rPr lang="fr-FR" sz="3200" i="1" dirty="0" err="1"/>
              <a:t>seguenti</a:t>
            </a:r>
            <a:r>
              <a:rPr lang="fr-FR" sz="3200" i="1" dirty="0"/>
              <a:t> </a:t>
            </a:r>
            <a:r>
              <a:rPr lang="fr-FR" sz="3200" i="1" dirty="0">
                <a:sym typeface="Wingdings" panose="05000000000000000000" pitchFamily="2" charset="2"/>
              </a:rPr>
              <a:t></a:t>
            </a:r>
            <a:endParaRPr lang="fr-FR" sz="3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3F56C8-5FFE-BA6A-4646-D9812DC9003F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0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3EBD7-FDE4-6BBF-03A8-7E99093C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757"/>
            <a:ext cx="10515600" cy="1325563"/>
          </a:xfrm>
        </p:spPr>
        <p:txBody>
          <a:bodyPr/>
          <a:lstStyle/>
          <a:p>
            <a:pPr algn="ctr"/>
            <a:r>
              <a:rPr lang="fr-FR" b="1" dirty="0" err="1"/>
              <a:t>Analisi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periodo</a:t>
            </a:r>
            <a:br>
              <a:rPr lang="fr-FR" b="1" i="1" dirty="0"/>
            </a:br>
            <a:r>
              <a:rPr lang="fr-FR" sz="2400" dirty="0"/>
              <a:t>(frase </a:t>
            </a:r>
            <a:r>
              <a:rPr lang="fr-FR" sz="2400" b="1" dirty="0" err="1">
                <a:solidFill>
                  <a:srgbClr val="FF0000"/>
                </a:solidFill>
              </a:rPr>
              <a:t>complessa</a:t>
            </a:r>
            <a:r>
              <a:rPr lang="fr-FR" sz="2400" dirty="0"/>
              <a:t>)</a:t>
            </a:r>
            <a:endParaRPr lang="fr-FR" sz="2400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6D052-3101-78A5-9E90-94B730A3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4) </a:t>
            </a:r>
            <a:r>
              <a:rPr lang="it-IT" b="1" u="sng" dirty="0"/>
              <a:t>Vado</a:t>
            </a:r>
            <a:r>
              <a:rPr lang="it-IT" dirty="0"/>
              <a:t> da Michela per </a:t>
            </a:r>
            <a:r>
              <a:rPr lang="it-IT" b="1" u="sng" dirty="0"/>
              <a:t>ridarle</a:t>
            </a:r>
            <a:r>
              <a:rPr lang="it-IT" dirty="0"/>
              <a:t> l'ombrello che mi </a:t>
            </a:r>
            <a:r>
              <a:rPr lang="it-IT" b="1" u="sng" dirty="0"/>
              <a:t>aveva prestato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Vado da Michela					frase principale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FF0000"/>
                </a:solidFill>
              </a:rPr>
              <a:t>per</a:t>
            </a:r>
            <a:r>
              <a:rPr lang="it-IT" dirty="0"/>
              <a:t> ridarle l’ombrello			subordin. I° (finale)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che</a:t>
            </a:r>
            <a:r>
              <a:rPr lang="it-IT" dirty="0"/>
              <a:t> mi aveva prestato.		subordin. II° (causale)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3225EE2-D519-E1CE-EBCF-24B3495FF9EC}"/>
              </a:ext>
            </a:extLst>
          </p:cNvPr>
          <p:cNvSpPr>
            <a:spLocks noGrp="1"/>
          </p:cNvSpPr>
          <p:nvPr/>
        </p:nvSpPr>
        <p:spPr>
          <a:xfrm>
            <a:off x="1981200" y="20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98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B3E6E9-C01F-F1B9-6E9C-F82A2C8F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825625"/>
            <a:ext cx="10832805" cy="4351338"/>
          </a:xfrm>
        </p:spPr>
        <p:txBody>
          <a:bodyPr/>
          <a:lstStyle/>
          <a:p>
            <a:pPr marL="0" indent="0" algn="just">
              <a:buNone/>
              <a:tabLst>
                <a:tab pos="361950" algn="l"/>
              </a:tabLst>
            </a:pPr>
            <a:r>
              <a:rPr lang="it-IT" dirty="0"/>
              <a:t>5)	Vedrò la partita, ma non la seguirò tutta, perché domani mi devo svegliare presto.</a:t>
            </a:r>
          </a:p>
          <a:p>
            <a:pPr marL="0" indent="0">
              <a:buNone/>
            </a:pPr>
            <a:endParaRPr lang="it-IT" b="1" u="sng" dirty="0"/>
          </a:p>
          <a:p>
            <a:pPr marL="0" indent="0">
              <a:buNone/>
            </a:pPr>
            <a:r>
              <a:rPr lang="it-IT" b="1" u="sng" dirty="0"/>
              <a:t>Vedrò</a:t>
            </a:r>
            <a:r>
              <a:rPr lang="it-IT" dirty="0"/>
              <a:t> la partita, 						frase principale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ma</a:t>
            </a:r>
            <a:r>
              <a:rPr lang="it-IT" dirty="0"/>
              <a:t> non la </a:t>
            </a:r>
            <a:r>
              <a:rPr lang="it-IT" b="1" u="sng" dirty="0"/>
              <a:t>seguirò</a:t>
            </a:r>
            <a:r>
              <a:rPr lang="it-IT" dirty="0"/>
              <a:t> tutta, 					coordin. (avversativa)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FF0000"/>
                </a:solidFill>
              </a:rPr>
              <a:t>perché</a:t>
            </a:r>
            <a:r>
              <a:rPr lang="it-IT" dirty="0"/>
              <a:t> domani mi </a:t>
            </a:r>
            <a:r>
              <a:rPr lang="it-IT" b="1" u="sng" dirty="0"/>
              <a:t>devo svegliare</a:t>
            </a:r>
            <a:r>
              <a:rPr lang="it-IT" dirty="0"/>
              <a:t> presto.	subordin. I° (causale)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A9662B6-BA85-B3EA-3E53-8D5BD72B9A48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8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FB720E-99BF-86AE-BBE1-69186489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825625"/>
            <a:ext cx="11132287" cy="47878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7) Non </a:t>
            </a:r>
            <a:r>
              <a:rPr lang="it-IT" b="1" u="sng" dirty="0"/>
              <a:t>ho capito</a:t>
            </a:r>
            <a:r>
              <a:rPr lang="it-IT" dirty="0"/>
              <a:t> perché Luca nell'ultima settimana non </a:t>
            </a:r>
            <a:r>
              <a:rPr lang="it-IT" b="1" u="sng" dirty="0"/>
              <a:t>sia venuto</a:t>
            </a:r>
            <a:r>
              <a:rPr lang="it-IT" dirty="0"/>
              <a:t> a </a:t>
            </a:r>
            <a:r>
              <a:rPr lang="it-IT" b="1" u="sng" dirty="0"/>
              <a:t>giocare</a:t>
            </a:r>
            <a:r>
              <a:rPr lang="it-IT" dirty="0"/>
              <a:t> a basket.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(Io) non ho </a:t>
            </a:r>
            <a:r>
              <a:rPr lang="fr-FR" dirty="0" err="1"/>
              <a:t>capito</a:t>
            </a:r>
            <a:r>
              <a:rPr lang="fr-FR" dirty="0"/>
              <a:t>							frase principale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b="1" dirty="0">
                <a:solidFill>
                  <a:srgbClr val="FF0000"/>
                </a:solidFill>
              </a:rPr>
              <a:t>perché</a:t>
            </a:r>
            <a:r>
              <a:rPr lang="fr-FR" dirty="0"/>
              <a:t> Luca </a:t>
            </a:r>
            <a:r>
              <a:rPr lang="fr-FR" dirty="0" err="1"/>
              <a:t>nell’ultima</a:t>
            </a:r>
            <a:r>
              <a:rPr lang="fr-FR" dirty="0"/>
              <a:t> </a:t>
            </a:r>
            <a:r>
              <a:rPr lang="fr-FR" dirty="0" err="1"/>
              <a:t>settimana</a:t>
            </a:r>
            <a:r>
              <a:rPr lang="fr-FR" dirty="0"/>
              <a:t> non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venuto</a:t>
            </a:r>
            <a:r>
              <a:rPr lang="fr-FR" dirty="0"/>
              <a:t>	</a:t>
            </a:r>
            <a:r>
              <a:rPr lang="fr-FR" dirty="0" err="1"/>
              <a:t>subordin</a:t>
            </a:r>
            <a:r>
              <a:rPr lang="fr-FR" dirty="0"/>
              <a:t>. I° </a:t>
            </a:r>
          </a:p>
          <a:p>
            <a:pPr marL="0" indent="0">
              <a:buNone/>
            </a:pPr>
            <a:r>
              <a:rPr lang="fr-FR" dirty="0"/>
              <a:t>									(</a:t>
            </a:r>
            <a:r>
              <a:rPr lang="fr-FR" dirty="0" err="1"/>
              <a:t>interr</a:t>
            </a:r>
            <a:r>
              <a:rPr lang="fr-FR" dirty="0"/>
              <a:t>. </a:t>
            </a:r>
            <a:r>
              <a:rPr lang="fr-FR" dirty="0" err="1"/>
              <a:t>indiretta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/>
              <a:t> </a:t>
            </a:r>
            <a:r>
              <a:rPr lang="fr-FR" dirty="0" err="1"/>
              <a:t>giocare</a:t>
            </a:r>
            <a:r>
              <a:rPr lang="fr-FR" dirty="0"/>
              <a:t> a basket					</a:t>
            </a:r>
            <a:r>
              <a:rPr lang="fr-FR" dirty="0" err="1"/>
              <a:t>subordin</a:t>
            </a:r>
            <a:r>
              <a:rPr lang="fr-FR" dirty="0"/>
              <a:t>. II°</a:t>
            </a:r>
          </a:p>
          <a:p>
            <a:pPr marL="0" indent="0">
              <a:buNone/>
            </a:pPr>
            <a:r>
              <a:rPr lang="fr-FR" dirty="0"/>
              <a:t>									(finale)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505B62F-CA24-DF41-F2ED-135D47BDBCBE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78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52737"/>
            <a:ext cx="8461022" cy="54401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err="1"/>
              <a:t>Definizione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 </a:t>
            </a:r>
          </a:p>
          <a:p>
            <a:pPr marL="0" indent="0" algn="just">
              <a:buNone/>
            </a:pPr>
            <a:r>
              <a:rPr lang="fr-FR" dirty="0"/>
              <a:t>Parte </a:t>
            </a:r>
            <a:r>
              <a:rPr lang="fr-FR" dirty="0" err="1"/>
              <a:t>invariabile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discorso</a:t>
            </a:r>
            <a:r>
              <a:rPr lang="fr-FR" dirty="0"/>
              <a:t>, </a:t>
            </a:r>
            <a:r>
              <a:rPr lang="fr-FR" dirty="0" err="1"/>
              <a:t>che</a:t>
            </a:r>
            <a:r>
              <a:rPr lang="fr-FR" dirty="0"/>
              <a:t> mette in </a:t>
            </a:r>
            <a:r>
              <a:rPr lang="fr-FR" dirty="0" err="1"/>
              <a:t>relazione</a:t>
            </a:r>
            <a:r>
              <a:rPr lang="fr-FR" dirty="0"/>
              <a:t> :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fr-FR" dirty="0"/>
              <a:t>due o più </a:t>
            </a:r>
            <a:r>
              <a:rPr lang="fr-FR" dirty="0" err="1"/>
              <a:t>elementi</a:t>
            </a:r>
            <a:r>
              <a:rPr lang="fr-FR" dirty="0"/>
              <a:t> (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frase</a:t>
            </a:r>
            <a:r>
              <a:rPr lang="fr-FR" b="1" dirty="0">
                <a:solidFill>
                  <a:srgbClr val="FF0000"/>
                </a:solidFill>
              </a:rPr>
              <a:t> semplice</a:t>
            </a:r>
            <a:r>
              <a:rPr lang="fr-FR" dirty="0"/>
              <a:t>)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1600" i="1" dirty="0"/>
              <a:t>	</a:t>
            </a:r>
            <a:r>
              <a:rPr lang="fr-FR" sz="2000" i="1" dirty="0" err="1"/>
              <a:t>Parlo</a:t>
            </a:r>
            <a:r>
              <a:rPr lang="fr-FR" sz="2000" i="1" dirty="0"/>
              <a:t> </a:t>
            </a:r>
            <a:r>
              <a:rPr lang="fr-FR" sz="2000" i="1" dirty="0" err="1"/>
              <a:t>greco</a:t>
            </a:r>
            <a:r>
              <a:rPr lang="fr-FR" sz="2000" i="1" dirty="0"/>
              <a:t> </a:t>
            </a:r>
            <a:r>
              <a:rPr lang="fr-FR" sz="2000" b="1" i="1" dirty="0"/>
              <a:t>e</a:t>
            </a:r>
            <a:r>
              <a:rPr lang="fr-FR" sz="2000" i="1" dirty="0"/>
              <a:t> </a:t>
            </a:r>
            <a:r>
              <a:rPr lang="fr-FR" sz="2000" i="1" dirty="0" err="1"/>
              <a:t>russo</a:t>
            </a:r>
            <a:r>
              <a:rPr lang="fr-FR" sz="2000" i="1" dirty="0"/>
              <a:t> ; </a:t>
            </a:r>
            <a:r>
              <a:rPr lang="fr-FR" sz="2000" i="1" dirty="0" err="1"/>
              <a:t>sto</a:t>
            </a:r>
            <a:r>
              <a:rPr lang="fr-FR" sz="2000" i="1" dirty="0"/>
              <a:t> </a:t>
            </a:r>
            <a:r>
              <a:rPr lang="fr-FR" sz="2000" i="1" dirty="0" err="1"/>
              <a:t>cucinando</a:t>
            </a:r>
            <a:r>
              <a:rPr lang="fr-FR" sz="2000" i="1" dirty="0"/>
              <a:t> </a:t>
            </a:r>
            <a:r>
              <a:rPr lang="fr-FR" sz="2000" b="1" i="1" dirty="0"/>
              <a:t>ma</a:t>
            </a:r>
            <a:r>
              <a:rPr lang="fr-FR" sz="2000" i="1" dirty="0"/>
              <a:t> ti </a:t>
            </a:r>
            <a:r>
              <a:rPr lang="fr-FR" sz="2000" i="1" dirty="0" err="1"/>
              <a:t>ascolto</a:t>
            </a:r>
            <a:r>
              <a:rPr lang="fr-FR" sz="2000" i="1" dirty="0"/>
              <a:t> ; </a:t>
            </a:r>
            <a:r>
              <a:rPr lang="fr-FR" sz="2000" i="1" dirty="0" err="1"/>
              <a:t>preferisci</a:t>
            </a:r>
            <a:r>
              <a:rPr lang="fr-FR" sz="2000" i="1" dirty="0"/>
              <a:t> il te </a:t>
            </a:r>
            <a:r>
              <a:rPr lang="fr-FR" sz="2000" b="1" i="1" dirty="0"/>
              <a:t>o</a:t>
            </a:r>
            <a:r>
              <a:rPr lang="fr-FR" sz="2000" i="1" dirty="0"/>
              <a:t> il </a:t>
            </a:r>
            <a:r>
              <a:rPr lang="fr-FR" sz="2000" i="1" dirty="0" err="1"/>
              <a:t>caffè</a:t>
            </a:r>
            <a:r>
              <a:rPr lang="fr-FR" sz="2000" i="1" dirty="0"/>
              <a:t> ?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000" i="1" dirty="0"/>
              <a:t>	</a:t>
            </a:r>
            <a:r>
              <a:rPr lang="fr-FR" sz="2000" dirty="0">
                <a:sym typeface="Symbol"/>
              </a:rPr>
              <a:t> </a:t>
            </a:r>
            <a:r>
              <a:rPr lang="fr-FR" sz="2000" dirty="0" err="1">
                <a:sym typeface="Symbol"/>
              </a:rPr>
              <a:t>precisano</a:t>
            </a:r>
            <a:r>
              <a:rPr lang="fr-FR" sz="2000" dirty="0">
                <a:sym typeface="Symbol"/>
              </a:rPr>
              <a:t> il</a:t>
            </a:r>
            <a:r>
              <a:rPr lang="fr-FR" sz="2000" u="sng" dirty="0">
                <a:sym typeface="Symbol"/>
              </a:rPr>
              <a:t> </a:t>
            </a:r>
            <a:r>
              <a:rPr lang="fr-FR" sz="2000" u="sng" dirty="0" err="1">
                <a:sym typeface="Symbol"/>
              </a:rPr>
              <a:t>legame</a:t>
            </a:r>
            <a:r>
              <a:rPr lang="fr-FR" sz="2000" u="sng" dirty="0">
                <a:sym typeface="Symbol"/>
              </a:rPr>
              <a:t> logico</a:t>
            </a:r>
            <a:r>
              <a:rPr lang="fr-FR" sz="2000" dirty="0">
                <a:sym typeface="Symbol"/>
              </a:rPr>
              <a:t> tra </a:t>
            </a:r>
            <a:r>
              <a:rPr lang="fr-FR" sz="2000" dirty="0" err="1">
                <a:sym typeface="Symbol"/>
              </a:rPr>
              <a:t>gli</a:t>
            </a:r>
            <a:r>
              <a:rPr lang="fr-FR" sz="2000" dirty="0">
                <a:sym typeface="Symbol"/>
              </a:rPr>
              <a:t> </a:t>
            </a:r>
            <a:r>
              <a:rPr lang="fr-FR" sz="2000" dirty="0" err="1">
                <a:sym typeface="Symbol"/>
              </a:rPr>
              <a:t>elementi</a:t>
            </a:r>
            <a:r>
              <a:rPr lang="fr-FR" sz="2000" dirty="0">
                <a:sym typeface="Symbol"/>
              </a:rPr>
              <a:t> (</a:t>
            </a:r>
            <a:r>
              <a:rPr lang="fr-FR" sz="2000" b="1" dirty="0" err="1">
                <a:solidFill>
                  <a:srgbClr val="0070C0"/>
                </a:solidFill>
                <a:sym typeface="Symbol"/>
              </a:rPr>
              <a:t>coordinazione</a:t>
            </a:r>
            <a:r>
              <a:rPr lang="fr-FR" sz="2000" dirty="0">
                <a:sym typeface="Symbol"/>
              </a:rPr>
              <a:t>).</a:t>
            </a:r>
          </a:p>
          <a:p>
            <a:pPr marL="0" indent="0" algn="just">
              <a:buNone/>
              <a:tabLst>
                <a:tab pos="355600" algn="l"/>
              </a:tabLst>
            </a:pPr>
            <a:endParaRPr lang="fr-FR" sz="2000" dirty="0"/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fr-FR" dirty="0"/>
              <a:t>due o più </a:t>
            </a:r>
            <a:r>
              <a:rPr lang="fr-FR" dirty="0" err="1"/>
              <a:t>frasi</a:t>
            </a:r>
            <a:r>
              <a:rPr lang="fr-FR" dirty="0"/>
              <a:t> </a:t>
            </a:r>
            <a:r>
              <a:rPr lang="fr-FR" dirty="0" err="1"/>
              <a:t>semplici</a:t>
            </a:r>
            <a:r>
              <a:rPr lang="fr-FR" dirty="0"/>
              <a:t> (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frase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complessa</a:t>
            </a:r>
            <a:r>
              <a:rPr lang="fr-FR" dirty="0"/>
              <a:t>)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000" dirty="0"/>
              <a:t>	</a:t>
            </a:r>
            <a:r>
              <a:rPr lang="fr-FR" sz="2000" i="1" dirty="0"/>
              <a:t>Federica è </a:t>
            </a:r>
            <a:r>
              <a:rPr lang="fr-FR" sz="2000" i="1" dirty="0" err="1"/>
              <a:t>una</a:t>
            </a:r>
            <a:r>
              <a:rPr lang="fr-FR" sz="2000" i="1" dirty="0"/>
              <a:t> </a:t>
            </a:r>
            <a:r>
              <a:rPr lang="fr-FR" sz="2000" i="1" dirty="0" err="1"/>
              <a:t>ballerina</a:t>
            </a:r>
            <a:r>
              <a:rPr lang="fr-FR" sz="2000" i="1" dirty="0"/>
              <a:t> </a:t>
            </a:r>
            <a:r>
              <a:rPr lang="fr-FR" sz="2000" i="1" dirty="0" err="1"/>
              <a:t>classica</a:t>
            </a:r>
            <a:r>
              <a:rPr lang="fr-FR" sz="2000" i="1" dirty="0"/>
              <a:t> / </a:t>
            </a:r>
            <a:r>
              <a:rPr lang="fr-FR" sz="2000" b="1" i="1" dirty="0" err="1"/>
              <a:t>mentre</a:t>
            </a:r>
            <a:r>
              <a:rPr lang="fr-FR" sz="2000" i="1" dirty="0"/>
              <a:t> Luisa suona il pianoforte	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000" i="1" dirty="0"/>
              <a:t>	</a:t>
            </a:r>
            <a:r>
              <a:rPr lang="fr-FR" sz="2000" i="1" u="sng" dirty="0" err="1"/>
              <a:t>Era</a:t>
            </a:r>
            <a:r>
              <a:rPr lang="fr-FR" sz="2000" i="1" dirty="0"/>
              <a:t> molto </a:t>
            </a:r>
            <a:r>
              <a:rPr lang="fr-FR" sz="2000" i="1" dirty="0" err="1"/>
              <a:t>felice</a:t>
            </a:r>
            <a:r>
              <a:rPr lang="fr-FR" sz="2000" i="1" dirty="0"/>
              <a:t> / </a:t>
            </a:r>
            <a:r>
              <a:rPr lang="fr-FR" sz="2000" b="1" i="1" dirty="0"/>
              <a:t>perché </a:t>
            </a:r>
            <a:r>
              <a:rPr lang="fr-FR" sz="2000" i="1" dirty="0"/>
              <a:t>il </a:t>
            </a:r>
            <a:r>
              <a:rPr lang="fr-FR" sz="2000" i="1" dirty="0" err="1"/>
              <a:t>suo</a:t>
            </a:r>
            <a:r>
              <a:rPr lang="fr-FR" sz="2000" i="1" dirty="0"/>
              <a:t> </a:t>
            </a:r>
            <a:r>
              <a:rPr lang="fr-FR" sz="2000" i="1" dirty="0" err="1"/>
              <a:t>progetto</a:t>
            </a:r>
            <a:r>
              <a:rPr lang="fr-FR" sz="2000" i="1" dirty="0"/>
              <a:t> </a:t>
            </a:r>
            <a:r>
              <a:rPr lang="fr-FR" sz="2000" i="1" u="sng" dirty="0" err="1"/>
              <a:t>era</a:t>
            </a:r>
            <a:r>
              <a:rPr lang="fr-FR" sz="2000" i="1" u="sng" dirty="0"/>
              <a:t> </a:t>
            </a:r>
            <a:r>
              <a:rPr lang="fr-FR" sz="2000" i="1" u="sng" dirty="0" err="1"/>
              <a:t>stato</a:t>
            </a:r>
            <a:r>
              <a:rPr lang="fr-FR" sz="2000" i="1" u="sng" dirty="0"/>
              <a:t> </a:t>
            </a:r>
            <a:r>
              <a:rPr lang="fr-FR" sz="2000" i="1" u="sng" dirty="0" err="1"/>
              <a:t>premiato</a:t>
            </a:r>
            <a:r>
              <a:rPr lang="fr-FR" sz="2000" i="1" dirty="0"/>
              <a:t> dalla </a:t>
            </a:r>
            <a:r>
              <a:rPr lang="fr-FR" sz="2000" i="1" dirty="0" err="1"/>
              <a:t>giuria</a:t>
            </a:r>
            <a:r>
              <a:rPr lang="fr-FR" sz="2000" i="1" dirty="0"/>
              <a:t>	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000" i="1" dirty="0"/>
              <a:t>	</a:t>
            </a:r>
            <a:r>
              <a:rPr lang="fr-FR" sz="2000" i="1" dirty="0">
                <a:sym typeface="Symbol"/>
              </a:rPr>
              <a:t> </a:t>
            </a:r>
            <a:r>
              <a:rPr lang="fr-FR" sz="2000" dirty="0" err="1">
                <a:sym typeface="Symbol"/>
              </a:rPr>
              <a:t>precisano</a:t>
            </a:r>
            <a:r>
              <a:rPr lang="fr-FR" sz="2000" dirty="0">
                <a:sym typeface="Symbol"/>
              </a:rPr>
              <a:t> il </a:t>
            </a:r>
            <a:r>
              <a:rPr lang="fr-FR" sz="2000" u="sng" dirty="0" err="1">
                <a:sym typeface="Symbol"/>
              </a:rPr>
              <a:t>legame</a:t>
            </a:r>
            <a:r>
              <a:rPr lang="fr-FR" sz="2000" u="sng" dirty="0">
                <a:sym typeface="Symbol"/>
              </a:rPr>
              <a:t> logico</a:t>
            </a:r>
            <a:r>
              <a:rPr lang="fr-FR" sz="2000" dirty="0">
                <a:sym typeface="Symbol"/>
              </a:rPr>
              <a:t> tra le </a:t>
            </a:r>
            <a:r>
              <a:rPr lang="fr-FR" sz="2000" dirty="0" err="1">
                <a:sym typeface="Symbol"/>
              </a:rPr>
              <a:t>frasi</a:t>
            </a:r>
            <a:r>
              <a:rPr lang="fr-FR" sz="2000" dirty="0">
                <a:sym typeface="Symbol"/>
              </a:rPr>
              <a:t> (</a:t>
            </a:r>
            <a:r>
              <a:rPr lang="fr-FR" sz="2000" b="1" dirty="0" err="1">
                <a:solidFill>
                  <a:srgbClr val="0070C0"/>
                </a:solidFill>
                <a:sym typeface="Symbol"/>
              </a:rPr>
              <a:t>coordinazione</a:t>
            </a:r>
            <a:r>
              <a:rPr lang="fr-FR" sz="2000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fr-FR" sz="2000" dirty="0">
                <a:sym typeface="Symbol"/>
              </a:rPr>
              <a:t>o </a:t>
            </a:r>
            <a:r>
              <a:rPr lang="fr-FR" sz="2000" b="1" dirty="0" err="1">
                <a:solidFill>
                  <a:srgbClr val="0070C0"/>
                </a:solidFill>
                <a:sym typeface="Symbol"/>
              </a:rPr>
              <a:t>subordinazione</a:t>
            </a:r>
            <a:r>
              <a:rPr lang="fr-FR" sz="2000" dirty="0">
                <a:sym typeface="Symbol"/>
              </a:rPr>
              <a:t>).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1F90505-3F43-F841-8E06-016F96C4F451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03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199" y="980728"/>
            <a:ext cx="8878711" cy="6029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Classificazione</a:t>
            </a:r>
            <a:r>
              <a:rPr lang="fr-FR" sz="3600" b="1" dirty="0">
                <a:solidFill>
                  <a:schemeClr val="accent1"/>
                </a:solidFill>
              </a:rPr>
              <a:t> </a:t>
            </a:r>
            <a:r>
              <a:rPr lang="fr-FR" sz="3600" b="1" dirty="0" err="1">
                <a:solidFill>
                  <a:schemeClr val="accent1"/>
                </a:solidFill>
              </a:rPr>
              <a:t>rispetto</a:t>
            </a:r>
            <a:r>
              <a:rPr lang="fr-FR" sz="3600" b="1" dirty="0">
                <a:solidFill>
                  <a:schemeClr val="accent1"/>
                </a:solidFill>
              </a:rPr>
              <a:t> alla </a:t>
            </a:r>
            <a:r>
              <a:rPr lang="fr-FR" sz="3600" b="1" u="sng" dirty="0">
                <a:solidFill>
                  <a:schemeClr val="accent1"/>
                </a:solidFill>
              </a:rPr>
              <a:t>forma</a:t>
            </a:r>
          </a:p>
          <a:p>
            <a:pPr marL="0" indent="0" algn="just">
              <a:buNone/>
            </a:pPr>
            <a:endParaRPr lang="fr-FR" sz="2400" b="1" dirty="0"/>
          </a:p>
          <a:p>
            <a:pPr marL="0" indent="0" algn="just">
              <a:buNone/>
            </a:pPr>
            <a:r>
              <a:rPr lang="fr-FR" sz="2400" b="1" dirty="0">
                <a:solidFill>
                  <a:srgbClr val="0070C0"/>
                </a:solidFill>
              </a:rPr>
              <a:t>1) </a:t>
            </a:r>
            <a:r>
              <a:rPr lang="fr-FR" sz="2400" b="1" dirty="0" err="1">
                <a:solidFill>
                  <a:srgbClr val="0070C0"/>
                </a:solidFill>
              </a:rPr>
              <a:t>Congiunzioni</a:t>
            </a:r>
            <a:r>
              <a:rPr lang="fr-FR" sz="2400" b="1" dirty="0"/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semplici</a:t>
            </a:r>
            <a:r>
              <a:rPr lang="fr-FR" sz="2400" dirty="0"/>
              <a:t> (formate da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sola</a:t>
            </a:r>
            <a:r>
              <a:rPr lang="fr-FR" sz="2400" dirty="0"/>
              <a:t> </a:t>
            </a:r>
            <a:r>
              <a:rPr lang="fr-FR" sz="2400" dirty="0" err="1"/>
              <a:t>parola</a:t>
            </a:r>
            <a:r>
              <a:rPr lang="fr-FR" sz="2400" dirty="0"/>
              <a:t>) </a:t>
            </a:r>
          </a:p>
          <a:p>
            <a:pPr marL="0" indent="0" algn="just">
              <a:buNone/>
            </a:pPr>
            <a:r>
              <a:rPr lang="fr-FR" sz="2400" b="1" dirty="0"/>
              <a:t>es.   </a:t>
            </a:r>
            <a:r>
              <a:rPr lang="fr-FR" sz="2400" b="1" i="1" dirty="0"/>
              <a:t>e, o, ma, </a:t>
            </a:r>
            <a:r>
              <a:rPr lang="fr-FR" sz="2400" b="1" i="1" dirty="0" err="1"/>
              <a:t>che</a:t>
            </a:r>
            <a:r>
              <a:rPr lang="fr-FR" sz="2400" b="1" i="1" dirty="0"/>
              <a:t>, </a:t>
            </a:r>
            <a:r>
              <a:rPr lang="fr-FR" sz="2400" b="1" i="1" dirty="0" err="1"/>
              <a:t>mentre</a:t>
            </a:r>
            <a:r>
              <a:rPr lang="fr-FR" sz="2400" b="1" i="1" dirty="0"/>
              <a:t>, se, come…</a:t>
            </a:r>
          </a:p>
          <a:p>
            <a:pPr marL="0" indent="0" algn="just">
              <a:buNone/>
            </a:pPr>
            <a:r>
              <a:rPr lang="fr-FR" sz="2400" i="1" dirty="0"/>
              <a:t>Studio italiano </a:t>
            </a:r>
            <a:r>
              <a:rPr lang="fr-FR" sz="2400" b="1" i="1" dirty="0"/>
              <a:t>e</a:t>
            </a:r>
            <a:r>
              <a:rPr lang="fr-FR" sz="2400" i="1" dirty="0"/>
              <a:t> </a:t>
            </a:r>
            <a:r>
              <a:rPr lang="fr-FR" sz="2400" i="1" dirty="0" err="1"/>
              <a:t>storia</a:t>
            </a:r>
            <a:r>
              <a:rPr lang="fr-FR" sz="2400" i="1" dirty="0"/>
              <a:t>, </a:t>
            </a:r>
            <a:r>
              <a:rPr lang="fr-FR" sz="2400" b="1" i="1" dirty="0"/>
              <a:t>ma</a:t>
            </a:r>
            <a:r>
              <a:rPr lang="fr-FR" sz="2400" i="1" dirty="0"/>
              <a:t> non </a:t>
            </a:r>
            <a:r>
              <a:rPr lang="fr-FR" sz="2400" i="1" dirty="0" err="1"/>
              <a:t>posso</a:t>
            </a:r>
            <a:r>
              <a:rPr lang="fr-FR" sz="2400" i="1" dirty="0"/>
              <a:t> </a:t>
            </a:r>
            <a:r>
              <a:rPr lang="fr-FR" sz="2400" i="1" dirty="0" err="1"/>
              <a:t>andare</a:t>
            </a:r>
            <a:r>
              <a:rPr lang="fr-FR" sz="2400" i="1" dirty="0"/>
              <a:t> in </a:t>
            </a:r>
            <a:r>
              <a:rPr lang="fr-FR" sz="2400" i="1" dirty="0" err="1"/>
              <a:t>università</a:t>
            </a:r>
            <a:r>
              <a:rPr lang="fr-FR" sz="2400" i="1" dirty="0"/>
              <a:t> </a:t>
            </a:r>
            <a:r>
              <a:rPr lang="fr-FR" sz="2400" b="1" i="1" dirty="0" err="1"/>
              <a:t>mentre</a:t>
            </a:r>
            <a:r>
              <a:rPr lang="fr-FR" sz="2400" i="1" dirty="0"/>
              <a:t> c’è la </a:t>
            </a:r>
            <a:r>
              <a:rPr lang="fr-FR" sz="2400" i="1" dirty="0" err="1"/>
              <a:t>pandemia</a:t>
            </a:r>
            <a:r>
              <a:rPr lang="fr-FR" sz="2400" i="1" dirty="0"/>
              <a:t>, </a:t>
            </a:r>
            <a:r>
              <a:rPr lang="fr-FR" sz="2400" b="1" i="1" dirty="0"/>
              <a:t>se</a:t>
            </a:r>
            <a:r>
              <a:rPr lang="fr-FR" sz="2400" i="1" dirty="0"/>
              <a:t> non </a:t>
            </a:r>
            <a:r>
              <a:rPr lang="fr-FR" sz="2400" i="1" dirty="0" err="1"/>
              <a:t>cambiano</a:t>
            </a:r>
            <a:r>
              <a:rPr lang="fr-FR" sz="2400" i="1" dirty="0"/>
              <a:t> le </a:t>
            </a:r>
            <a:r>
              <a:rPr lang="fr-FR" sz="2400" i="1" dirty="0" err="1"/>
              <a:t>regole</a:t>
            </a:r>
            <a:r>
              <a:rPr lang="fr-FR" sz="2400" i="1" dirty="0"/>
              <a:t> </a:t>
            </a:r>
            <a:r>
              <a:rPr lang="fr-FR" sz="2400" i="1" dirty="0" err="1"/>
              <a:t>sanitarie</a:t>
            </a:r>
            <a:r>
              <a:rPr lang="fr-FR" sz="2400" i="1" dirty="0"/>
              <a:t>.</a:t>
            </a:r>
          </a:p>
          <a:p>
            <a:pPr marL="0" indent="0" algn="just">
              <a:buNone/>
            </a:pPr>
            <a:endParaRPr lang="fr-FR" sz="2400" i="1" dirty="0"/>
          </a:p>
          <a:p>
            <a:pPr marL="0" indent="0" algn="just">
              <a:buNone/>
            </a:pPr>
            <a:endParaRPr lang="fr-FR" sz="2400" i="1" dirty="0"/>
          </a:p>
          <a:p>
            <a:pPr marL="0" indent="0" algn="just">
              <a:buNone/>
            </a:pPr>
            <a:r>
              <a:rPr lang="fr-FR" sz="2400" b="1" dirty="0">
                <a:solidFill>
                  <a:srgbClr val="0070C0"/>
                </a:solidFill>
              </a:rPr>
              <a:t>2) </a:t>
            </a:r>
            <a:r>
              <a:rPr lang="fr-FR" sz="2400" b="1" dirty="0" err="1">
                <a:solidFill>
                  <a:srgbClr val="0070C0"/>
                </a:solidFill>
              </a:rPr>
              <a:t>Congiunzioni</a:t>
            </a:r>
            <a:r>
              <a:rPr lang="fr-FR" sz="2400" b="1" dirty="0"/>
              <a:t> </a:t>
            </a:r>
            <a:r>
              <a:rPr lang="fr-FR" sz="2400" b="1" u="sng" dirty="0">
                <a:solidFill>
                  <a:srgbClr val="0070C0"/>
                </a:solidFill>
              </a:rPr>
              <a:t>composte</a:t>
            </a:r>
            <a:r>
              <a:rPr lang="fr-FR" sz="2400" b="1" dirty="0"/>
              <a:t> </a:t>
            </a:r>
            <a:r>
              <a:rPr lang="fr-FR" sz="2400" dirty="0"/>
              <a:t>(formate da due o più parole </a:t>
            </a:r>
            <a:r>
              <a:rPr lang="fr-FR" sz="2400" dirty="0" err="1"/>
              <a:t>saldate</a:t>
            </a:r>
            <a:r>
              <a:rPr lang="fr-FR" sz="2400" dirty="0"/>
              <a:t>)</a:t>
            </a:r>
          </a:p>
          <a:p>
            <a:pPr marL="0" indent="0" algn="just">
              <a:buNone/>
            </a:pPr>
            <a:r>
              <a:rPr lang="fr-FR" sz="2400" b="1" dirty="0"/>
              <a:t>es.   </a:t>
            </a:r>
            <a:r>
              <a:rPr lang="fr-FR" sz="2400" b="1" i="1" dirty="0" err="1"/>
              <a:t>oppure</a:t>
            </a:r>
            <a:r>
              <a:rPr lang="fr-FR" sz="2400" b="1" i="1" dirty="0"/>
              <a:t>, </a:t>
            </a:r>
            <a:r>
              <a:rPr lang="fr-FR" sz="2400" b="1" i="1" dirty="0" err="1"/>
              <a:t>sebbene</a:t>
            </a:r>
            <a:r>
              <a:rPr lang="fr-FR" sz="2400" b="1" i="1" dirty="0"/>
              <a:t>, </a:t>
            </a:r>
            <a:r>
              <a:rPr lang="fr-FR" sz="2400" b="1" i="1" dirty="0" err="1"/>
              <a:t>poiché</a:t>
            </a:r>
            <a:r>
              <a:rPr lang="fr-FR" sz="2400" b="1" i="1" dirty="0"/>
              <a:t>, </a:t>
            </a:r>
            <a:r>
              <a:rPr lang="fr-FR" sz="2400" b="1" i="1" dirty="0" err="1"/>
              <a:t>affinché</a:t>
            </a:r>
            <a:r>
              <a:rPr lang="fr-FR" sz="2400" b="1" i="1" dirty="0"/>
              <a:t>…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400" i="1" dirty="0" err="1"/>
              <a:t>Preferisci</a:t>
            </a:r>
            <a:r>
              <a:rPr lang="fr-FR" sz="2400" i="1" dirty="0"/>
              <a:t> </a:t>
            </a:r>
            <a:r>
              <a:rPr lang="fr-FR" sz="2400" i="1" dirty="0" err="1"/>
              <a:t>ascoltare</a:t>
            </a:r>
            <a:r>
              <a:rPr lang="fr-FR" sz="2400" i="1" dirty="0"/>
              <a:t> </a:t>
            </a:r>
            <a:r>
              <a:rPr lang="fr-FR" sz="2400" i="1" dirty="0" err="1"/>
              <a:t>musica</a:t>
            </a:r>
            <a:r>
              <a:rPr lang="fr-FR" sz="2400" i="1" dirty="0"/>
              <a:t> </a:t>
            </a:r>
            <a:r>
              <a:rPr lang="fr-FR" sz="2400" b="1" i="1" dirty="0" err="1"/>
              <a:t>oppure</a:t>
            </a:r>
            <a:r>
              <a:rPr lang="fr-FR" sz="2400" i="1" dirty="0"/>
              <a:t> </a:t>
            </a:r>
            <a:r>
              <a:rPr lang="fr-FR" sz="2400" i="1" dirty="0" err="1"/>
              <a:t>guardare</a:t>
            </a:r>
            <a:r>
              <a:rPr lang="fr-FR" sz="2400" i="1" dirty="0"/>
              <a:t> un film ? </a:t>
            </a:r>
            <a:r>
              <a:rPr lang="fr-FR" sz="2400" b="1" i="1" dirty="0" err="1"/>
              <a:t>Poiché</a:t>
            </a:r>
            <a:r>
              <a:rPr lang="fr-FR" sz="2400" i="1" dirty="0"/>
              <a:t> non </a:t>
            </a:r>
            <a:r>
              <a:rPr lang="fr-FR" sz="2400" i="1" dirty="0" err="1"/>
              <a:t>possiamo</a:t>
            </a:r>
            <a:r>
              <a:rPr lang="fr-FR" sz="2400" i="1" dirty="0"/>
              <a:t> </a:t>
            </a:r>
            <a:r>
              <a:rPr lang="fr-FR" sz="2400" i="1" dirty="0" err="1"/>
              <a:t>ancora</a:t>
            </a:r>
            <a:r>
              <a:rPr lang="fr-FR" sz="2400" i="1" dirty="0"/>
              <a:t> </a:t>
            </a:r>
            <a:r>
              <a:rPr lang="fr-FR" sz="2400" i="1" dirty="0" err="1"/>
              <a:t>uscire</a:t>
            </a:r>
            <a:r>
              <a:rPr lang="fr-FR" sz="2400" i="1" dirty="0"/>
              <a:t> </a:t>
            </a:r>
            <a:r>
              <a:rPr lang="fr-FR" sz="2400" i="1" dirty="0" err="1"/>
              <a:t>dopo</a:t>
            </a:r>
            <a:r>
              <a:rPr lang="fr-FR" sz="2400" i="1" dirty="0"/>
              <a:t> le </a:t>
            </a:r>
            <a:r>
              <a:rPr lang="fr-FR" sz="2400" i="1" dirty="0" err="1"/>
              <a:t>sette</a:t>
            </a:r>
            <a:r>
              <a:rPr lang="fr-FR" sz="2400" i="1" dirty="0"/>
              <a:t>, </a:t>
            </a:r>
            <a:r>
              <a:rPr lang="fr-FR" sz="2400" b="1" i="1" dirty="0" err="1"/>
              <a:t>sebbene</a:t>
            </a:r>
            <a:r>
              <a:rPr lang="fr-FR" sz="2400" i="1" dirty="0"/>
              <a:t> il tempo </a:t>
            </a:r>
            <a:r>
              <a:rPr lang="fr-FR" sz="2400" i="1" dirty="0" err="1"/>
              <a:t>sia</a:t>
            </a:r>
            <a:r>
              <a:rPr lang="fr-FR" sz="2400" i="1" dirty="0"/>
              <a:t> </a:t>
            </a:r>
            <a:r>
              <a:rPr lang="fr-FR" sz="2400" i="1" dirty="0" err="1"/>
              <a:t>meraviglioso</a:t>
            </a:r>
            <a:r>
              <a:rPr lang="fr-FR" sz="2400" i="1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2400" i="1" dirty="0"/>
          </a:p>
          <a:p>
            <a:pPr marL="0" indent="0" algn="just">
              <a:spcBef>
                <a:spcPts val="600"/>
              </a:spcBef>
              <a:buNone/>
            </a:pPr>
            <a:endParaRPr lang="fr-FR" sz="24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400" b="1" dirty="0">
                <a:solidFill>
                  <a:srgbClr val="0070C0"/>
                </a:solidFill>
              </a:rPr>
              <a:t>3) </a:t>
            </a:r>
            <a:r>
              <a:rPr lang="fr-FR" sz="2400" b="1" u="sng" dirty="0" err="1">
                <a:solidFill>
                  <a:srgbClr val="0070C0"/>
                </a:solidFill>
              </a:rPr>
              <a:t>Locuzioni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0070C0"/>
                </a:solidFill>
              </a:rPr>
              <a:t>congiuntive</a:t>
            </a:r>
            <a:r>
              <a:rPr lang="fr-FR" sz="2400" b="1" dirty="0"/>
              <a:t> </a:t>
            </a:r>
            <a:r>
              <a:rPr lang="fr-FR" sz="2400" dirty="0"/>
              <a:t>(formate da due o più parole </a:t>
            </a:r>
            <a:r>
              <a:rPr lang="fr-FR" sz="2400" dirty="0" err="1"/>
              <a:t>utilizzate</a:t>
            </a:r>
            <a:r>
              <a:rPr lang="fr-FR" sz="2400" dirty="0"/>
              <a:t> </a:t>
            </a:r>
            <a:r>
              <a:rPr lang="fr-FR" sz="2400" dirty="0" err="1"/>
              <a:t>insieme</a:t>
            </a:r>
            <a:r>
              <a:rPr lang="fr-FR" sz="2400" dirty="0"/>
              <a:t>)</a:t>
            </a:r>
            <a:endParaRPr lang="fr-FR" sz="24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400" b="1" dirty="0"/>
              <a:t>es.   </a:t>
            </a:r>
            <a:r>
              <a:rPr lang="fr-FR" sz="2400" b="1" i="1" dirty="0"/>
              <a:t>anche se, di modo </a:t>
            </a:r>
            <a:r>
              <a:rPr lang="fr-FR" sz="2400" b="1" i="1" dirty="0" err="1"/>
              <a:t>che</a:t>
            </a:r>
            <a:r>
              <a:rPr lang="fr-FR" sz="2400" b="1" i="1" dirty="0"/>
              <a:t>, al fine di, </a:t>
            </a:r>
            <a:r>
              <a:rPr lang="fr-FR" sz="2400" b="1" i="1" dirty="0" err="1"/>
              <a:t>ogni</a:t>
            </a:r>
            <a:r>
              <a:rPr lang="fr-FR" sz="2400" b="1" i="1" dirty="0"/>
              <a:t> volta </a:t>
            </a:r>
            <a:r>
              <a:rPr lang="fr-FR" sz="2400" b="1" i="1" dirty="0" err="1"/>
              <a:t>che</a:t>
            </a:r>
            <a:r>
              <a:rPr lang="fr-FR" sz="2400" b="1" i="1" dirty="0"/>
              <a:t>…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2400" b="1" i="1" dirty="0"/>
              <a:t>Anche se </a:t>
            </a:r>
            <a:r>
              <a:rPr lang="fr-FR" sz="2400" i="1" dirty="0" err="1"/>
              <a:t>dovessi</a:t>
            </a:r>
            <a:r>
              <a:rPr lang="fr-FR" sz="2400" i="1" dirty="0"/>
              <a:t> </a:t>
            </a:r>
            <a:r>
              <a:rPr lang="fr-FR" sz="2400" i="1" dirty="0" err="1"/>
              <a:t>essere</a:t>
            </a:r>
            <a:r>
              <a:rPr lang="fr-FR" sz="2400" i="1" dirty="0"/>
              <a:t> </a:t>
            </a:r>
            <a:r>
              <a:rPr lang="fr-FR" sz="2400" i="1" dirty="0" err="1"/>
              <a:t>stanco</a:t>
            </a:r>
            <a:r>
              <a:rPr lang="fr-FR" sz="2400" i="1" dirty="0"/>
              <a:t>, ti </a:t>
            </a:r>
            <a:r>
              <a:rPr lang="fr-FR" sz="2400" i="1" dirty="0" err="1"/>
              <a:t>accompagnerò</a:t>
            </a:r>
            <a:r>
              <a:rPr lang="fr-FR" sz="2400" i="1" dirty="0"/>
              <a:t> alla </a:t>
            </a:r>
            <a:r>
              <a:rPr lang="fr-FR" sz="2400" i="1" dirty="0" err="1"/>
              <a:t>stazione</a:t>
            </a:r>
            <a:r>
              <a:rPr lang="fr-FR" sz="2400" i="1" dirty="0"/>
              <a:t> in </a:t>
            </a:r>
            <a:r>
              <a:rPr lang="fr-FR" sz="2400" i="1" dirty="0" err="1"/>
              <a:t>macchina</a:t>
            </a:r>
            <a:r>
              <a:rPr lang="fr-FR" sz="2400" i="1" dirty="0"/>
              <a:t>, </a:t>
            </a:r>
            <a:r>
              <a:rPr lang="fr-FR" sz="2400" b="1" i="1" dirty="0"/>
              <a:t>di modo </a:t>
            </a:r>
            <a:r>
              <a:rPr lang="fr-FR" sz="2400" b="1" i="1" dirty="0" err="1"/>
              <a:t>che</a:t>
            </a:r>
            <a:r>
              <a:rPr lang="fr-FR" sz="2400" i="1" dirty="0"/>
              <a:t> tu </a:t>
            </a:r>
            <a:r>
              <a:rPr lang="fr-FR" sz="2400" i="1" dirty="0" err="1"/>
              <a:t>possa</a:t>
            </a:r>
            <a:r>
              <a:rPr lang="fr-FR" sz="2400" i="1" dirty="0"/>
              <a:t> </a:t>
            </a:r>
            <a:r>
              <a:rPr lang="fr-FR" sz="2400" i="1" dirty="0" err="1"/>
              <a:t>prendere</a:t>
            </a:r>
            <a:r>
              <a:rPr lang="fr-FR" sz="2400" i="1" dirty="0"/>
              <a:t> il </a:t>
            </a:r>
            <a:r>
              <a:rPr lang="fr-FR" sz="2400" i="1" dirty="0" err="1"/>
              <a:t>treno</a:t>
            </a:r>
            <a:r>
              <a:rPr lang="fr-FR" sz="2400" i="1" dirty="0"/>
              <a:t> </a:t>
            </a:r>
            <a:r>
              <a:rPr lang="fr-FR" sz="2400" b="1" i="1" dirty="0" err="1"/>
              <a:t>ogni</a:t>
            </a:r>
            <a:r>
              <a:rPr lang="fr-FR" sz="2400" b="1" i="1" dirty="0"/>
              <a:t> volta</a:t>
            </a:r>
            <a:r>
              <a:rPr lang="fr-FR" sz="2400" i="1" dirty="0"/>
              <a:t> </a:t>
            </a:r>
            <a:r>
              <a:rPr lang="fr-FR" sz="2400" i="1" dirty="0" err="1"/>
              <a:t>che</a:t>
            </a:r>
            <a:r>
              <a:rPr lang="fr-FR" sz="2400" i="1" dirty="0"/>
              <a:t> </a:t>
            </a:r>
            <a:r>
              <a:rPr lang="fr-FR" sz="2400" i="1" dirty="0" err="1"/>
              <a:t>sarà</a:t>
            </a:r>
            <a:r>
              <a:rPr lang="fr-FR" sz="2400" i="1" dirty="0"/>
              <a:t> </a:t>
            </a:r>
            <a:r>
              <a:rPr lang="fr-FR" sz="2400" i="1" dirty="0" err="1"/>
              <a:t>necessario</a:t>
            </a:r>
            <a:r>
              <a:rPr lang="fr-FR" sz="2400" i="1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7D856E-0AAF-11E3-E17F-B7E144EB42FD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43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423" y="980728"/>
            <a:ext cx="11187288" cy="6029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Classificazione</a:t>
            </a:r>
            <a:r>
              <a:rPr lang="fr-FR" sz="3600" b="1" dirty="0">
                <a:solidFill>
                  <a:schemeClr val="accent1"/>
                </a:solidFill>
              </a:rPr>
              <a:t> </a:t>
            </a:r>
            <a:r>
              <a:rPr lang="fr-FR" sz="3600" b="1" dirty="0" err="1">
                <a:solidFill>
                  <a:schemeClr val="accent1"/>
                </a:solidFill>
              </a:rPr>
              <a:t>rispetto</a:t>
            </a:r>
            <a:r>
              <a:rPr lang="fr-FR" sz="3600" b="1" dirty="0">
                <a:solidFill>
                  <a:schemeClr val="accent1"/>
                </a:solidFill>
              </a:rPr>
              <a:t> alla </a:t>
            </a:r>
            <a:r>
              <a:rPr lang="fr-FR" sz="3600" b="1" u="sng" dirty="0" err="1">
                <a:solidFill>
                  <a:schemeClr val="accent1"/>
                </a:solidFill>
              </a:rPr>
              <a:t>funzione</a:t>
            </a:r>
            <a:r>
              <a:rPr lang="fr-FR" sz="3600" b="1" u="sng" dirty="0">
                <a:solidFill>
                  <a:schemeClr val="accent1"/>
                </a:solidFill>
              </a:rPr>
              <a:t> </a:t>
            </a:r>
            <a:r>
              <a:rPr lang="fr-FR" sz="3600" b="1" u="sng" dirty="0" err="1">
                <a:solidFill>
                  <a:schemeClr val="accent1"/>
                </a:solidFill>
              </a:rPr>
              <a:t>sintattica</a:t>
            </a:r>
            <a:endParaRPr lang="fr-FR" sz="3600" b="1" u="sng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sz="2400" b="1" dirty="0"/>
          </a:p>
          <a:p>
            <a:pPr marL="0" indent="0" algn="just">
              <a:buNone/>
            </a:pPr>
            <a:r>
              <a:rPr lang="fr-FR" sz="2400" b="1" dirty="0">
                <a:solidFill>
                  <a:srgbClr val="0070C0"/>
                </a:solidFill>
              </a:rPr>
              <a:t>1) </a:t>
            </a:r>
            <a:r>
              <a:rPr lang="fr-FR" sz="2400" b="1" dirty="0" err="1">
                <a:solidFill>
                  <a:srgbClr val="0070C0"/>
                </a:solidFill>
              </a:rPr>
              <a:t>Congiunzioni</a:t>
            </a:r>
            <a:r>
              <a:rPr lang="fr-FR" sz="2400" b="1" dirty="0"/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coordinanti</a:t>
            </a:r>
            <a:r>
              <a:rPr lang="fr-FR" sz="2400" dirty="0"/>
              <a:t> (</a:t>
            </a:r>
            <a:r>
              <a:rPr lang="fr-FR" sz="2400" dirty="0" err="1"/>
              <a:t>stabiliscono</a:t>
            </a:r>
            <a:r>
              <a:rPr lang="fr-FR" sz="2400" dirty="0"/>
              <a:t> un </a:t>
            </a:r>
            <a:r>
              <a:rPr lang="fr-FR" sz="2400" dirty="0" err="1"/>
              <a:t>legame</a:t>
            </a:r>
            <a:r>
              <a:rPr lang="fr-FR" sz="2400" dirty="0"/>
              <a:t> logico </a:t>
            </a:r>
            <a:r>
              <a:rPr lang="fr-FR" sz="2400" b="1" i="1" dirty="0" err="1"/>
              <a:t>sullo</a:t>
            </a:r>
            <a:r>
              <a:rPr lang="fr-FR" sz="2400" b="1" i="1" dirty="0"/>
              <a:t> </a:t>
            </a:r>
            <a:r>
              <a:rPr lang="fr-FR" sz="2400" b="1" i="1" dirty="0" err="1"/>
              <a:t>stesso</a:t>
            </a:r>
            <a:r>
              <a:rPr lang="fr-FR" sz="2400" b="1" i="1" dirty="0"/>
              <a:t> piano</a:t>
            </a:r>
            <a:r>
              <a:rPr lang="fr-FR" sz="2400" dirty="0"/>
              <a:t>) </a:t>
            </a:r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Ho </a:t>
            </a:r>
            <a:r>
              <a:rPr lang="fr-FR" sz="2400" i="1" dirty="0" err="1"/>
              <a:t>incontrato</a:t>
            </a:r>
            <a:r>
              <a:rPr lang="fr-FR" sz="2400" i="1" dirty="0"/>
              <a:t> Pietro 	</a:t>
            </a:r>
            <a:r>
              <a:rPr lang="fr-FR" sz="2400" dirty="0" err="1"/>
              <a:t>proposizione</a:t>
            </a:r>
            <a:r>
              <a:rPr lang="fr-FR" sz="2400" dirty="0"/>
              <a:t> principale</a:t>
            </a:r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	</a:t>
            </a:r>
            <a:r>
              <a:rPr lang="fr-FR" sz="2400" i="1" dirty="0" err="1"/>
              <a:t>mentre</a:t>
            </a:r>
            <a:r>
              <a:rPr lang="fr-FR" sz="2400" i="1" dirty="0"/>
              <a:t> </a:t>
            </a:r>
            <a:r>
              <a:rPr lang="fr-FR" sz="2400" i="1" dirty="0" err="1"/>
              <a:t>passeggiava</a:t>
            </a:r>
            <a:r>
              <a:rPr lang="fr-FR" sz="2400" i="1" dirty="0"/>
              <a:t> con il cane 	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1° </a:t>
            </a:r>
            <a:r>
              <a:rPr lang="fr-FR" sz="2400" dirty="0" err="1"/>
              <a:t>grado</a:t>
            </a:r>
            <a:endParaRPr lang="fr-FR" sz="2400" i="1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	</a:t>
            </a:r>
            <a:r>
              <a:rPr lang="fr-FR" sz="2400" b="1" i="1" dirty="0"/>
              <a:t>e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fr-FR" sz="2400" i="1" dirty="0" err="1">
                <a:solidFill>
                  <a:schemeClr val="bg1">
                    <a:lumMod val="50000"/>
                  </a:schemeClr>
                </a:solidFill>
              </a:rPr>
              <a:t>mentre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fr-FR" sz="2400" i="1" dirty="0" err="1"/>
              <a:t>telefonava</a:t>
            </a:r>
            <a:r>
              <a:rPr lang="fr-FR" sz="2400" i="1" dirty="0"/>
              <a:t> a Maria.	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1° </a:t>
            </a:r>
            <a:r>
              <a:rPr lang="fr-FR" sz="2400" dirty="0" err="1"/>
              <a:t>grado</a:t>
            </a:r>
            <a:endParaRPr lang="fr-FR" sz="2400" i="1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endParaRPr lang="fr-FR" sz="2400" i="1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2) </a:t>
            </a:r>
            <a:r>
              <a:rPr lang="fr-FR" sz="2400" b="1" dirty="0" err="1">
                <a:solidFill>
                  <a:srgbClr val="0070C0"/>
                </a:solidFill>
              </a:rPr>
              <a:t>Congiunzioni</a:t>
            </a:r>
            <a:r>
              <a:rPr lang="fr-FR" sz="2400" b="1" dirty="0"/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subordinanti</a:t>
            </a:r>
            <a:r>
              <a:rPr lang="fr-FR" sz="2400" b="1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stabiliscono</a:t>
            </a:r>
            <a:r>
              <a:rPr lang="fr-FR" sz="2400" dirty="0"/>
              <a:t> un </a:t>
            </a:r>
            <a:r>
              <a:rPr lang="fr-FR" sz="2400" dirty="0" err="1"/>
              <a:t>legame</a:t>
            </a:r>
            <a:r>
              <a:rPr lang="fr-FR" sz="2400" dirty="0"/>
              <a:t> logico </a:t>
            </a:r>
            <a:r>
              <a:rPr lang="fr-FR" sz="2400" b="1" i="1" dirty="0"/>
              <a:t>di </a:t>
            </a:r>
            <a:r>
              <a:rPr lang="fr-FR" sz="2400" b="1" i="1" dirty="0" err="1"/>
              <a:t>dipendenza</a:t>
            </a:r>
            <a:r>
              <a:rPr lang="fr-FR" sz="2400" dirty="0"/>
              <a:t>)</a:t>
            </a:r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 err="1"/>
              <a:t>Abbiamo</a:t>
            </a:r>
            <a:r>
              <a:rPr lang="fr-FR" sz="2400" i="1" dirty="0"/>
              <a:t> </a:t>
            </a:r>
            <a:r>
              <a:rPr lang="fr-FR" sz="2400" i="1" dirty="0" err="1"/>
              <a:t>deciso</a:t>
            </a:r>
            <a:r>
              <a:rPr lang="fr-FR" sz="2400" i="1" dirty="0"/>
              <a:t> 	</a:t>
            </a:r>
            <a:r>
              <a:rPr lang="fr-FR" sz="2400" dirty="0"/>
              <a:t> </a:t>
            </a:r>
            <a:r>
              <a:rPr lang="fr-FR" sz="2400" dirty="0" err="1"/>
              <a:t>proposizione</a:t>
            </a:r>
            <a:r>
              <a:rPr lang="fr-FR" sz="2400" dirty="0"/>
              <a:t> principale</a:t>
            </a:r>
            <a:endParaRPr lang="fr-FR" sz="2400" i="1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	</a:t>
            </a:r>
            <a:r>
              <a:rPr lang="fr-FR" sz="2400" b="1" i="1" dirty="0" err="1"/>
              <a:t>che</a:t>
            </a:r>
            <a:r>
              <a:rPr lang="fr-FR" sz="2400" b="1" i="1" dirty="0"/>
              <a:t> </a:t>
            </a:r>
            <a:r>
              <a:rPr lang="fr-FR" sz="2400" i="1" dirty="0" err="1"/>
              <a:t>saremmo</a:t>
            </a:r>
            <a:r>
              <a:rPr lang="fr-FR" sz="2400" i="1" dirty="0"/>
              <a:t> </a:t>
            </a:r>
            <a:r>
              <a:rPr lang="fr-FR" sz="2400" i="1" dirty="0" err="1"/>
              <a:t>partiti</a:t>
            </a:r>
            <a:r>
              <a:rPr lang="fr-FR" sz="2400" i="1" dirty="0"/>
              <a:t> per l’</a:t>
            </a:r>
            <a:r>
              <a:rPr lang="fr-FR" sz="2400" i="1" dirty="0" err="1"/>
              <a:t>India</a:t>
            </a:r>
            <a:r>
              <a:rPr lang="fr-FR" sz="2400" i="1" dirty="0"/>
              <a:t>	</a:t>
            </a:r>
            <a:r>
              <a:rPr lang="fr-FR" sz="2400" dirty="0"/>
              <a:t> 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1° </a:t>
            </a:r>
            <a:r>
              <a:rPr lang="fr-FR" sz="2400" dirty="0" err="1"/>
              <a:t>grado</a:t>
            </a:r>
            <a:endParaRPr lang="fr-FR" sz="2400" i="1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		</a:t>
            </a:r>
            <a:r>
              <a:rPr lang="fr-FR" sz="2400" b="1" i="1" dirty="0"/>
              <a:t>al fine di </a:t>
            </a:r>
            <a:r>
              <a:rPr lang="fr-FR" sz="2400" i="1" dirty="0" err="1"/>
              <a:t>esplorare</a:t>
            </a:r>
            <a:r>
              <a:rPr lang="fr-FR" sz="2400" i="1" dirty="0"/>
              <a:t> </a:t>
            </a:r>
            <a:r>
              <a:rPr lang="fr-FR" sz="2400" i="1" u="sng" dirty="0" err="1"/>
              <a:t>questo</a:t>
            </a:r>
            <a:r>
              <a:rPr lang="fr-FR" sz="2400" i="1" u="sng" dirty="0"/>
              <a:t> </a:t>
            </a:r>
            <a:r>
              <a:rPr lang="fr-FR" sz="2400" i="1" u="sng" dirty="0" err="1"/>
              <a:t>paese</a:t>
            </a:r>
            <a:r>
              <a:rPr lang="fr-FR" sz="2400" i="1" dirty="0"/>
              <a:t>	</a:t>
            </a:r>
            <a:r>
              <a:rPr lang="fr-FR" sz="2400" dirty="0"/>
              <a:t> 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2° </a:t>
            </a:r>
            <a:r>
              <a:rPr lang="fr-FR" sz="2400" dirty="0" err="1"/>
              <a:t>grado</a:t>
            </a:r>
            <a:endParaRPr lang="fr-FR" sz="2400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96000" algn="l"/>
              </a:tabLst>
            </a:pPr>
            <a:r>
              <a:rPr lang="fr-FR" sz="2400" i="1" dirty="0"/>
              <a:t>			</a:t>
            </a:r>
            <a:r>
              <a:rPr lang="fr-FR" sz="2400" b="1" i="1" u="sng" dirty="0" err="1"/>
              <a:t>che</a:t>
            </a:r>
            <a:r>
              <a:rPr lang="fr-FR" sz="2400" i="1" dirty="0"/>
              <a:t> </a:t>
            </a:r>
            <a:r>
              <a:rPr lang="fr-FR" sz="2400" i="1" dirty="0" err="1"/>
              <a:t>ancora</a:t>
            </a:r>
            <a:r>
              <a:rPr lang="fr-FR" sz="2400" i="1" dirty="0"/>
              <a:t> non </a:t>
            </a:r>
            <a:r>
              <a:rPr lang="fr-FR" sz="2400" i="1" dirty="0" err="1"/>
              <a:t>conosciamo</a:t>
            </a:r>
            <a:r>
              <a:rPr lang="fr-FR" sz="2400" i="1" dirty="0"/>
              <a:t> bene	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3° </a:t>
            </a:r>
            <a:r>
              <a:rPr lang="fr-FR" sz="2400" dirty="0" err="1"/>
              <a:t>grado</a:t>
            </a:r>
            <a:endParaRPr lang="fr-FR" sz="2400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		</a:t>
            </a:r>
            <a:r>
              <a:rPr lang="fr-FR" sz="2400" b="1" i="1" dirty="0" err="1"/>
              <a:t>sebbene</a:t>
            </a:r>
            <a:r>
              <a:rPr lang="fr-FR" sz="2400" i="1" dirty="0"/>
              <a:t> </a:t>
            </a:r>
            <a:r>
              <a:rPr lang="fr-FR" sz="2400" i="1" dirty="0" err="1"/>
              <a:t>sia</a:t>
            </a:r>
            <a:r>
              <a:rPr lang="fr-FR" sz="2400" i="1" dirty="0"/>
              <a:t> un </a:t>
            </a:r>
            <a:r>
              <a:rPr lang="fr-FR" sz="2400" i="1" dirty="0" err="1"/>
              <a:t>viaggio</a:t>
            </a:r>
            <a:r>
              <a:rPr lang="fr-FR" sz="2400" i="1" dirty="0"/>
              <a:t> </a:t>
            </a:r>
            <a:r>
              <a:rPr lang="fr-FR" sz="2400" i="1" dirty="0" err="1"/>
              <a:t>impegnativo</a:t>
            </a:r>
            <a:r>
              <a:rPr lang="fr-FR" sz="2400" i="1" dirty="0"/>
              <a:t>	</a:t>
            </a:r>
            <a:r>
              <a:rPr lang="fr-FR" sz="2400" dirty="0"/>
              <a:t> </a:t>
            </a:r>
            <a:r>
              <a:rPr lang="fr-FR" sz="2400" dirty="0" err="1"/>
              <a:t>proposizione</a:t>
            </a:r>
            <a:r>
              <a:rPr lang="fr-FR" sz="2400" dirty="0"/>
              <a:t> </a:t>
            </a:r>
            <a:r>
              <a:rPr lang="fr-FR" sz="2400" dirty="0" err="1"/>
              <a:t>subordinata</a:t>
            </a:r>
            <a:r>
              <a:rPr lang="fr-FR" sz="2400" dirty="0"/>
              <a:t> di 2° </a:t>
            </a:r>
            <a:r>
              <a:rPr lang="fr-FR" sz="2400" dirty="0" err="1"/>
              <a:t>grado</a:t>
            </a:r>
            <a:endParaRPr lang="fr-FR" sz="2400" dirty="0"/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endParaRPr lang="fr-FR" sz="2400" dirty="0">
              <a:solidFill>
                <a:srgbClr val="0070C0"/>
              </a:solidFill>
            </a:endParaRPr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3) </a:t>
            </a:r>
            <a:r>
              <a:rPr lang="fr-FR" sz="2400" b="1" dirty="0" err="1">
                <a:solidFill>
                  <a:srgbClr val="0070C0"/>
                </a:solidFill>
              </a:rPr>
              <a:t>Congiunzioni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testuali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dirty="0"/>
              <a:t>(</a:t>
            </a:r>
            <a:r>
              <a:rPr lang="fr-FR" sz="2400" dirty="0" err="1"/>
              <a:t>stabiliscono</a:t>
            </a:r>
            <a:r>
              <a:rPr lang="fr-FR" sz="2400" dirty="0"/>
              <a:t> un </a:t>
            </a:r>
            <a:r>
              <a:rPr lang="fr-FR" sz="2400" dirty="0" err="1"/>
              <a:t>legame</a:t>
            </a:r>
            <a:r>
              <a:rPr lang="fr-FR" sz="2400" dirty="0"/>
              <a:t> logico </a:t>
            </a:r>
            <a:r>
              <a:rPr lang="fr-FR" sz="2400" b="1" i="1" dirty="0" err="1"/>
              <a:t>attraverso</a:t>
            </a:r>
            <a:r>
              <a:rPr lang="fr-FR" sz="2400" b="1" i="1" dirty="0"/>
              <a:t> </a:t>
            </a:r>
            <a:r>
              <a:rPr lang="fr-FR" sz="2400" b="1" i="1" dirty="0" err="1"/>
              <a:t>sezioni</a:t>
            </a:r>
            <a:r>
              <a:rPr lang="fr-FR" sz="2400" b="1" i="1" dirty="0"/>
              <a:t> di un </a:t>
            </a:r>
            <a:r>
              <a:rPr lang="fr-FR" sz="2400" b="1" i="1" dirty="0" err="1"/>
              <a:t>testo</a:t>
            </a:r>
            <a:r>
              <a:rPr lang="fr-FR" sz="2400" dirty="0"/>
              <a:t>)</a:t>
            </a:r>
          </a:p>
          <a:p>
            <a:pPr marL="0" indent="0" algn="just">
              <a:buNone/>
              <a:tabLst>
                <a:tab pos="450850" algn="l"/>
                <a:tab pos="892175" algn="l"/>
                <a:tab pos="1433513" algn="l"/>
                <a:tab pos="6005513" algn="l"/>
              </a:tabLst>
            </a:pPr>
            <a:r>
              <a:rPr lang="fr-FR" sz="2400" i="1" dirty="0"/>
              <a:t>Federico si </a:t>
            </a:r>
            <a:r>
              <a:rPr lang="fr-FR" sz="2400" i="1" dirty="0" err="1"/>
              <a:t>svegliò</a:t>
            </a:r>
            <a:r>
              <a:rPr lang="fr-FR" sz="2400" i="1" dirty="0"/>
              <a:t> di </a:t>
            </a:r>
            <a:r>
              <a:rPr lang="fr-FR" sz="2400" i="1" dirty="0" err="1"/>
              <a:t>soprassalto</a:t>
            </a:r>
            <a:r>
              <a:rPr lang="fr-FR" sz="2400" i="1" dirty="0"/>
              <a:t> </a:t>
            </a:r>
            <a:r>
              <a:rPr lang="fr-FR" sz="2400" i="1" dirty="0" err="1"/>
              <a:t>dopo</a:t>
            </a:r>
            <a:r>
              <a:rPr lang="fr-FR" sz="2400" i="1" dirty="0"/>
              <a:t> </a:t>
            </a:r>
            <a:r>
              <a:rPr lang="fr-FR" sz="2400" i="1" dirty="0" err="1"/>
              <a:t>aver</a:t>
            </a:r>
            <a:r>
              <a:rPr lang="fr-FR" sz="2400" i="1" dirty="0"/>
              <a:t> </a:t>
            </a:r>
            <a:r>
              <a:rPr lang="fr-FR" sz="2400" i="1" dirty="0" err="1"/>
              <a:t>fatto</a:t>
            </a:r>
            <a:r>
              <a:rPr lang="fr-FR" sz="2400" i="1" dirty="0"/>
              <a:t> quel </a:t>
            </a:r>
            <a:r>
              <a:rPr lang="fr-FR" sz="2400" i="1" dirty="0" err="1"/>
              <a:t>sogno</a:t>
            </a:r>
            <a:r>
              <a:rPr lang="fr-FR" sz="2400" i="1" dirty="0"/>
              <a:t>. </a:t>
            </a:r>
            <a:r>
              <a:rPr lang="fr-FR" sz="2400" b="1" i="1" dirty="0" err="1"/>
              <a:t>Eppure</a:t>
            </a:r>
            <a:r>
              <a:rPr lang="fr-FR" sz="2400" i="1" dirty="0"/>
              <a:t> in casa </a:t>
            </a:r>
            <a:r>
              <a:rPr lang="fr-FR" sz="2400" i="1" dirty="0" err="1"/>
              <a:t>tutto</a:t>
            </a:r>
            <a:r>
              <a:rPr lang="fr-FR" sz="2400" i="1" dirty="0"/>
              <a:t> </a:t>
            </a:r>
            <a:r>
              <a:rPr lang="fr-FR" sz="2400" i="1" dirty="0" err="1"/>
              <a:t>era</a:t>
            </a:r>
            <a:r>
              <a:rPr lang="fr-FR" sz="2400" i="1" dirty="0"/>
              <a:t> </a:t>
            </a:r>
            <a:r>
              <a:rPr lang="fr-FR" sz="2400" i="1" dirty="0" err="1"/>
              <a:t>tranquillo</a:t>
            </a:r>
            <a:r>
              <a:rPr lang="fr-FR" sz="2400" i="1" dirty="0"/>
              <a:t>.</a:t>
            </a:r>
          </a:p>
          <a:p>
            <a:pPr marL="0" indent="0" algn="just">
              <a:buNone/>
            </a:pPr>
            <a:endParaRPr lang="fr-FR" sz="2400" i="1" dirty="0"/>
          </a:p>
          <a:p>
            <a:pPr marL="0" indent="0" algn="just">
              <a:spcBef>
                <a:spcPts val="600"/>
              </a:spcBef>
              <a:buNone/>
            </a:pPr>
            <a:endParaRPr lang="fr-FR" sz="2400" i="1" dirty="0"/>
          </a:p>
          <a:p>
            <a:pPr marL="0" indent="0" algn="just">
              <a:spcBef>
                <a:spcPts val="600"/>
              </a:spcBef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98A9EA-63CE-15B3-5E30-A7F38CFB8EB6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67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4596AF-6740-43F0-85F4-173DB6ACA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" t="21722" r="34140" b="8171"/>
          <a:stretch/>
        </p:blipFill>
        <p:spPr>
          <a:xfrm>
            <a:off x="1641911" y="817753"/>
            <a:ext cx="8721290" cy="596753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CA7C366-777E-CC09-C43E-07E6DF98B5F7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69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CE7EBD8-4767-4506-BCC0-9D262499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5" t="23739" r="29355" b="25729"/>
          <a:stretch/>
        </p:blipFill>
        <p:spPr>
          <a:xfrm>
            <a:off x="2173257" y="1297858"/>
            <a:ext cx="7747984" cy="53389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5742DA8-8CC6-D860-2BBB-C7BF7461E770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31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52737"/>
            <a:ext cx="8461022" cy="5440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/>
              <a:t>Approfondimenti</a:t>
            </a: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/>
              <a:t>Le </a:t>
            </a:r>
            <a:r>
              <a:rPr lang="fr-FR" b="1" dirty="0" err="1"/>
              <a:t>congiunzioni</a:t>
            </a:r>
            <a:endParaRPr lang="fr-FR" b="1" dirty="0"/>
          </a:p>
          <a:p>
            <a:pPr marL="0" indent="0" algn="just">
              <a:buNone/>
            </a:pPr>
            <a:r>
              <a:rPr lang="fr-FR" dirty="0">
                <a:hlinkClick r:id="rId2"/>
              </a:rPr>
              <a:t>https://www.treccani.it/enciclopedia/congiunzioni_%28Enciclopedia-dell%27Italiano%29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 </a:t>
            </a:r>
          </a:p>
          <a:p>
            <a:pPr marL="0" indent="0" algn="just">
              <a:buNone/>
            </a:pPr>
            <a:r>
              <a:rPr lang="fr-FR" b="1" dirty="0"/>
              <a:t>I </a:t>
            </a:r>
            <a:r>
              <a:rPr lang="fr-FR" b="1" dirty="0" err="1"/>
              <a:t>connettivi</a:t>
            </a:r>
            <a:r>
              <a:rPr lang="fr-FR" b="1" dirty="0"/>
              <a:t> </a:t>
            </a:r>
            <a:r>
              <a:rPr lang="fr-FR" b="1" dirty="0" err="1"/>
              <a:t>logici</a:t>
            </a:r>
            <a:endParaRPr lang="fr-FR" b="1" dirty="0"/>
          </a:p>
          <a:p>
            <a:pPr marL="0" indent="0" algn="just">
              <a:buNone/>
            </a:pPr>
            <a:r>
              <a:rPr lang="fr-FR" dirty="0">
                <a:hlinkClick r:id="rId3"/>
              </a:rPr>
              <a:t>https://www.treccani.it/enciclopedia/connettivi_(Enciclopedia-dell%27Italiano)/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4A4FC0-2725-5CFC-1D90-543ABCDCEA75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9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A30DF-CAB5-42DD-8CC7-CEA16C37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err="1"/>
              <a:t>Esercizi</a:t>
            </a:r>
            <a:r>
              <a:rPr lang="fr-FR" dirty="0"/>
              <a:t> sui vari tipi di </a:t>
            </a:r>
            <a:r>
              <a:rPr lang="fr-FR" b="1" dirty="0" err="1"/>
              <a:t>congiunzioni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http://www.italiano.lascuola.it/italiano/grammatica.php?italiano=esercizi&amp;idu=22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Esercizi</a:t>
            </a:r>
            <a:r>
              <a:rPr lang="fr-FR" dirty="0"/>
              <a:t> sui vari tipi di </a:t>
            </a:r>
            <a:r>
              <a:rPr lang="fr-FR" b="1" dirty="0" err="1"/>
              <a:t>coordinazione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https://www.lagrammaticaitaliana.it/lezioni/esercizicrocette/171/3/tipi-di-coordinate-mediante-congiunzione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Esercizi</a:t>
            </a:r>
            <a:r>
              <a:rPr lang="fr-FR" dirty="0"/>
              <a:t> sui vari tipi di </a:t>
            </a:r>
            <a:r>
              <a:rPr lang="fr-FR" b="1" dirty="0" err="1"/>
              <a:t>subordinazione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>
                <a:hlinkClick r:id="rId4"/>
              </a:rPr>
              <a:t>http://www.italienisch-online-lernen.de/neu/subordinanti.htm</a:t>
            </a:r>
            <a:endParaRPr lang="fr-FR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792860-3D73-3972-F10F-D0AB26BDC330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05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82942-171A-2189-4891-7EFF912D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err="1"/>
              <a:t>Esercizi</a:t>
            </a:r>
            <a:r>
              <a:rPr lang="fr-FR" b="1" dirty="0"/>
              <a:t> di </a:t>
            </a:r>
            <a:r>
              <a:rPr lang="fr-FR" b="1" dirty="0" err="1"/>
              <a:t>analisi</a:t>
            </a:r>
            <a:r>
              <a:rPr lang="fr-FR" b="1" dirty="0"/>
              <a:t> </a:t>
            </a:r>
            <a:r>
              <a:rPr lang="fr-FR" b="1" dirty="0" err="1"/>
              <a:t>logica</a:t>
            </a: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3000" dirty="0">
                <a:hlinkClick r:id="rId2"/>
              </a:rPr>
              <a:t>https://www.scuolissima.com/2014/03/esercizi-di-analisi-logica-con-soluzioni.html</a:t>
            </a:r>
            <a:r>
              <a:rPr lang="fr-FR" sz="30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i="1" dirty="0" err="1"/>
              <a:t>Vedi</a:t>
            </a:r>
            <a:r>
              <a:rPr lang="fr-FR" i="1" dirty="0"/>
              <a:t> </a:t>
            </a:r>
            <a:r>
              <a:rPr lang="fr-FR" i="1" dirty="0" err="1"/>
              <a:t>illustrazioni</a:t>
            </a:r>
            <a:r>
              <a:rPr lang="fr-FR" i="1" dirty="0"/>
              <a:t> </a:t>
            </a:r>
            <a:r>
              <a:rPr lang="fr-FR" i="1" dirty="0" err="1"/>
              <a:t>seguenti</a:t>
            </a:r>
            <a:r>
              <a:rPr lang="fr-FR" i="1" dirty="0"/>
              <a:t> </a:t>
            </a:r>
            <a:r>
              <a:rPr lang="fr-FR" i="1" dirty="0">
                <a:sym typeface="Wingdings" panose="05000000000000000000" pitchFamily="2" charset="2"/>
              </a:rPr>
              <a:t></a:t>
            </a:r>
            <a:endParaRPr lang="fr-FR" i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1B99E4-85E2-2F73-942D-F774F9526338}"/>
              </a:ext>
            </a:extLst>
          </p:cNvPr>
          <p:cNvSpPr>
            <a:spLocks noGrp="1"/>
          </p:cNvSpPr>
          <p:nvPr/>
        </p:nvSpPr>
        <p:spPr>
          <a:xfrm>
            <a:off x="23449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Grammaire italienne   </a:t>
            </a:r>
            <a:r>
              <a:rPr lang="fr-FR" sz="1600" dirty="0"/>
              <a:t>-  </a:t>
            </a:r>
            <a:r>
              <a:rPr lang="fr-FR" sz="1600" b="1" dirty="0"/>
              <a:t>L2LAITGR   -   année 2023-2024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6043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1215</Words>
  <Application>Microsoft Office PowerPoint</Application>
  <PresentationFormat>Grand écran</PresentationFormat>
  <Paragraphs>159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Analisi logica (frase semplice)</vt:lpstr>
      <vt:lpstr>Présentation PowerPoint</vt:lpstr>
      <vt:lpstr>Présentation PowerPoint</vt:lpstr>
      <vt:lpstr>Présentation PowerPoint</vt:lpstr>
      <vt:lpstr>Analisi del periodo (frase complessa)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Grammaire italienne   -   L2ITMGRA / L2LAITGR   -   année 2019-2020</dc:title>
  <dc:creator>Isabella Montersino</dc:creator>
  <cp:lastModifiedBy>Isabella Montersino</cp:lastModifiedBy>
  <cp:revision>74</cp:revision>
  <dcterms:created xsi:type="dcterms:W3CDTF">2020-03-24T11:27:12Z</dcterms:created>
  <dcterms:modified xsi:type="dcterms:W3CDTF">2024-02-16T15:31:38Z</dcterms:modified>
</cp:coreProperties>
</file>