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11/02/2024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HQhS93Am-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b="1" dirty="0"/>
              <a:t>Isabella Montersino</a:t>
            </a:r>
          </a:p>
          <a:p>
            <a:pPr algn="ctr"/>
            <a:endParaRPr lang="fr-FR" b="1" dirty="0"/>
          </a:p>
          <a:p>
            <a:pPr marL="0" indent="0" algn="ctr">
              <a:buNone/>
            </a:pPr>
            <a:r>
              <a:rPr lang="fr-FR" sz="4800" b="1" dirty="0"/>
              <a:t>Corso di </a:t>
            </a:r>
            <a:r>
              <a:rPr lang="fr-FR" sz="4800" b="1" dirty="0" err="1"/>
              <a:t>Linguistica</a:t>
            </a:r>
            <a:r>
              <a:rPr lang="fr-FR" sz="4800" b="1" dirty="0"/>
              <a:t> </a:t>
            </a:r>
            <a:r>
              <a:rPr lang="fr-FR" sz="4800" b="1" dirty="0" err="1"/>
              <a:t>sincronica</a:t>
            </a:r>
            <a:endParaRPr lang="fr-FR" sz="4800" b="1" dirty="0"/>
          </a:p>
          <a:p>
            <a:pPr marL="0" indent="0" algn="ctr">
              <a:buNone/>
            </a:pPr>
            <a:r>
              <a:rPr lang="fr-FR" sz="4800" b="1" dirty="0"/>
              <a:t>(semestre 2)</a:t>
            </a:r>
          </a:p>
        </p:txBody>
      </p:sp>
    </p:spTree>
    <p:extLst>
      <p:ext uri="{BB962C8B-B14F-4D97-AF65-F5344CB8AC3E}">
        <p14:creationId xmlns:p14="http://schemas.microsoft.com/office/powerpoint/2010/main" val="142175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1700" b="1" dirty="0"/>
              <a:t>Linguistique synchronique   </a:t>
            </a:r>
            <a:r>
              <a:rPr lang="fr-FR" sz="1700" dirty="0"/>
              <a:t>-  </a:t>
            </a:r>
            <a:r>
              <a:rPr lang="fr-FR" sz="1700" b="1" dirty="0"/>
              <a:t>L4ITLINS  -  année 2023-2024</a:t>
            </a:r>
          </a:p>
          <a:p>
            <a:pPr marL="0" indent="0" algn="ctr">
              <a:buNone/>
            </a:pPr>
            <a:endParaRPr lang="it-IT" sz="2200" b="1" dirty="0"/>
          </a:p>
          <a:p>
            <a:pPr marL="0" indent="0" algn="ctr">
              <a:buNone/>
            </a:pPr>
            <a:r>
              <a:rPr lang="it-IT" sz="2800" b="1" dirty="0"/>
              <a:t>Introduzione</a:t>
            </a:r>
            <a:r>
              <a:rPr lang="fr-FR" sz="2800" dirty="0"/>
              <a:t> : </a:t>
            </a:r>
            <a:r>
              <a:rPr lang="it-IT" sz="2800" b="1" dirty="0"/>
              <a:t>il concetto di “variazione”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2800" dirty="0"/>
              <a:t>(nella dimensione sincronica della lingua)</a:t>
            </a:r>
            <a:endParaRPr lang="fr-FR" sz="2800" dirty="0"/>
          </a:p>
          <a:p>
            <a:pPr marL="0" indent="0" algn="ctr">
              <a:buNone/>
            </a:pPr>
            <a:endParaRPr lang="it-IT" sz="1100" dirty="0"/>
          </a:p>
          <a:p>
            <a:pPr marL="0" indent="0" algn="ctr">
              <a:buNone/>
            </a:pPr>
            <a:r>
              <a:rPr lang="it-IT" sz="2000" dirty="0"/>
              <a:t>Berruto Cerruti, cap. 7.2, “La variazione sincronica”   	</a:t>
            </a:r>
          </a:p>
          <a:p>
            <a:pPr marL="0" indent="0" algn="ctr">
              <a:buNone/>
            </a:pPr>
            <a:r>
              <a:rPr lang="it-IT" sz="2000" dirty="0"/>
              <a:t>Treccani, articolo “variazione linguistica”</a:t>
            </a:r>
          </a:p>
          <a:p>
            <a:pPr marL="0" indent="0" algn="ctr">
              <a:buNone/>
            </a:pPr>
            <a:endParaRPr lang="it-IT" sz="2000" dirty="0"/>
          </a:p>
          <a:p>
            <a:pPr marL="0" indent="0" algn="just">
              <a:buNone/>
              <a:tabLst>
                <a:tab pos="354013" algn="l"/>
              </a:tabLst>
            </a:pPr>
            <a:r>
              <a:rPr lang="it-IT" sz="3000" dirty="0"/>
              <a:t>	Il carattere plastico delle lingue storico-naturali è una dimensione fondamentale : le lingue sono l’emanazione di una società e di una cultura in evoluzione.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it-IT" sz="3000" dirty="0"/>
              <a:t>	Evolvono i significati referenziali, ma soprattutto i significati sociali e i valori simbolici. 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it-IT" sz="3000" dirty="0"/>
              <a:t>	La funzione </a:t>
            </a:r>
            <a:r>
              <a:rPr lang="it-IT" sz="3000" b="1" dirty="0"/>
              <a:t>comunicativa</a:t>
            </a:r>
            <a:r>
              <a:rPr lang="it-IT" sz="3000" dirty="0"/>
              <a:t> della lingua è all’origine della « variazione linguistica » : la lingua si adatta alla realtà e si fa portavoce di una comunità linguistica.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172163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endParaRPr lang="fr-FR" sz="2800" b="1" dirty="0"/>
          </a:p>
          <a:p>
            <a:pPr marL="0" indent="0" algn="ctr">
              <a:buNone/>
            </a:pPr>
            <a:r>
              <a:rPr lang="it-IT" sz="2800" dirty="0"/>
              <a:t>Alcune osservazioni liminari</a:t>
            </a:r>
          </a:p>
          <a:p>
            <a:pPr marL="0" indent="0" algn="ctr">
              <a:buNone/>
            </a:pPr>
            <a:endParaRPr lang="it-IT" sz="2800" dirty="0"/>
          </a:p>
          <a:p>
            <a:pPr marL="0" indent="0" algn="just">
              <a:buNone/>
              <a:tabLst>
                <a:tab pos="265113" algn="l"/>
              </a:tabLst>
            </a:pPr>
            <a:r>
              <a:rPr lang="it-IT" sz="2800" dirty="0"/>
              <a:t>	Le varietà di lingua presenti in una comunità </a:t>
            </a:r>
            <a:r>
              <a:rPr lang="it-IT" sz="2800" b="1" i="1" dirty="0"/>
              <a:t>non sono possedute nella stessa misura da tutti i parlanti</a:t>
            </a:r>
            <a:r>
              <a:rPr lang="it-IT" sz="2800" dirty="0"/>
              <a:t>. 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it-IT" sz="2800" dirty="0"/>
              <a:t>	Non solo non tutti i parlanti utilizzano queste varietà, ma </a:t>
            </a:r>
            <a:r>
              <a:rPr lang="it-IT" sz="2800" b="1" i="1" dirty="0"/>
              <a:t>non tutti i parlanti vi hanno accesso</a:t>
            </a:r>
            <a:r>
              <a:rPr lang="it-IT" sz="2800" dirty="0"/>
              <a:t>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it-IT" sz="2800" dirty="0"/>
              <a:t>	In ogni caso, </a:t>
            </a:r>
            <a:r>
              <a:rPr lang="it-IT" sz="2800" b="1" i="1" dirty="0"/>
              <a:t>i parlanti effettuano una scelta</a:t>
            </a:r>
            <a:r>
              <a:rPr lang="it-IT" sz="2800" dirty="0"/>
              <a:t>, secondo i vari contesti della comunicazione.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330559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FR" sz="2600" b="1" dirty="0"/>
              <a:t>Linguistique synchronique   </a:t>
            </a:r>
            <a:r>
              <a:rPr lang="fr-FR" sz="2600" dirty="0"/>
              <a:t>-  </a:t>
            </a:r>
            <a:r>
              <a:rPr lang="fr-FR" sz="2600" b="1" dirty="0"/>
              <a:t>L4ITLINS  -  année 2023-2024</a:t>
            </a:r>
          </a:p>
          <a:p>
            <a:pPr marL="0" indent="0" algn="ctr">
              <a:buNone/>
            </a:pPr>
            <a:endParaRPr lang="it-IT" sz="2200" b="1" dirty="0"/>
          </a:p>
          <a:p>
            <a:pPr marL="0" indent="0" algn="just">
              <a:buNone/>
              <a:tabLst>
                <a:tab pos="354013" algn="l"/>
              </a:tabLst>
            </a:pPr>
            <a:r>
              <a:rPr lang="it-IT" sz="4200" dirty="0"/>
              <a:t>	La disciplina che ha meglio studiato il concetto di variazione in seno a una lingua è la </a:t>
            </a:r>
            <a:r>
              <a:rPr lang="it-IT" sz="4200" b="1" dirty="0"/>
              <a:t>sociolinguistica</a:t>
            </a:r>
            <a:r>
              <a:rPr lang="it-IT" sz="4200" dirty="0"/>
              <a:t>, che si interessa in modo particolare all’uso che i parlanti fanno di un sistema linguistico dato. </a:t>
            </a:r>
          </a:p>
          <a:p>
            <a:pPr marL="0" indent="0" algn="just">
              <a:spcBef>
                <a:spcPts val="1200"/>
              </a:spcBef>
              <a:buNone/>
              <a:tabLst>
                <a:tab pos="354013" algn="l"/>
              </a:tabLst>
            </a:pPr>
            <a:r>
              <a:rPr lang="it-IT" sz="4200" dirty="0"/>
              <a:t>	Si tratta di identificare le correlazioni esistenti tra </a:t>
            </a:r>
            <a:r>
              <a:rPr lang="it-IT" sz="4200" b="1" dirty="0">
                <a:solidFill>
                  <a:srgbClr val="0070C0"/>
                </a:solidFill>
              </a:rPr>
              <a:t>i fatti linguistici</a:t>
            </a:r>
            <a:r>
              <a:rPr lang="it-IT" sz="4200" dirty="0">
                <a:solidFill>
                  <a:srgbClr val="0070C0"/>
                </a:solidFill>
              </a:rPr>
              <a:t> </a:t>
            </a:r>
            <a:r>
              <a:rPr lang="it-IT" sz="4200" dirty="0"/>
              <a:t>(a livello interno della lingua) e </a:t>
            </a:r>
            <a:r>
              <a:rPr lang="it-IT" sz="4200" b="1" dirty="0">
                <a:solidFill>
                  <a:srgbClr val="0070C0"/>
                </a:solidFill>
              </a:rPr>
              <a:t>le realtà sociali </a:t>
            </a:r>
            <a:r>
              <a:rPr lang="it-IT" sz="4200" dirty="0"/>
              <a:t>extra-linguistiche di cui questi fatti sono l’espressione e, al contempo, l’emanazione diretta.</a:t>
            </a:r>
          </a:p>
          <a:p>
            <a:pPr marL="0" indent="0" algn="just">
              <a:spcBef>
                <a:spcPts val="1200"/>
              </a:spcBef>
              <a:buNone/>
              <a:tabLst>
                <a:tab pos="354013" algn="l"/>
              </a:tabLst>
            </a:pPr>
            <a:r>
              <a:rPr lang="it-IT" sz="4200" dirty="0"/>
              <a:t>	Tra i testi fondatori della disciplina (anni Sessanta) : gli studi sul linguaggio dell’educazione del sociologo </a:t>
            </a:r>
            <a:r>
              <a:rPr lang="it-IT" sz="4200" b="1" dirty="0"/>
              <a:t>Basil Bernstein</a:t>
            </a:r>
            <a:r>
              <a:rPr lang="it-IT" sz="4200" dirty="0"/>
              <a:t> (Gran Bretagna) ; le ricerche sui correlati sociali della variazione linguistica di </a:t>
            </a:r>
            <a:r>
              <a:rPr lang="it-IT" sz="4200" b="1" dirty="0"/>
              <a:t>William Labov</a:t>
            </a:r>
            <a:r>
              <a:rPr lang="it-IT" sz="4200" dirty="0"/>
              <a:t> (in America). </a:t>
            </a:r>
          </a:p>
          <a:p>
            <a:pPr marL="0" indent="0" algn="just">
              <a:spcBef>
                <a:spcPts val="1200"/>
              </a:spcBef>
              <a:buNone/>
              <a:tabLst>
                <a:tab pos="354013" algn="l"/>
              </a:tabLst>
            </a:pPr>
            <a:r>
              <a:rPr lang="it-IT" sz="4200" dirty="0"/>
              <a:t>	In Italia, possiamo citare </a:t>
            </a:r>
            <a:r>
              <a:rPr lang="it-IT" sz="4200" b="1" dirty="0"/>
              <a:t>Gaetano Berruto</a:t>
            </a:r>
            <a:r>
              <a:rPr lang="it-IT" sz="4200" dirty="0"/>
              <a:t> (anni Settanta) e, più recentemente (XXI secolo), </a:t>
            </a:r>
            <a:r>
              <a:rPr lang="it-IT" sz="4200" b="1" dirty="0"/>
              <a:t>Mari d’Agostino</a:t>
            </a:r>
            <a:r>
              <a:rPr lang="it-IT" sz="4200" dirty="0"/>
              <a:t>.</a:t>
            </a:r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r>
              <a:rPr lang="it-IT" sz="2300" dirty="0"/>
              <a:t>	Cf Treccani, articolo «Sociolinguistica»</a:t>
            </a:r>
          </a:p>
          <a:p>
            <a:pPr marL="0" indent="0" algn="just">
              <a:buNone/>
            </a:pPr>
            <a:r>
              <a:rPr lang="it-IT" sz="2300" dirty="0"/>
              <a:t>	http://www.treccani.it/enciclopedia/sociolinguistica_(Enciclopedia-dell%27Italiano)</a:t>
            </a:r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330559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sz="2300" b="1" dirty="0"/>
              <a:t>Linguistique synchronique   </a:t>
            </a:r>
            <a:r>
              <a:rPr lang="fr-FR" sz="2300" dirty="0"/>
              <a:t>-  </a:t>
            </a:r>
            <a:r>
              <a:rPr lang="fr-FR" sz="2300" b="1" dirty="0"/>
              <a:t>L4ITLINS  -  année 2023-2024</a:t>
            </a:r>
          </a:p>
          <a:p>
            <a:pPr marL="0" indent="0" algn="ctr">
              <a:buNone/>
            </a:pPr>
            <a:r>
              <a:rPr lang="it-IT" sz="3600" b="1" dirty="0"/>
              <a:t>Definizioni di base</a:t>
            </a:r>
          </a:p>
          <a:p>
            <a:pPr marL="0" lvl="0" indent="0" algn="just">
              <a:buNone/>
            </a:pPr>
            <a:r>
              <a:rPr lang="it-IT" sz="3700" b="1" dirty="0"/>
              <a:t>Variazione diatopica</a:t>
            </a:r>
            <a:r>
              <a:rPr lang="it-IT" sz="3700" dirty="0"/>
              <a:t> - Dal greco </a:t>
            </a:r>
            <a:r>
              <a:rPr lang="it-IT" sz="3700" i="1" dirty="0"/>
              <a:t>diá</a:t>
            </a:r>
            <a:r>
              <a:rPr lang="it-IT" sz="3700" dirty="0"/>
              <a:t> « attraverso »  e  </a:t>
            </a:r>
            <a:r>
              <a:rPr lang="it-IT" sz="3700" i="1" dirty="0"/>
              <a:t>tópos</a:t>
            </a:r>
            <a:r>
              <a:rPr lang="it-IT" sz="3700" dirty="0"/>
              <a:t>  « luogo » : variazione linguistica secondo la zona geografica.</a:t>
            </a:r>
          </a:p>
          <a:p>
            <a:pPr marL="0" lvl="0" indent="0" algn="just">
              <a:buNone/>
            </a:pPr>
            <a:r>
              <a:rPr lang="it-IT" sz="2000" dirty="0"/>
              <a:t>Cf.   http://www.treccani.it/enciclopedia/variazione-diatopica_(Enciclopedia-dell%27Italiano)</a:t>
            </a:r>
          </a:p>
          <a:p>
            <a:pPr marL="0" lvl="0" indent="0" algn="just">
              <a:buNone/>
            </a:pPr>
            <a:endParaRPr lang="it-IT" sz="2800" dirty="0"/>
          </a:p>
          <a:p>
            <a:pPr marL="0" lvl="0" indent="0" algn="just">
              <a:buNone/>
            </a:pPr>
            <a:r>
              <a:rPr lang="it-IT" sz="3700" b="1" dirty="0"/>
              <a:t>Variazione diastratica </a:t>
            </a:r>
            <a:r>
              <a:rPr lang="it-IT" sz="3700" dirty="0"/>
              <a:t>- Dal greco </a:t>
            </a:r>
            <a:r>
              <a:rPr lang="it-IT" sz="3700" i="1" dirty="0"/>
              <a:t>diá</a:t>
            </a:r>
            <a:r>
              <a:rPr lang="it-IT" sz="3700" dirty="0"/>
              <a:t> « attraverso » e radice lessicale </a:t>
            </a:r>
            <a:r>
              <a:rPr lang="it-IT" sz="3700" i="1" dirty="0"/>
              <a:t>strato</a:t>
            </a:r>
            <a:r>
              <a:rPr lang="it-IT" sz="3700" dirty="0"/>
              <a:t> : variazione linguistica secondo la collocazione sociale.</a:t>
            </a:r>
          </a:p>
          <a:p>
            <a:pPr marL="0" lvl="0" indent="0" algn="just">
              <a:buNone/>
            </a:pPr>
            <a:r>
              <a:rPr lang="it-IT" sz="2000" dirty="0"/>
              <a:t>Cf.    http://www.treccani.it/enciclopedia/variazione-diastratica_(Enciclopedia-dell%27Italiano)</a:t>
            </a:r>
          </a:p>
          <a:p>
            <a:pPr marL="0" lvl="0" indent="0" algn="just">
              <a:buNone/>
            </a:pPr>
            <a:endParaRPr lang="it-IT" sz="2800" dirty="0"/>
          </a:p>
          <a:p>
            <a:pPr marL="0" lvl="0" indent="0" algn="just">
              <a:buNone/>
            </a:pPr>
            <a:r>
              <a:rPr lang="it-IT" sz="3700" b="1" dirty="0"/>
              <a:t>Variazione diafasica</a:t>
            </a:r>
            <a:r>
              <a:rPr lang="it-IT" sz="3700" dirty="0"/>
              <a:t> - Dal greco </a:t>
            </a:r>
            <a:r>
              <a:rPr lang="it-IT" sz="3700" i="1" dirty="0"/>
              <a:t>diá</a:t>
            </a:r>
            <a:r>
              <a:rPr lang="it-IT" sz="3700" dirty="0"/>
              <a:t> «attraverso»  e  </a:t>
            </a:r>
            <a:r>
              <a:rPr lang="it-IT" sz="3700" i="1" dirty="0"/>
              <a:t>phēmí</a:t>
            </a:r>
            <a:r>
              <a:rPr lang="it-IT" sz="3700" dirty="0"/>
              <a:t>  « dire » : variazione linguistica secondo il contesto comunicativo.</a:t>
            </a:r>
          </a:p>
          <a:p>
            <a:pPr marL="0" lvl="0" indent="0" algn="just">
              <a:buNone/>
            </a:pPr>
            <a:r>
              <a:rPr lang="it-IT" sz="1800" dirty="0"/>
              <a:t>Cf.   http://www.treccani.it/enciclopedia/variazione-diafasica_(Enciclopedia-dell%27Italiano)</a:t>
            </a:r>
          </a:p>
          <a:p>
            <a:pPr marL="0" lvl="0" indent="0" algn="just">
              <a:buNone/>
            </a:pPr>
            <a:endParaRPr lang="it-IT" sz="2800" dirty="0"/>
          </a:p>
          <a:p>
            <a:pPr marL="0" lvl="0" indent="0" algn="just">
              <a:buNone/>
            </a:pPr>
            <a:r>
              <a:rPr lang="it-IT" sz="3700" b="1" dirty="0"/>
              <a:t>Viariazione diamesica</a:t>
            </a:r>
            <a:r>
              <a:rPr lang="it-IT" sz="3700" dirty="0"/>
              <a:t> - Dal greco </a:t>
            </a:r>
            <a:r>
              <a:rPr lang="it-IT" sz="3700" i="1" dirty="0"/>
              <a:t>diá</a:t>
            </a:r>
            <a:r>
              <a:rPr lang="it-IT" sz="3700" dirty="0"/>
              <a:t> «attraverso» e </a:t>
            </a:r>
            <a:r>
              <a:rPr lang="en-US" sz="3700" i="1" dirty="0" err="1"/>
              <a:t>mésos</a:t>
            </a:r>
            <a:r>
              <a:rPr lang="en-US" sz="3700" dirty="0"/>
              <a:t> </a:t>
            </a:r>
            <a:r>
              <a:rPr lang="it-IT" sz="3700" dirty="0"/>
              <a:t>« </a:t>
            </a:r>
            <a:r>
              <a:rPr lang="en-US" sz="3700" dirty="0"/>
              <a:t>mezzo </a:t>
            </a:r>
            <a:r>
              <a:rPr lang="it-IT" sz="3700" dirty="0"/>
              <a:t>»</a:t>
            </a:r>
            <a:r>
              <a:rPr lang="it-IT" sz="3700" i="1" dirty="0"/>
              <a:t> </a:t>
            </a:r>
            <a:r>
              <a:rPr lang="it-IT" sz="3700" dirty="0"/>
              <a:t>: variazione linguistica secondo il canale comunicativo (scritto o parlato).</a:t>
            </a:r>
          </a:p>
          <a:p>
            <a:pPr marL="0" lvl="0" indent="0" algn="just">
              <a:buNone/>
            </a:pPr>
            <a:r>
              <a:rPr lang="it-IT" sz="1800" dirty="0"/>
              <a:t>Cf.   http://www.treccani.it/enciclopedia/variazione-diamesica_(Enciclopedia-dell%27Italiano)/</a:t>
            </a:r>
          </a:p>
          <a:p>
            <a:pPr marL="0" indent="0" algn="ctr">
              <a:buNone/>
            </a:pP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3305591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r>
              <a:rPr lang="fr-FR" sz="2800" b="1" dirty="0"/>
              <a:t>La </a:t>
            </a:r>
            <a:r>
              <a:rPr lang="fr-FR" sz="2800" b="1" dirty="0" err="1"/>
              <a:t>variabilità</a:t>
            </a:r>
            <a:r>
              <a:rPr lang="fr-FR" sz="2800" b="1" dirty="0"/>
              <a:t> </a:t>
            </a:r>
            <a:r>
              <a:rPr lang="fr-FR" sz="2800" b="1" dirty="0" err="1"/>
              <a:t>linguistica</a:t>
            </a:r>
            <a:r>
              <a:rPr lang="fr-FR" sz="2800" b="1" dirty="0"/>
              <a:t> (</a:t>
            </a:r>
            <a:r>
              <a:rPr lang="it-IT" sz="2800" b="1" dirty="0"/>
              <a:t>secondo Labov)</a:t>
            </a:r>
            <a:endParaRPr lang="fr-FR" sz="2800" b="1" dirty="0"/>
          </a:p>
        </p:txBody>
      </p:sp>
      <p:pic>
        <p:nvPicPr>
          <p:cNvPr id="4" name="Image 3" descr="C:\Users\Isabella Montersino\Desktop\Cours 2012-2018\2017-2018\Linguistica sincronica\Linguistica sincronica - 2\Variabilità+linguistica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01"/>
          <a:stretch/>
        </p:blipFill>
        <p:spPr bwMode="auto">
          <a:xfrm>
            <a:off x="179512" y="1196752"/>
            <a:ext cx="8784976" cy="5661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11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597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r>
              <a:rPr lang="it-IT" sz="2800" b="1" dirty="0"/>
              <a:t>Architettura dell’italiano contemporaneo, secondo Berruti</a:t>
            </a:r>
            <a:r>
              <a:rPr lang="it-IT" sz="2800" dirty="0"/>
              <a:t> </a:t>
            </a:r>
            <a:r>
              <a:rPr lang="it-IT" sz="2000" b="1" dirty="0"/>
              <a:t>(</a:t>
            </a:r>
            <a:r>
              <a:rPr lang="it-IT" sz="2000" b="1" i="1" dirty="0"/>
              <a:t>Sociolinguistica dell’italiano contemporaneo</a:t>
            </a:r>
            <a:r>
              <a:rPr lang="it-IT" sz="2000" b="1" dirty="0"/>
              <a:t>, cap. 1)</a:t>
            </a:r>
          </a:p>
          <a:p>
            <a:pPr marL="0" indent="0" algn="ctr">
              <a:buNone/>
            </a:pPr>
            <a:endParaRPr lang="fr-FR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6" t="5477" r="13618" b="58311"/>
          <a:stretch/>
        </p:blipFill>
        <p:spPr bwMode="auto">
          <a:xfrm>
            <a:off x="222026" y="1916832"/>
            <a:ext cx="5247561" cy="347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" t="50000" r="2832" b="4924"/>
          <a:stretch/>
        </p:blipFill>
        <p:spPr bwMode="auto">
          <a:xfrm>
            <a:off x="5343261" y="3962593"/>
            <a:ext cx="3800739" cy="258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11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E5EEBA-FB39-4347-85D7-62F003CBD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2022-2023</a:t>
            </a:r>
            <a:br>
              <a:rPr lang="it-IT" sz="1600" b="1" dirty="0"/>
            </a:br>
            <a:endParaRPr lang="fr-FR" sz="1600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95EC0E7-3C21-4C27-9451-6B2F31A6C5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573" t="7955" r="38366" b="4541"/>
          <a:stretch/>
        </p:blipFill>
        <p:spPr>
          <a:xfrm>
            <a:off x="1979712" y="574795"/>
            <a:ext cx="4932548" cy="5772130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D844223-4CCC-4C5D-8C08-DD1D6D875F28}"/>
              </a:ext>
            </a:extLst>
          </p:cNvPr>
          <p:cNvSpPr txBox="1"/>
          <p:nvPr/>
        </p:nvSpPr>
        <p:spPr>
          <a:xfrm>
            <a:off x="1944382" y="6453336"/>
            <a:ext cx="53285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http://blog.terminologiaetc.it/2016/09/05/antonelli-su-italiano-contemporaneo</a:t>
            </a:r>
          </a:p>
        </p:txBody>
      </p:sp>
    </p:spTree>
    <p:extLst>
      <p:ext uri="{BB962C8B-B14F-4D97-AF65-F5344CB8AC3E}">
        <p14:creationId xmlns:p14="http://schemas.microsoft.com/office/powerpoint/2010/main" val="2424925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585FB-ACE6-48E9-A96F-242BFD9F8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  <a:br>
              <a:rPr lang="it-IT" sz="1800" b="1" dirty="0"/>
            </a:br>
            <a:br>
              <a:rPr lang="it-IT" sz="1800" b="1" dirty="0"/>
            </a:br>
            <a:r>
              <a:rPr lang="it-IT" sz="3200" b="1" dirty="0">
                <a:solidFill>
                  <a:srgbClr val="FF0000"/>
                </a:solidFill>
              </a:rPr>
              <a:t>Presentazione orale da sintetizzare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24DF18-621C-45FD-850D-463E6B6AD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i="1" dirty="0" err="1"/>
              <a:t>Sociolinguistica</a:t>
            </a:r>
            <a:r>
              <a:rPr lang="fr-FR" b="1" i="1" dirty="0"/>
              <a:t> : i </a:t>
            </a:r>
            <a:r>
              <a:rPr lang="fr-FR" b="1" i="1" dirty="0" err="1"/>
              <a:t>parametri</a:t>
            </a:r>
            <a:r>
              <a:rPr lang="fr-FR" b="1" i="1" dirty="0"/>
              <a:t> </a:t>
            </a:r>
            <a:r>
              <a:rPr lang="fr-FR" b="1" i="1" dirty="0" err="1"/>
              <a:t>della</a:t>
            </a:r>
            <a:r>
              <a:rPr lang="fr-FR" b="1" i="1" dirty="0"/>
              <a:t> « </a:t>
            </a:r>
            <a:r>
              <a:rPr lang="fr-FR" b="1" i="1" dirty="0" err="1"/>
              <a:t>variazione</a:t>
            </a:r>
            <a:r>
              <a:rPr lang="fr-FR" b="1" i="1" dirty="0"/>
              <a:t> </a:t>
            </a:r>
            <a:r>
              <a:rPr lang="fr-FR" b="1" i="1" dirty="0" err="1"/>
              <a:t>linguistica</a:t>
            </a:r>
            <a:r>
              <a:rPr lang="fr-FR" b="1" i="1" dirty="0"/>
              <a:t> » </a:t>
            </a:r>
            <a:r>
              <a:rPr lang="fr-FR" b="1" dirty="0"/>
              <a:t>- </a:t>
            </a:r>
            <a:r>
              <a:rPr lang="fr-FR" b="1" dirty="0" err="1"/>
              <a:t>presentazione</a:t>
            </a:r>
            <a:r>
              <a:rPr lang="fr-FR" b="1" dirty="0"/>
              <a:t> di </a:t>
            </a:r>
            <a:r>
              <a:rPr lang="fr-FR" b="1" dirty="0" err="1"/>
              <a:t>Liana</a:t>
            </a:r>
            <a:r>
              <a:rPr lang="fr-FR" b="1" dirty="0"/>
              <a:t> </a:t>
            </a:r>
            <a:r>
              <a:rPr lang="fr-FR" b="1" dirty="0" err="1"/>
              <a:t>Tronci</a:t>
            </a:r>
            <a:r>
              <a:rPr lang="fr-FR" b="1" dirty="0"/>
              <a:t> (</a:t>
            </a:r>
            <a:r>
              <a:rPr lang="fr-FR" b="1" dirty="0" err="1"/>
              <a:t>università</a:t>
            </a:r>
            <a:r>
              <a:rPr lang="fr-FR" b="1" dirty="0"/>
              <a:t> per </a:t>
            </a:r>
            <a:r>
              <a:rPr lang="fr-FR" b="1" dirty="0" err="1"/>
              <a:t>stranieri</a:t>
            </a:r>
            <a:r>
              <a:rPr lang="fr-FR" b="1" dirty="0"/>
              <a:t> di </a:t>
            </a:r>
            <a:r>
              <a:rPr lang="fr-FR" b="1" dirty="0" err="1"/>
              <a:t>Siena</a:t>
            </a:r>
            <a:r>
              <a:rPr lang="fr-FR" b="1"/>
              <a:t>)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000" dirty="0">
                <a:hlinkClick r:id="rId2"/>
              </a:rPr>
              <a:t>https://www.youtube.com/watch?v=XHQhS93Am-4</a:t>
            </a:r>
            <a:endParaRPr lang="fr-FR" sz="3000" dirty="0"/>
          </a:p>
          <a:p>
            <a:pPr marL="0" indent="0">
              <a:buNone/>
            </a:pP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27191433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644</Words>
  <Application>Microsoft Office PowerPoint</Application>
  <PresentationFormat>Affichage à l'écran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Linguistique synchronique   -  L4ITLINS  -  année 2022-2023 </vt:lpstr>
      <vt:lpstr>Linguistique synchronique   -  L4ITLINS  -  année 2023-2024  Presentazione orale da sintetizzare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Isabella Montersino</dc:creator>
  <cp:lastModifiedBy>Isabella Montersino</cp:lastModifiedBy>
  <cp:revision>77</cp:revision>
  <dcterms:created xsi:type="dcterms:W3CDTF">2017-07-21T13:46:31Z</dcterms:created>
  <dcterms:modified xsi:type="dcterms:W3CDTF">2024-02-11T22:38:44Z</dcterms:modified>
</cp:coreProperties>
</file>