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78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8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11/03/2024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11/03/2024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13384"/>
            <a:ext cx="8229600" cy="564400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sz="4200" b="1" dirty="0">
                <a:solidFill>
                  <a:srgbClr val="C00000"/>
                </a:solidFill>
              </a:rPr>
              <a:t>La poesia toscana comico-realistica </a:t>
            </a:r>
            <a:r>
              <a:rPr lang="it-IT" sz="4200" b="1" dirty="0"/>
              <a:t> </a:t>
            </a:r>
          </a:p>
          <a:p>
            <a:pPr marL="0" indent="0" algn="just">
              <a:spcBef>
                <a:spcPts val="0"/>
              </a:spcBef>
              <a:buNone/>
              <a:tabLst>
                <a:tab pos="355600" algn="l"/>
              </a:tabLst>
            </a:pPr>
            <a:r>
              <a:rPr lang="it-IT" dirty="0"/>
              <a:t>	</a:t>
            </a:r>
            <a:endParaRPr lang="it-IT" sz="900" dirty="0"/>
          </a:p>
          <a:p>
            <a:pPr marL="0" indent="0" algn="just">
              <a:buNone/>
              <a:tabLst>
                <a:tab pos="355600" algn="l"/>
              </a:tabLst>
            </a:pPr>
            <a:r>
              <a:rPr lang="it-IT" dirty="0"/>
              <a:t>	</a:t>
            </a:r>
            <a:r>
              <a:rPr lang="it-IT" sz="3100" dirty="0"/>
              <a:t>Stile “umile”, per opposizione allo stile “tragico” (elevato). 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it-IT" sz="3100" dirty="0"/>
              <a:t>	Forte opposizione all’ideale cortese di origine provenzale, e anche a quello stilnovista, contemporaneo, con rovesciamento delle tematiche :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it-IT" sz="3100" dirty="0"/>
              <a:t>	</a:t>
            </a:r>
            <a:r>
              <a:rPr lang="it-IT" sz="3100" b="1" i="1" dirty="0"/>
              <a:t>la donna </a:t>
            </a:r>
            <a:r>
              <a:rPr lang="it-IT" sz="3100" b="1" dirty="0"/>
              <a:t>e </a:t>
            </a:r>
            <a:r>
              <a:rPr lang="it-IT" sz="3100" b="1" i="1" dirty="0"/>
              <a:t>l’amore</a:t>
            </a:r>
            <a:r>
              <a:rPr lang="it-IT" sz="3100" b="1" dirty="0"/>
              <a:t> sono percepiti nella dimensione </a:t>
            </a:r>
            <a:r>
              <a:rPr lang="it-IT" sz="3100" b="1" i="1" dirty="0"/>
              <a:t>sensuale</a:t>
            </a:r>
            <a:r>
              <a:rPr lang="it-IT" sz="3100" b="1" dirty="0"/>
              <a:t> e </a:t>
            </a:r>
            <a:r>
              <a:rPr lang="it-IT" sz="3100" b="1" i="1" dirty="0"/>
              <a:t>concreta</a:t>
            </a:r>
            <a:r>
              <a:rPr lang="it-IT" sz="3100" dirty="0"/>
              <a:t>, i sentimenti di nobiltà aristocratica lasciano il posto all’amore del vino e della ricchezza, la filosofia del </a:t>
            </a:r>
            <a:r>
              <a:rPr lang="it-IT" sz="3100" i="1" dirty="0"/>
              <a:t>carpe diem</a:t>
            </a:r>
            <a:r>
              <a:rPr lang="it-IT" sz="3100" dirty="0"/>
              <a:t> prevale su ogni tipo di idealismo. 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it-IT" sz="3100" dirty="0"/>
              <a:t>	Testi non molto approfonditi, ma dalla </a:t>
            </a:r>
            <a:r>
              <a:rPr lang="it-IT" sz="3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dimensione </a:t>
            </a:r>
            <a:r>
              <a:rPr lang="it-IT" sz="31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comica</a:t>
            </a:r>
            <a:r>
              <a:rPr lang="it-IT" sz="3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e </a:t>
            </a:r>
            <a:r>
              <a:rPr lang="it-IT" sz="31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parodistica</a:t>
            </a:r>
            <a:r>
              <a:rPr lang="it-IT" sz="3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molto vivace </a:t>
            </a:r>
            <a:r>
              <a:rPr lang="it-IT" sz="3100" dirty="0"/>
              <a:t>; anch’essi contestano, in un altro modo (anarchico), l’ordine sociale e politico del tempo.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95A5A325-CA0C-4D81-7E34-95E47A245434}"/>
              </a:ext>
            </a:extLst>
          </p:cNvPr>
          <p:cNvSpPr txBox="1">
            <a:spLocks/>
          </p:cNvSpPr>
          <p:nvPr/>
        </p:nvSpPr>
        <p:spPr>
          <a:xfrm>
            <a:off x="539552" y="0"/>
            <a:ext cx="8229600" cy="828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Linguistique diachronique</a:t>
            </a:r>
            <a:r>
              <a:rPr lang="fr-FR" sz="1600" dirty="0"/>
              <a:t>  - </a:t>
            </a:r>
            <a:r>
              <a:rPr lang="fr-FR" sz="1600" b="1" dirty="0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114185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  <a:tabLst>
                <a:tab pos="355600" algn="l"/>
              </a:tabLst>
            </a:pPr>
            <a:r>
              <a:rPr lang="it-IT" b="1" dirty="0"/>
              <a:t>	</a:t>
            </a:r>
            <a:r>
              <a:rPr lang="it-IT" b="1" dirty="0">
                <a:solidFill>
                  <a:srgbClr val="C00000"/>
                </a:solidFill>
              </a:rPr>
              <a:t>Francesco (detto Cecco) Angiolieri</a:t>
            </a:r>
            <a:endParaRPr lang="it-IT" dirty="0">
              <a:solidFill>
                <a:srgbClr val="C00000"/>
              </a:solidFill>
            </a:endParaRPr>
          </a:p>
          <a:p>
            <a:pPr marL="0" indent="0">
              <a:buNone/>
              <a:tabLst>
                <a:tab pos="355600" algn="l"/>
              </a:tabLst>
            </a:pPr>
            <a:r>
              <a:rPr lang="it-IT" dirty="0"/>
              <a:t>	</a:t>
            </a:r>
            <a:r>
              <a:rPr lang="it-IT" sz="3100" dirty="0"/>
              <a:t>Siena, 1260 circa - Siena, 1313 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it-IT" sz="3100" dirty="0"/>
              <a:t>	Poeta e scrittore italiano, contemporaneo di Dante Alighieri e appartenente alla storica casata nobiliare degli Angiolieri. Uomo insofferente e indisciplinato, autore di una raccolta di </a:t>
            </a:r>
            <a:r>
              <a:rPr lang="it-IT" sz="3100" b="1" dirty="0"/>
              <a:t>sonetti </a:t>
            </a:r>
            <a:r>
              <a:rPr lang="it-IT" sz="3100" b="1" i="1" dirty="0"/>
              <a:t>realistici</a:t>
            </a:r>
            <a:r>
              <a:rPr lang="it-IT" sz="3100" b="1" dirty="0"/>
              <a:t> e </a:t>
            </a:r>
            <a:r>
              <a:rPr lang="it-IT" sz="3100" b="1" i="1" dirty="0"/>
              <a:t>disincantati</a:t>
            </a:r>
            <a:r>
              <a:rPr lang="it-IT" sz="3100" b="1" dirty="0"/>
              <a:t>, dalla tonalità triviale e potente.</a:t>
            </a:r>
            <a:endParaRPr lang="fr-FR" sz="3100" b="1" dirty="0"/>
          </a:p>
          <a:p>
            <a:pPr marL="0" indent="0" algn="just">
              <a:buNone/>
              <a:tabLst>
                <a:tab pos="355600" algn="l"/>
              </a:tabLst>
            </a:pPr>
            <a:r>
              <a:rPr lang="it-IT" sz="3100" dirty="0"/>
              <a:t>	Spirito bizzarro e vivace, nelle sue poesie si compiace nell’esagerazione, nel gusto per la </a:t>
            </a:r>
            <a:r>
              <a:rPr lang="it-IT" sz="3100" b="1" i="1" dirty="0"/>
              <a:t>parodia</a:t>
            </a:r>
            <a:r>
              <a:rPr lang="it-IT" sz="3100" dirty="0"/>
              <a:t> e la </a:t>
            </a:r>
            <a:r>
              <a:rPr lang="it-IT" sz="3100" b="1" i="1" dirty="0"/>
              <a:t>caricatura</a:t>
            </a:r>
            <a:r>
              <a:rPr lang="it-IT" sz="3100" dirty="0"/>
              <a:t>.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it-IT" sz="3100" dirty="0"/>
              <a:t>	In realtà è un uomo assai colto ; ma per ribellione si riallaccia alla </a:t>
            </a:r>
            <a:r>
              <a:rPr lang="it-IT" sz="3100" b="1" dirty="0"/>
              <a:t>letteratura </a:t>
            </a:r>
            <a:r>
              <a:rPr lang="it-IT" sz="3100" b="1" i="1" dirty="0"/>
              <a:t>goliardica</a:t>
            </a:r>
            <a:r>
              <a:rPr lang="it-IT" sz="3100" b="1" dirty="0"/>
              <a:t> e </a:t>
            </a:r>
            <a:r>
              <a:rPr lang="it-IT" sz="3100" b="1" i="1" dirty="0"/>
              <a:t>giullaresca</a:t>
            </a:r>
            <a:r>
              <a:rPr lang="it-IT" sz="3100" dirty="0"/>
              <a:t>.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it-IT" sz="3100" dirty="0"/>
              <a:t>	Realizza dei quadretti della quotidianità, incisivi e vivaci, formalmente opposti ai sonetti idealizzanti del contemporaneo Dolce Stil Novo.</a:t>
            </a:r>
            <a:endParaRPr lang="fr-FR" sz="3100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2A6678C8-805C-2813-829B-F0C46DBF2150}"/>
              </a:ext>
            </a:extLst>
          </p:cNvPr>
          <p:cNvSpPr txBox="1">
            <a:spLocks/>
          </p:cNvSpPr>
          <p:nvPr/>
        </p:nvSpPr>
        <p:spPr>
          <a:xfrm>
            <a:off x="539552" y="0"/>
            <a:ext cx="8229600" cy="828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Linguistique diachronique</a:t>
            </a:r>
            <a:r>
              <a:rPr lang="fr-FR" sz="1600" dirty="0"/>
              <a:t>  - </a:t>
            </a:r>
            <a:r>
              <a:rPr lang="fr-FR" sz="1600" b="1" dirty="0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95679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6" b="6306"/>
          <a:stretch/>
        </p:blipFill>
        <p:spPr bwMode="auto">
          <a:xfrm>
            <a:off x="395536" y="1371600"/>
            <a:ext cx="8381213" cy="394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3876AFA5-487A-0337-E8D8-D4EA5FC5E2C5}"/>
              </a:ext>
            </a:extLst>
          </p:cNvPr>
          <p:cNvSpPr txBox="1">
            <a:spLocks/>
          </p:cNvSpPr>
          <p:nvPr/>
        </p:nvSpPr>
        <p:spPr>
          <a:xfrm>
            <a:off x="539552" y="0"/>
            <a:ext cx="8229600" cy="828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Linguistique diachronique</a:t>
            </a:r>
            <a:r>
              <a:rPr lang="fr-FR" sz="1600" dirty="0"/>
              <a:t>  - </a:t>
            </a:r>
            <a:r>
              <a:rPr lang="fr-FR" sz="1600" b="1" dirty="0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48734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b="1" dirty="0"/>
              <a:t>Metrica</a:t>
            </a:r>
          </a:p>
          <a:p>
            <a:pPr marL="0" indent="0">
              <a:buNone/>
            </a:pPr>
            <a:r>
              <a:rPr lang="it-IT" b="1" i="1" dirty="0"/>
              <a:t>Sonetto</a:t>
            </a:r>
            <a:r>
              <a:rPr lang="it-IT" dirty="0"/>
              <a:t>   [ABBA, ABBA, CDC, DCD]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Tematica</a:t>
            </a:r>
          </a:p>
          <a:p>
            <a:pPr marL="0" indent="0" algn="just">
              <a:buNone/>
            </a:pPr>
            <a:r>
              <a:rPr lang="it-IT" b="1" i="1" dirty="0"/>
              <a:t>Crescendo tematico </a:t>
            </a:r>
            <a:r>
              <a:rPr lang="it-IT" dirty="0"/>
              <a:t>smisurato : </a:t>
            </a:r>
          </a:p>
          <a:p>
            <a:pPr marL="514350" indent="-514350" algn="just">
              <a:buAutoNum type="arabicPeriod"/>
            </a:pPr>
            <a:r>
              <a:rPr lang="it-IT" dirty="0"/>
              <a:t>La natura (gli elementi) </a:t>
            </a:r>
          </a:p>
          <a:p>
            <a:pPr marL="514350" indent="-514350" algn="just">
              <a:buAutoNum type="arabicPeriod"/>
            </a:pPr>
            <a:r>
              <a:rPr lang="it-IT" dirty="0"/>
              <a:t>2. La politica (Papa e Imperatore) </a:t>
            </a:r>
          </a:p>
          <a:p>
            <a:pPr marL="514350" indent="-514350" algn="just">
              <a:buAutoNum type="arabicPeriod"/>
            </a:pPr>
            <a:r>
              <a:rPr lang="it-IT" dirty="0"/>
              <a:t>3. La vita e la morte (i genitori) </a:t>
            </a:r>
          </a:p>
          <a:p>
            <a:pPr marL="514350" indent="-514350" algn="just">
              <a:buAutoNum type="arabicPeriod"/>
            </a:pPr>
            <a:r>
              <a:rPr lang="it-IT" dirty="0"/>
              <a:t>4. Il carpe diem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/>
              <a:t>Retorica</a:t>
            </a:r>
          </a:p>
          <a:p>
            <a:pPr marL="0" indent="0" algn="just">
              <a:buNone/>
            </a:pPr>
            <a:r>
              <a:rPr lang="it-IT" dirty="0"/>
              <a:t>figura dell’</a:t>
            </a:r>
            <a:r>
              <a:rPr lang="it-IT" b="1" i="1" dirty="0"/>
              <a:t>an</a:t>
            </a:r>
            <a:r>
              <a:rPr lang="it-IT" b="1" i="1" u="sng" dirty="0"/>
              <a:t>a</a:t>
            </a:r>
            <a:r>
              <a:rPr lang="it-IT" b="1" i="1" dirty="0"/>
              <a:t>fora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/>
              <a:t>Sintassi </a:t>
            </a:r>
          </a:p>
          <a:p>
            <a:pPr marL="0" indent="0" algn="just">
              <a:buNone/>
            </a:pPr>
            <a:r>
              <a:rPr lang="it-IT" dirty="0"/>
              <a:t>Struttura del </a:t>
            </a:r>
            <a:r>
              <a:rPr lang="it-IT" b="1" i="1" dirty="0"/>
              <a:t>periodo ipotetico </a:t>
            </a:r>
            <a:r>
              <a:rPr lang="it-IT" dirty="0"/>
              <a:t>(dell’</a:t>
            </a:r>
            <a:r>
              <a:rPr lang="it-IT" u="sng" dirty="0"/>
              <a:t>irrealtà</a:t>
            </a:r>
            <a:r>
              <a:rPr lang="it-IT" dirty="0"/>
              <a:t>) : congiuntivo imperfetto + condizionale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285C6CC0-1C5D-8676-F028-BDB292843A0D}"/>
              </a:ext>
            </a:extLst>
          </p:cNvPr>
          <p:cNvSpPr txBox="1">
            <a:spLocks/>
          </p:cNvSpPr>
          <p:nvPr/>
        </p:nvSpPr>
        <p:spPr>
          <a:xfrm>
            <a:off x="539552" y="0"/>
            <a:ext cx="8229600" cy="828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Linguistique diachronique</a:t>
            </a:r>
            <a:r>
              <a:rPr lang="fr-FR" sz="1600" dirty="0"/>
              <a:t>  - </a:t>
            </a:r>
            <a:r>
              <a:rPr lang="fr-FR" sz="1600" b="1" dirty="0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807764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it-IT" b="1" dirty="0"/>
              <a:t>Morfologia</a:t>
            </a:r>
          </a:p>
          <a:p>
            <a:pPr marL="0" indent="0">
              <a:buNone/>
            </a:pPr>
            <a:endParaRPr lang="it-IT" b="1" dirty="0"/>
          </a:p>
          <a:p>
            <a:pPr marL="0" indent="0" algn="just">
              <a:buNone/>
            </a:pPr>
            <a:r>
              <a:rPr lang="it-IT" b="1" dirty="0"/>
              <a:t>tempestarei</a:t>
            </a:r>
            <a:r>
              <a:rPr lang="it-IT" dirty="0"/>
              <a:t>   	-ar-   &gt;  -er-   (intertonico)  :  trasformazione ancora in corso</a:t>
            </a:r>
          </a:p>
          <a:p>
            <a:pPr marL="0" indent="0" algn="just">
              <a:buNone/>
            </a:pPr>
            <a:r>
              <a:rPr lang="it-IT" dirty="0"/>
              <a:t>      Cf	</a:t>
            </a:r>
            <a:r>
              <a:rPr lang="it-IT" i="1" dirty="0"/>
              <a:t>acquarello &gt; acquerello   </a:t>
            </a:r>
            <a:r>
              <a:rPr lang="it-IT" dirty="0"/>
              <a:t>(incrocio tra -</a:t>
            </a:r>
            <a:r>
              <a:rPr lang="it-IT" i="1" dirty="0"/>
              <a:t>arius</a:t>
            </a:r>
            <a:r>
              <a:rPr lang="it-IT" dirty="0"/>
              <a:t> e -</a:t>
            </a:r>
            <a:r>
              <a:rPr lang="it-IT" i="1" dirty="0"/>
              <a:t>ellus</a:t>
            </a:r>
            <a:r>
              <a:rPr lang="it-IT" dirty="0"/>
              <a:t>)</a:t>
            </a:r>
          </a:p>
          <a:p>
            <a:pPr marL="0" indent="0" algn="just">
              <a:buNone/>
            </a:pPr>
            <a:r>
              <a:rPr lang="it-IT" dirty="0"/>
              <a:t>	</a:t>
            </a:r>
            <a:r>
              <a:rPr lang="it-IT" i="1" dirty="0"/>
              <a:t>fruttaria &gt; frutteria </a:t>
            </a:r>
            <a:r>
              <a:rPr lang="it-IT" dirty="0"/>
              <a:t>(incrocio suff. latino -</a:t>
            </a:r>
            <a:r>
              <a:rPr lang="it-IT" i="1" dirty="0"/>
              <a:t>aria</a:t>
            </a:r>
            <a:r>
              <a:rPr lang="it-IT" dirty="0"/>
              <a:t> et greco -</a:t>
            </a:r>
            <a:r>
              <a:rPr lang="it-IT" i="1" dirty="0"/>
              <a:t>ìa</a:t>
            </a:r>
            <a:r>
              <a:rPr lang="it-IT" dirty="0"/>
              <a:t>)</a:t>
            </a:r>
          </a:p>
          <a:p>
            <a:pPr marL="0" indent="0" algn="just">
              <a:buNone/>
            </a:pPr>
            <a:r>
              <a:rPr lang="it-IT" dirty="0"/>
              <a:t>	</a:t>
            </a:r>
            <a:r>
              <a:rPr lang="it-IT" i="1" dirty="0"/>
              <a:t>casareccio &gt; casereccio  </a:t>
            </a:r>
            <a:r>
              <a:rPr lang="it-IT" dirty="0"/>
              <a:t>(incrocio suff. -</a:t>
            </a:r>
            <a:r>
              <a:rPr lang="it-IT" i="1" dirty="0"/>
              <a:t>arius</a:t>
            </a:r>
            <a:r>
              <a:rPr lang="it-IT" dirty="0"/>
              <a:t> e -</a:t>
            </a:r>
            <a:r>
              <a:rPr lang="it-IT" i="1" dirty="0"/>
              <a:t>iceus</a:t>
            </a:r>
            <a:r>
              <a:rPr lang="it-IT" dirty="0"/>
              <a:t>)</a:t>
            </a:r>
          </a:p>
          <a:p>
            <a:pPr marL="0" indent="0" algn="just">
              <a:buNone/>
            </a:pPr>
            <a:r>
              <a:rPr lang="it-IT" dirty="0"/>
              <a:t>	Estensione alla nuova forma di futuro perifrastico :</a:t>
            </a:r>
          </a:p>
          <a:p>
            <a:pPr marL="0" indent="0" algn="just">
              <a:buNone/>
            </a:pPr>
            <a:r>
              <a:rPr lang="it-IT" dirty="0"/>
              <a:t>	Futuro verbi in –ARE: </a:t>
            </a:r>
            <a:r>
              <a:rPr lang="it-IT" i="1" dirty="0"/>
              <a:t>cantare habeo </a:t>
            </a:r>
            <a:r>
              <a:rPr lang="it-IT" dirty="0"/>
              <a:t>&gt; </a:t>
            </a:r>
            <a:r>
              <a:rPr lang="it-IT" i="1" dirty="0"/>
              <a:t>cantare ayyo </a:t>
            </a:r>
            <a:r>
              <a:rPr lang="it-IT" dirty="0"/>
              <a:t>&gt; </a:t>
            </a:r>
            <a:r>
              <a:rPr lang="it-IT" i="1" dirty="0"/>
              <a:t>cantare *ao</a:t>
            </a:r>
            <a:r>
              <a:rPr lang="it-IT" dirty="0"/>
              <a:t> &gt; 	</a:t>
            </a:r>
            <a:r>
              <a:rPr lang="it-IT" i="1" dirty="0"/>
              <a:t>cantarò</a:t>
            </a:r>
            <a:r>
              <a:rPr lang="it-IT" dirty="0"/>
              <a:t> &gt; </a:t>
            </a:r>
            <a:r>
              <a:rPr lang="it-IT" i="1" dirty="0"/>
              <a:t>canterò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/>
              <a:t>articolo determinativo 	 « ‘l »     </a:t>
            </a:r>
          </a:p>
          <a:p>
            <a:pPr marL="0" indent="0" algn="just">
              <a:buNone/>
            </a:pPr>
            <a:r>
              <a:rPr lang="it-IT" dirty="0"/>
              <a:t>forma apocopata (dopo parola terminante per vocale), ma ancora senza vocale d’appoggio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/>
              <a:t>Toscanismi</a:t>
            </a:r>
          </a:p>
          <a:p>
            <a:pPr marL="0" indent="0" algn="just">
              <a:buNone/>
            </a:pPr>
            <a:r>
              <a:rPr lang="it-IT" b="1" i="1" dirty="0"/>
              <a:t>mi’ padre  /  mi’ madre</a:t>
            </a:r>
          </a:p>
          <a:p>
            <a:pPr marL="0" indent="0" algn="just">
              <a:buNone/>
            </a:pPr>
            <a:r>
              <a:rPr lang="it-IT" b="1" i="1" dirty="0"/>
              <a:t>farìa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E341364C-8A44-FDFD-7118-C1EE7FD4F2ED}"/>
              </a:ext>
            </a:extLst>
          </p:cNvPr>
          <p:cNvSpPr txBox="1">
            <a:spLocks/>
          </p:cNvSpPr>
          <p:nvPr/>
        </p:nvSpPr>
        <p:spPr>
          <a:xfrm>
            <a:off x="539552" y="0"/>
            <a:ext cx="8229600" cy="828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Linguistique diachronique</a:t>
            </a:r>
            <a:r>
              <a:rPr lang="fr-FR" sz="1600" dirty="0"/>
              <a:t>  - </a:t>
            </a:r>
            <a:r>
              <a:rPr lang="fr-FR" sz="1600" b="1" dirty="0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1682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Celebri interpretazioni del sonetto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Fabrizio De André </a:t>
            </a:r>
            <a:r>
              <a:rPr lang="pt-BR" sz="1800" dirty="0"/>
              <a:t>https://www.youtube.com/watch?v=ZO3LbaX-N_k</a:t>
            </a:r>
          </a:p>
          <a:p>
            <a:pPr marL="0" indent="0">
              <a:buNone/>
            </a:pPr>
            <a:r>
              <a:rPr lang="pt-BR" dirty="0"/>
              <a:t>Léo Ferré </a:t>
            </a:r>
            <a:r>
              <a:rPr lang="pt-BR" sz="1800" dirty="0"/>
              <a:t>https://www.youtube.com/watch?v=29ML0SHkcWg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A0399A3C-808D-3524-C16C-A0723F5F3238}"/>
              </a:ext>
            </a:extLst>
          </p:cNvPr>
          <p:cNvSpPr txBox="1">
            <a:spLocks/>
          </p:cNvSpPr>
          <p:nvPr/>
        </p:nvSpPr>
        <p:spPr>
          <a:xfrm>
            <a:off x="539552" y="0"/>
            <a:ext cx="8229600" cy="828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Linguistique diachronique</a:t>
            </a:r>
            <a:r>
              <a:rPr lang="fr-FR" sz="1600" dirty="0"/>
              <a:t>  - </a:t>
            </a:r>
            <a:r>
              <a:rPr lang="fr-FR" sz="1600" b="1" dirty="0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9763973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498</Words>
  <Application>Microsoft Office PowerPoint</Application>
  <PresentationFormat>Affichage à l'écran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Linguistique diachronique  -  L5IT2LCE  -  année 2017-2018</dc:title>
  <dc:creator>Isabella Montersino</dc:creator>
  <cp:lastModifiedBy>Isabella Montersino</cp:lastModifiedBy>
  <cp:revision>24</cp:revision>
  <dcterms:created xsi:type="dcterms:W3CDTF">2018-03-29T15:16:31Z</dcterms:created>
  <dcterms:modified xsi:type="dcterms:W3CDTF">2024-03-11T09:29:56Z</dcterms:modified>
</cp:coreProperties>
</file>