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421" r:id="rId3"/>
    <p:sldId id="258" r:id="rId4"/>
    <p:sldId id="278" r:id="rId5"/>
    <p:sldId id="423" r:id="rId6"/>
    <p:sldId id="279" r:id="rId7"/>
    <p:sldId id="259" r:id="rId8"/>
    <p:sldId id="280" r:id="rId9"/>
    <p:sldId id="281" r:id="rId10"/>
    <p:sldId id="282" r:id="rId11"/>
    <p:sldId id="283" r:id="rId12"/>
    <p:sldId id="422" r:id="rId13"/>
    <p:sldId id="284" r:id="rId14"/>
    <p:sldId id="285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2720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Linguistique diachronique</a:t>
            </a:r>
            <a:br>
              <a:rPr lang="fr-FR" dirty="0"/>
            </a:br>
            <a:r>
              <a:rPr lang="fr-FR" b="1" dirty="0"/>
              <a:t>L6ITLDIA </a:t>
            </a:r>
            <a:br>
              <a:rPr lang="fr-FR" sz="2800" b="1" dirty="0"/>
            </a:br>
            <a:r>
              <a:rPr lang="fr-FR" sz="2800" b="1" dirty="0"/>
              <a:t>(semestre 2)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sz="2800" dirty="0">
              <a:solidFill>
                <a:schemeClr val="tx1"/>
              </a:solidFill>
            </a:endParaRPr>
          </a:p>
          <a:p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dirty="0">
                <a:solidFill>
                  <a:schemeClr val="tx1"/>
                </a:solidFill>
              </a:rPr>
              <a:t>lundi      08:30 - 10:30      s. 218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Université Paris-Sorbonne      </a:t>
            </a:r>
            <a:r>
              <a:rPr lang="fr-FR" b="1" dirty="0" err="1"/>
              <a:t>Ufr</a:t>
            </a:r>
            <a:r>
              <a:rPr lang="fr-FR" b="1" dirty="0"/>
              <a:t> d’Etudes Italiennes      Cours d’I</a:t>
            </a:r>
            <a:r>
              <a:rPr lang="it-IT" b="1" dirty="0"/>
              <a:t>sabella Montersino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95761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O ancora in </a:t>
            </a:r>
            <a:r>
              <a:rPr lang="it-IT" b="1" dirty="0">
                <a:solidFill>
                  <a:srgbClr val="0070C0"/>
                </a:solidFill>
              </a:rPr>
              <a:t>rafforzamenti consonantici </a:t>
            </a:r>
            <a:r>
              <a:rPr lang="it-IT" dirty="0"/>
              <a:t>specifici, tipicamente la /w/ iniziale*, che diventa /g/ : </a:t>
            </a:r>
            <a:endParaRPr lang="fr-FR" dirty="0"/>
          </a:p>
          <a:p>
            <a:pPr marL="0" indent="0" algn="just">
              <a:buNone/>
            </a:pPr>
            <a:endParaRPr lang="it-IT" sz="2400" i="1" dirty="0"/>
          </a:p>
          <a:p>
            <a:pPr marL="0" indent="0" algn="just">
              <a:buNone/>
            </a:pPr>
            <a:r>
              <a:rPr lang="it-IT" dirty="0"/>
              <a:t>Termine germanico	</a:t>
            </a:r>
            <a:r>
              <a:rPr lang="it-IT" i="1" dirty="0"/>
              <a:t>wardjan &gt; werra &gt; </a:t>
            </a:r>
            <a:r>
              <a:rPr lang="it-IT" b="1" i="1" dirty="0"/>
              <a:t>gu</a:t>
            </a:r>
            <a:r>
              <a:rPr lang="it-IT" i="1" dirty="0"/>
              <a:t>erra   </a:t>
            </a:r>
          </a:p>
          <a:p>
            <a:pPr marL="0" indent="0" algn="just">
              <a:buNone/>
            </a:pPr>
            <a:r>
              <a:rPr lang="it-IT" dirty="0"/>
              <a:t>Termini latini	</a:t>
            </a:r>
            <a:r>
              <a:rPr lang="it-IT" i="1" dirty="0"/>
              <a:t>	vadum &gt; </a:t>
            </a:r>
            <a:r>
              <a:rPr lang="it-IT" b="1" i="1" dirty="0"/>
              <a:t>gu</a:t>
            </a:r>
            <a:r>
              <a:rPr lang="it-IT" i="1" dirty="0"/>
              <a:t>ado   </a:t>
            </a:r>
          </a:p>
          <a:p>
            <a:pPr marL="0" indent="0" algn="just">
              <a:buNone/>
            </a:pPr>
            <a:r>
              <a:rPr lang="it-IT" i="1" dirty="0"/>
              <a:t>			vastare &gt; </a:t>
            </a:r>
            <a:r>
              <a:rPr lang="it-IT" b="1" i="1" dirty="0"/>
              <a:t>gu</a:t>
            </a:r>
            <a:r>
              <a:rPr lang="it-IT" i="1" dirty="0"/>
              <a:t>astare</a:t>
            </a:r>
            <a:r>
              <a:rPr lang="it-IT" dirty="0"/>
              <a:t>   </a:t>
            </a:r>
          </a:p>
          <a:p>
            <a:pPr marL="0" indent="0" algn="just">
              <a:buNone/>
            </a:pPr>
            <a:endParaRPr lang="it-IT" sz="2600" dirty="0"/>
          </a:p>
          <a:p>
            <a:pPr marL="0" indent="0" algn="just">
              <a:buNone/>
            </a:pPr>
            <a:r>
              <a:rPr lang="it-IT" dirty="0"/>
              <a:t>Rafforzamento per niente sistematico :   </a:t>
            </a:r>
          </a:p>
          <a:p>
            <a:pPr marL="0" indent="0" algn="just">
              <a:buNone/>
            </a:pPr>
            <a:r>
              <a:rPr lang="it-IT" dirty="0"/>
              <a:t>cf. </a:t>
            </a:r>
            <a:r>
              <a:rPr lang="it-IT" i="1" dirty="0"/>
              <a:t>vulpis</a:t>
            </a:r>
            <a:r>
              <a:rPr lang="it-IT" dirty="0"/>
              <a:t> &gt; </a:t>
            </a:r>
            <a:r>
              <a:rPr lang="it-IT" i="1" dirty="0"/>
              <a:t>goupil</a:t>
            </a:r>
            <a:r>
              <a:rPr lang="it-IT" dirty="0"/>
              <a:t>, in Francia, ma &gt; </a:t>
            </a:r>
            <a:r>
              <a:rPr lang="it-IT" i="1" dirty="0"/>
              <a:t>volpe</a:t>
            </a:r>
            <a:r>
              <a:rPr lang="it-IT" dirty="0"/>
              <a:t> in Italia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Poi sostituito in Francia da </a:t>
            </a:r>
            <a:r>
              <a:rPr lang="it-IT" i="1" dirty="0"/>
              <a:t>renard</a:t>
            </a:r>
            <a:r>
              <a:rPr lang="it-IT" dirty="0"/>
              <a:t>, dal nome proprio dell’eroe del fabliau </a:t>
            </a:r>
            <a:r>
              <a:rPr lang="it-IT" i="1" dirty="0"/>
              <a:t>Le Roman de Renart</a:t>
            </a:r>
          </a:p>
          <a:p>
            <a:pPr marL="0" indent="0" algn="r">
              <a:buNone/>
            </a:pPr>
            <a:r>
              <a:rPr lang="fr-FR" sz="2200" dirty="0"/>
              <a:t>[Cf. expression moderne « le sabre et le goupillon »]</a:t>
            </a:r>
          </a:p>
          <a:p>
            <a:pPr marL="0" indent="0" algn="r">
              <a:buNone/>
            </a:pPr>
            <a:endParaRPr lang="fr-FR" sz="2200" dirty="0"/>
          </a:p>
          <a:p>
            <a:pPr marL="0" indent="0" algn="r">
              <a:buNone/>
            </a:pPr>
            <a:endParaRPr lang="fr-FR" sz="2200" dirty="0"/>
          </a:p>
          <a:p>
            <a:r>
              <a:rPr lang="fr-FR" sz="2200" dirty="0"/>
              <a:t>In latino classico, la consonante [v] (</a:t>
            </a:r>
            <a:r>
              <a:rPr lang="fr-FR" sz="2200" dirty="0" err="1"/>
              <a:t>iniziale</a:t>
            </a:r>
            <a:r>
              <a:rPr lang="fr-FR" sz="2200" dirty="0"/>
              <a:t> o interna) </a:t>
            </a:r>
            <a:r>
              <a:rPr lang="fr-FR" sz="2200" u="sng" dirty="0"/>
              <a:t>non </a:t>
            </a:r>
            <a:r>
              <a:rPr lang="fr-FR" sz="2200" u="sng" dirty="0" err="1"/>
              <a:t>esisteva</a:t>
            </a:r>
            <a:r>
              <a:rPr lang="fr-FR" sz="2200" u="sng" dirty="0"/>
              <a:t>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fr-FR" sz="2200" dirty="0"/>
              <a:t>	es. </a:t>
            </a:r>
            <a:r>
              <a:rPr lang="fr-FR" sz="2200" i="1" dirty="0" err="1"/>
              <a:t>v</a:t>
            </a:r>
            <a:r>
              <a:rPr lang="fr-FR" sz="2200" i="1" u="sng" dirty="0" err="1"/>
              <a:t>i</a:t>
            </a:r>
            <a:r>
              <a:rPr lang="fr-FR" sz="2200" i="1" dirty="0" err="1"/>
              <a:t>ta</a:t>
            </a:r>
            <a:r>
              <a:rPr lang="fr-FR" sz="2200" i="1" dirty="0"/>
              <a:t>(m)</a:t>
            </a:r>
            <a:r>
              <a:rPr lang="fr-FR" sz="2200" dirty="0"/>
              <a:t> → [</a:t>
            </a:r>
            <a:r>
              <a:rPr lang="fr-FR" sz="2200" dirty="0" err="1"/>
              <a:t>uita</a:t>
            </a:r>
            <a:r>
              <a:rPr lang="fr-FR" sz="2200" dirty="0"/>
              <a:t>] 	</a:t>
            </a:r>
            <a:r>
              <a:rPr lang="fr-FR" sz="2200" i="1" dirty="0"/>
              <a:t>ci(vi)</a:t>
            </a:r>
            <a:r>
              <a:rPr lang="fr-FR" sz="2200" i="1" dirty="0" err="1"/>
              <a:t>t</a:t>
            </a:r>
            <a:r>
              <a:rPr lang="fr-FR" sz="2200" i="1" u="sng" dirty="0" err="1"/>
              <a:t>a</a:t>
            </a:r>
            <a:r>
              <a:rPr lang="fr-FR" sz="2200" i="1" dirty="0" err="1"/>
              <a:t>te</a:t>
            </a:r>
            <a:r>
              <a:rPr lang="fr-FR" sz="2200" i="1" dirty="0"/>
              <a:t>(m)</a:t>
            </a:r>
            <a:r>
              <a:rPr lang="fr-FR" sz="2200" dirty="0"/>
              <a:t> → [</a:t>
            </a:r>
            <a:r>
              <a:rPr lang="fr-FR" sz="2200" dirty="0" err="1"/>
              <a:t>Kiuitate</a:t>
            </a:r>
            <a:r>
              <a:rPr lang="fr-FR" sz="2200" dirty="0"/>
              <a:t>]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C209FB6-0D84-38BE-B686-33A126D9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1C8BED56-3138-67CC-1F75-369B736FF427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 marL="0" indent="0" algn="ctr">
              <a:buNone/>
            </a:pPr>
            <a:endParaRPr lang="fr-FR" i="1" dirty="0"/>
          </a:p>
          <a:p>
            <a:pPr marL="0" indent="0" algn="ctr">
              <a:buNone/>
            </a:pPr>
            <a:endParaRPr lang="fr-FR" i="1" dirty="0"/>
          </a:p>
          <a:p>
            <a:pPr marL="0" indent="0" algn="r">
              <a:buNone/>
            </a:pPr>
            <a:r>
              <a:rPr lang="fr-FR" i="1" dirty="0"/>
              <a:t>Le Roman de </a:t>
            </a:r>
            <a:r>
              <a:rPr lang="fr-FR" i="1" dirty="0" err="1"/>
              <a:t>Renart</a:t>
            </a:r>
            <a:endParaRPr lang="fr-FR" i="1" dirty="0"/>
          </a:p>
          <a:p>
            <a:pPr marL="0" indent="0" algn="r">
              <a:buNone/>
            </a:pPr>
            <a:r>
              <a:rPr lang="fr-FR" sz="2000" dirty="0"/>
              <a:t>(a </a:t>
            </a:r>
            <a:r>
              <a:rPr lang="fr-FR" sz="2000" dirty="0" err="1"/>
              <a:t>partire</a:t>
            </a:r>
            <a:r>
              <a:rPr lang="fr-FR" sz="2000" dirty="0"/>
              <a:t> dal 1174)</a:t>
            </a:r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000" b="1" dirty="0"/>
          </a:p>
          <a:p>
            <a:pPr marL="0" indent="0" algn="ctr">
              <a:buNone/>
            </a:pPr>
            <a:r>
              <a:rPr lang="fr-FR" sz="2000" b="1" dirty="0"/>
              <a:t>Source </a:t>
            </a:r>
            <a:r>
              <a:rPr lang="fr-FR" sz="2000" b="1" dirty="0" err="1"/>
              <a:t>Bnf</a:t>
            </a:r>
            <a:endParaRPr lang="fr-FR" sz="2000" b="1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 descr="http://classes.bnf.fr/renart/it/images/b5/fr_12584_05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3888432" cy="4248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 associé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21" y="3462590"/>
            <a:ext cx="3402320" cy="23330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5C8039A9-8781-618C-8AFB-9B136A4D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CF949545-9E1F-ADDE-9D91-5A90B8F854D3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 marL="0" indent="0" algn="ctr">
              <a:buNone/>
            </a:pPr>
            <a:endParaRPr lang="fr-FR" i="1" dirty="0"/>
          </a:p>
          <a:p>
            <a:pPr marL="0" indent="0" algn="just">
              <a:buNone/>
            </a:pPr>
            <a:r>
              <a:rPr lang="fr-FR" i="1" dirty="0"/>
              <a:t>Le Roman de Renart</a:t>
            </a:r>
          </a:p>
          <a:p>
            <a:pPr marL="0" indent="0" algn="just">
              <a:buNone/>
            </a:pPr>
            <a:r>
              <a:rPr lang="fr-FR" sz="2000" dirty="0"/>
              <a:t>(a </a:t>
            </a:r>
            <a:r>
              <a:rPr lang="fr-FR" sz="2000" dirty="0" err="1"/>
              <a:t>partire</a:t>
            </a:r>
            <a:r>
              <a:rPr lang="fr-FR" sz="2000" dirty="0"/>
              <a:t> dal 1174)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 err="1"/>
              <a:t>L’opera</a:t>
            </a:r>
            <a:r>
              <a:rPr lang="fr-FR" sz="2000" dirty="0"/>
              <a:t> </a:t>
            </a:r>
            <a:r>
              <a:rPr lang="fr-FR" sz="2000" dirty="0" err="1"/>
              <a:t>comprende</a:t>
            </a:r>
            <a:r>
              <a:rPr lang="fr-FR" sz="2000" dirty="0"/>
              <a:t> varie </a:t>
            </a:r>
            <a:r>
              <a:rPr lang="fr-FR" sz="2000" dirty="0" err="1"/>
              <a:t>sezioni</a:t>
            </a:r>
            <a:r>
              <a:rPr lang="fr-FR" sz="2000" dirty="0"/>
              <a:t> (in </a:t>
            </a:r>
            <a:r>
              <a:rPr lang="fr-FR" sz="2000" dirty="0" err="1"/>
              <a:t>francese</a:t>
            </a:r>
            <a:r>
              <a:rPr lang="fr-FR" sz="2000" dirty="0"/>
              <a:t> « branches ») e </a:t>
            </a:r>
            <a:r>
              <a:rPr lang="fr-FR" sz="2000" dirty="0" err="1"/>
              <a:t>diversi</a:t>
            </a:r>
            <a:r>
              <a:rPr lang="fr-FR" sz="2000" dirty="0"/>
              <a:t> </a:t>
            </a:r>
            <a:r>
              <a:rPr lang="fr-FR" sz="2000" dirty="0" err="1"/>
              <a:t>autori</a:t>
            </a:r>
            <a:r>
              <a:rPr lang="fr-FR" sz="2000" dirty="0"/>
              <a:t> si sono </a:t>
            </a:r>
            <a:r>
              <a:rPr lang="fr-FR" sz="2000" dirty="0" err="1"/>
              <a:t>cimentati</a:t>
            </a:r>
            <a:r>
              <a:rPr lang="fr-FR" sz="2000" dirty="0"/>
              <a:t> </a:t>
            </a:r>
            <a:r>
              <a:rPr lang="fr-FR" sz="2000" dirty="0" err="1"/>
              <a:t>nella</a:t>
            </a:r>
            <a:r>
              <a:rPr lang="fr-FR" sz="2000" dirty="0"/>
              <a:t> </a:t>
            </a:r>
            <a:r>
              <a:rPr lang="fr-FR" sz="2000" dirty="0" err="1"/>
              <a:t>composizione</a:t>
            </a:r>
            <a:r>
              <a:rPr lang="fr-FR" sz="2000" dirty="0"/>
              <a:t> di </a:t>
            </a:r>
            <a:r>
              <a:rPr lang="fr-FR" sz="2000" dirty="0" err="1"/>
              <a:t>queste</a:t>
            </a:r>
            <a:r>
              <a:rPr lang="fr-FR" sz="2000" dirty="0"/>
              <a:t> </a:t>
            </a:r>
            <a:r>
              <a:rPr lang="fr-FR" sz="2000" dirty="0" err="1"/>
              <a:t>numerose</a:t>
            </a:r>
            <a:r>
              <a:rPr lang="fr-FR" sz="2000" dirty="0"/>
              <a:t> « branches » : Pierre de Saint-Cloud, Richard de Lison et des anonymes…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/>
              <a:t>NB - « roman » signifie : qui est écrit en langue romane (et non en latin).</a:t>
            </a:r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000" b="1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96490C8-6B71-4956-2A2E-BE94A9ED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B457063-E4F0-3F98-C8F4-48443EAABD1F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677524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b="1" dirty="0"/>
              <a:t>Trama</a:t>
            </a:r>
            <a:r>
              <a:rPr lang="fr-FR" dirty="0"/>
              <a:t> : un </a:t>
            </a:r>
            <a:r>
              <a:rPr lang="fr-FR" dirty="0" err="1"/>
              <a:t>lungo</a:t>
            </a:r>
            <a:r>
              <a:rPr lang="fr-FR" dirty="0"/>
              <a:t> </a:t>
            </a:r>
            <a:r>
              <a:rPr lang="fr-FR" dirty="0" err="1"/>
              <a:t>conflitto</a:t>
            </a:r>
            <a:r>
              <a:rPr lang="fr-FR" dirty="0"/>
              <a:t>, di </a:t>
            </a:r>
            <a:r>
              <a:rPr lang="fr-FR" dirty="0" err="1"/>
              <a:t>tipo</a:t>
            </a:r>
            <a:r>
              <a:rPr lang="fr-FR" dirty="0"/>
              <a:t> </a:t>
            </a:r>
            <a:r>
              <a:rPr lang="fr-FR" dirty="0" err="1"/>
              <a:t>epico</a:t>
            </a:r>
            <a:r>
              <a:rPr lang="fr-FR" dirty="0"/>
              <a:t>, </a:t>
            </a:r>
            <a:r>
              <a:rPr lang="fr-FR" dirty="0" err="1"/>
              <a:t>oppone</a:t>
            </a:r>
            <a:r>
              <a:rPr lang="fr-FR" dirty="0"/>
              <a:t> la </a:t>
            </a:r>
            <a:r>
              <a:rPr lang="fr-FR" dirty="0" err="1"/>
              <a:t>volpe</a:t>
            </a:r>
            <a:r>
              <a:rPr lang="fr-FR" dirty="0"/>
              <a:t> e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altri</a:t>
            </a:r>
            <a:r>
              <a:rPr lang="fr-FR" dirty="0"/>
              <a:t> </a:t>
            </a:r>
            <a:r>
              <a:rPr lang="fr-FR" dirty="0" err="1"/>
              <a:t>animali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foresta</a:t>
            </a:r>
            <a:r>
              <a:rPr lang="fr-FR" dirty="0"/>
              <a:t> a </a:t>
            </a:r>
            <a:r>
              <a:rPr lang="fr-FR" dirty="0" err="1"/>
              <a:t>quelli</a:t>
            </a:r>
            <a:r>
              <a:rPr lang="fr-FR" dirty="0"/>
              <a:t> </a:t>
            </a:r>
            <a:r>
              <a:rPr lang="fr-FR" dirty="0" err="1"/>
              <a:t>dell’aia</a:t>
            </a:r>
            <a:r>
              <a:rPr lang="fr-FR" dirty="0"/>
              <a:t> (la basse-cour)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Personaggi</a:t>
            </a:r>
            <a:r>
              <a:rPr lang="fr-FR" dirty="0"/>
              <a:t> </a:t>
            </a:r>
            <a:r>
              <a:rPr lang="fr-FR" b="1" dirty="0" err="1">
                <a:solidFill>
                  <a:srgbClr val="C00000"/>
                </a:solidFill>
              </a:rPr>
              <a:t>simbolici</a:t>
            </a:r>
            <a:r>
              <a:rPr lang="fr-FR" dirty="0"/>
              <a:t> :</a:t>
            </a:r>
          </a:p>
          <a:p>
            <a:pPr marL="0" indent="0">
              <a:buNone/>
            </a:pPr>
            <a:r>
              <a:rPr lang="fr-FR" dirty="0"/>
              <a:t>- la </a:t>
            </a:r>
            <a:r>
              <a:rPr lang="fr-FR" dirty="0" err="1"/>
              <a:t>volpe</a:t>
            </a:r>
            <a:r>
              <a:rPr lang="fr-FR" dirty="0"/>
              <a:t>, </a:t>
            </a:r>
            <a:r>
              <a:rPr lang="fr-FR" dirty="0" err="1"/>
              <a:t>Renart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il gallo, </a:t>
            </a:r>
            <a:r>
              <a:rPr lang="fr-FR" dirty="0" err="1"/>
              <a:t>Chantecler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il </a:t>
            </a:r>
            <a:r>
              <a:rPr lang="fr-FR" dirty="0" err="1"/>
              <a:t>corvo</a:t>
            </a:r>
            <a:r>
              <a:rPr lang="fr-FR" dirty="0"/>
              <a:t>, </a:t>
            </a:r>
            <a:r>
              <a:rPr lang="fr-FR" dirty="0" err="1"/>
              <a:t>Tiécelin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l’</a:t>
            </a:r>
            <a:r>
              <a:rPr lang="fr-FR" dirty="0" err="1"/>
              <a:t>orso</a:t>
            </a:r>
            <a:r>
              <a:rPr lang="fr-FR" dirty="0"/>
              <a:t>, Brun</a:t>
            </a:r>
          </a:p>
          <a:p>
            <a:pPr marL="0" indent="0">
              <a:buNone/>
            </a:pPr>
            <a:r>
              <a:rPr lang="fr-FR" dirty="0"/>
              <a:t>- e, </a:t>
            </a:r>
            <a:r>
              <a:rPr lang="fr-FR" dirty="0" err="1"/>
              <a:t>soprattutto</a:t>
            </a:r>
            <a:r>
              <a:rPr lang="fr-FR" dirty="0"/>
              <a:t>, il </a:t>
            </a:r>
            <a:r>
              <a:rPr lang="fr-FR" dirty="0" err="1"/>
              <a:t>suo</a:t>
            </a:r>
            <a:r>
              <a:rPr lang="fr-FR" dirty="0"/>
              <a:t> </a:t>
            </a:r>
            <a:r>
              <a:rPr lang="fr-FR" dirty="0" err="1"/>
              <a:t>peggior</a:t>
            </a:r>
            <a:r>
              <a:rPr lang="fr-FR" dirty="0"/>
              <a:t> </a:t>
            </a:r>
            <a:r>
              <a:rPr lang="fr-FR" dirty="0" err="1"/>
              <a:t>nemico</a:t>
            </a:r>
            <a:r>
              <a:rPr lang="fr-FR" dirty="0"/>
              <a:t>, il </a:t>
            </a:r>
            <a:r>
              <a:rPr lang="fr-FR" dirty="0" err="1"/>
              <a:t>lupo</a:t>
            </a:r>
            <a:r>
              <a:rPr lang="fr-FR" dirty="0"/>
              <a:t>, Ysengrin</a:t>
            </a: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Il </a:t>
            </a:r>
            <a:r>
              <a:rPr lang="fr-FR" dirty="0" err="1"/>
              <a:t>Prologo</a:t>
            </a:r>
            <a:r>
              <a:rPr lang="fr-FR" dirty="0"/>
              <a:t> </a:t>
            </a:r>
            <a:r>
              <a:rPr lang="fr-FR" dirty="0" err="1"/>
              <a:t>precisa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l’</a:t>
            </a:r>
            <a:r>
              <a:rPr lang="fr-FR" dirty="0" err="1"/>
              <a:t>argomento</a:t>
            </a:r>
            <a:r>
              <a:rPr lang="fr-FR" dirty="0"/>
              <a:t> non è più </a:t>
            </a:r>
            <a:r>
              <a:rPr lang="fr-FR" dirty="0" err="1"/>
              <a:t>tratto</a:t>
            </a:r>
            <a:r>
              <a:rPr lang="fr-FR" dirty="0"/>
              <a:t> dalla </a:t>
            </a:r>
            <a:r>
              <a:rPr lang="fr-FR" dirty="0" err="1"/>
              <a:t>storia</a:t>
            </a:r>
            <a:r>
              <a:rPr lang="fr-FR" dirty="0"/>
              <a:t> </a:t>
            </a:r>
            <a:r>
              <a:rPr lang="fr-FR" dirty="0" err="1"/>
              <a:t>antica</a:t>
            </a:r>
            <a:r>
              <a:rPr lang="fr-FR" dirty="0"/>
              <a:t> (come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i="1" dirty="0"/>
              <a:t>Roman de Troie</a:t>
            </a:r>
            <a:r>
              <a:rPr lang="fr-FR" dirty="0"/>
              <a:t>, per </a:t>
            </a:r>
            <a:r>
              <a:rPr lang="fr-FR" dirty="0" err="1"/>
              <a:t>esempio</a:t>
            </a:r>
            <a:r>
              <a:rPr lang="fr-FR" dirty="0"/>
              <a:t>), ma </a:t>
            </a:r>
            <a:r>
              <a:rPr lang="fr-FR" dirty="0" err="1"/>
              <a:t>presenta</a:t>
            </a:r>
            <a:r>
              <a:rPr lang="fr-FR" dirty="0"/>
              <a:t> "les aventures et les exploits de </a:t>
            </a:r>
            <a:r>
              <a:rPr lang="fr-FR" dirty="0" err="1"/>
              <a:t>Renart</a:t>
            </a:r>
            <a:r>
              <a:rPr lang="fr-FR" dirty="0"/>
              <a:t>" e "la terrible guerre qui l'oppose à Ysengrin."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3B7BB42-D9DC-DE89-F1ED-C5072E84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342C571-F7BD-1C63-E3D1-BC5DAAC1CE03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Résultat de recherche d'images pour &quot;Le roman de Renart&quot;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90509"/>
            <a:ext cx="1866900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Résultat de recherche d'images pour &quot;Le roman de Renart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371" y="2103146"/>
            <a:ext cx="1944216" cy="3744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Le Roman de Renart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175" y="1628800"/>
            <a:ext cx="1709440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725126" y="1447687"/>
            <a:ext cx="3630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err="1"/>
              <a:t>Ancora</a:t>
            </a:r>
            <a:r>
              <a:rPr lang="fr-FR" dirty="0"/>
              <a:t> </a:t>
            </a:r>
            <a:r>
              <a:rPr lang="fr-FR" dirty="0" err="1"/>
              <a:t>oggi</a:t>
            </a:r>
            <a:r>
              <a:rPr lang="fr-FR" dirty="0"/>
              <a:t>, in Francia, è un classico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letteratura</a:t>
            </a:r>
            <a:r>
              <a:rPr lang="fr-FR" dirty="0"/>
              <a:t> per la </a:t>
            </a:r>
            <a:r>
              <a:rPr lang="fr-FR" dirty="0" err="1"/>
              <a:t>gioventù</a:t>
            </a:r>
            <a:r>
              <a:rPr lang="fr-FR" dirty="0"/>
              <a:t> !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6B3E425B-5B9E-87DF-60AF-E7A47276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693F5A72-2551-54FB-F575-E6C4B4A81A3F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b="1" dirty="0"/>
              <a:t>Periodo carolingio </a:t>
            </a:r>
            <a:r>
              <a:rPr lang="it-IT" sz="2400" dirty="0"/>
              <a:t>(il “Sacro Romano Impero” di Carlomagno, IX sec.)</a:t>
            </a:r>
          </a:p>
          <a:p>
            <a:pPr marL="0" indent="0" algn="just">
              <a:buNone/>
            </a:pPr>
            <a:br>
              <a:rPr lang="it-IT" sz="2400" dirty="0"/>
            </a:br>
            <a:r>
              <a:rPr lang="it-IT" sz="2400" dirty="0"/>
              <a:t>→ le strutture linguistiche del </a:t>
            </a:r>
            <a:r>
              <a:rPr lang="it-IT" sz="2400" b="1" dirty="0">
                <a:solidFill>
                  <a:srgbClr val="0070C0"/>
                </a:solidFill>
              </a:rPr>
              <a:t>franco</a:t>
            </a:r>
            <a:r>
              <a:rPr lang="it-IT" sz="2400" dirty="0"/>
              <a:t> investono il lessico delle classi superiori e delle istituzioni.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b="1" i="1" dirty="0"/>
              <a:t>Vita feudale </a:t>
            </a:r>
            <a:r>
              <a:rPr lang="it-IT" sz="2400" dirty="0"/>
              <a:t>organizzata secondo un modello politico e amministrativo nuovo : si impone nelle varie parti dell’Impero attraverso la lingua del paese dominante. Esso perdurerà durante tutto il periodo delle crociate e della vita cavalleresca, fino al sec. XIII   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Esempi del lessico comune : </a:t>
            </a:r>
            <a:r>
              <a:rPr lang="it-IT" sz="2400" b="1" i="1" dirty="0"/>
              <a:t>conte, demanio, giardino, gioia, mangiare, marciare... </a:t>
            </a:r>
          </a:p>
          <a:p>
            <a:pPr marL="0" indent="0" algn="just">
              <a:buNone/>
            </a:pPr>
            <a:endParaRPr lang="it-IT" sz="2400" i="1" dirty="0"/>
          </a:p>
          <a:p>
            <a:pPr marL="0" indent="0" algn="just">
              <a:buNone/>
            </a:pPr>
            <a:r>
              <a:rPr lang="it-IT" sz="2400" dirty="0"/>
              <a:t>Esempi di nomi propri : </a:t>
            </a:r>
            <a:r>
              <a:rPr lang="it-IT" sz="2400" b="1" i="1" dirty="0"/>
              <a:t>Remigio, Luigi </a:t>
            </a:r>
            <a:r>
              <a:rPr lang="it-IT" sz="2400" dirty="0"/>
              <a:t>( dove la variante </a:t>
            </a:r>
            <a:r>
              <a:rPr lang="it-IT" sz="2400" i="1" dirty="0"/>
              <a:t>Ludovico </a:t>
            </a:r>
            <a:r>
              <a:rPr lang="it-IT" sz="2400" dirty="0"/>
              <a:t>è invece di stampo germanico). 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BE62E80-951A-B088-48BE-9D6D8CFF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DD753C2-BA3F-EB64-026A-8E5748621D08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Esempi di derivati su modelli comuni nella lingua dei Franchi :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FontTx/>
              <a:buChar char="-"/>
            </a:pPr>
            <a:r>
              <a:rPr lang="it-IT" sz="2400" dirty="0"/>
              <a:t>la desinenza </a:t>
            </a:r>
            <a:r>
              <a:rPr lang="it-IT" sz="2400" b="1" i="1" dirty="0"/>
              <a:t>-iere</a:t>
            </a:r>
            <a:r>
              <a:rPr lang="it-IT" sz="2400" b="1" dirty="0"/>
              <a:t> (dal latino -</a:t>
            </a:r>
            <a:r>
              <a:rPr lang="it-IT" sz="2400" i="1" dirty="0"/>
              <a:t>arius &gt; -ario &gt; -aio</a:t>
            </a:r>
            <a:r>
              <a:rPr lang="it-IT" sz="2400" dirty="0"/>
              <a:t>  cf. </a:t>
            </a:r>
            <a:r>
              <a:rPr lang="it-IT" sz="2400" i="1" dirty="0"/>
              <a:t>mugnaio, mortaio</a:t>
            </a:r>
            <a:r>
              <a:rPr lang="it-IT" sz="2400" dirty="0"/>
              <a:t>...</a:t>
            </a:r>
            <a:r>
              <a:rPr lang="it-IT" sz="2400" b="1" dirty="0"/>
              <a:t>)</a:t>
            </a:r>
            <a:r>
              <a:rPr lang="it-IT" sz="2400" dirty="0"/>
              <a:t>, in </a:t>
            </a:r>
            <a:r>
              <a:rPr lang="it-IT" sz="2400" i="1" dirty="0"/>
              <a:t>cavaliere, cancelliere, arciere, corsiere</a:t>
            </a:r>
            <a:r>
              <a:rPr lang="it-IT" sz="2400" dirty="0"/>
              <a:t>, </a:t>
            </a:r>
            <a:r>
              <a:rPr lang="it-IT" sz="2400" i="1" dirty="0"/>
              <a:t>scudiere, sparviere</a:t>
            </a:r>
            <a:r>
              <a:rPr lang="it-IT" sz="2400" dirty="0"/>
              <a:t> e anche </a:t>
            </a:r>
            <a:r>
              <a:rPr lang="it-IT" sz="2400" i="1" dirty="0"/>
              <a:t>levriero, destriero, sentiero</a:t>
            </a:r>
            <a:r>
              <a:rPr lang="it-IT" sz="2400" dirty="0"/>
              <a:t> (con la -o finale) ; anche applicato a parole di origine longobarda (germanica), tipo </a:t>
            </a:r>
            <a:r>
              <a:rPr lang="it-IT" sz="2400" i="1" dirty="0"/>
              <a:t>staffiere</a:t>
            </a:r>
            <a:r>
              <a:rPr lang="it-IT" sz="2400" dirty="0"/>
              <a:t>.   </a:t>
            </a:r>
          </a:p>
          <a:p>
            <a:pPr marL="0" indent="0" algn="just">
              <a:buFontTx/>
              <a:buChar char="-"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- la desinenza </a:t>
            </a:r>
            <a:r>
              <a:rPr lang="it-IT" sz="2400" b="1" i="1" dirty="0"/>
              <a:t>–aggio</a:t>
            </a:r>
            <a:r>
              <a:rPr lang="it-IT" sz="2400" dirty="0"/>
              <a:t>, in </a:t>
            </a:r>
            <a:r>
              <a:rPr lang="it-IT" sz="2400" i="1" dirty="0"/>
              <a:t>vassallaggio, lignaggio, omaggio, messaggio, erbaggio, pedaggio, ostaggio, pariaggio, viaggio, selvaggio</a:t>
            </a:r>
            <a:r>
              <a:rPr lang="it-IT" sz="2400" dirty="0"/>
              <a:t>  (a fronte di </a:t>
            </a:r>
            <a:r>
              <a:rPr lang="it-IT" sz="2400" i="1" dirty="0"/>
              <a:t>viatico, selvatico</a:t>
            </a:r>
            <a:r>
              <a:rPr lang="it-IT" sz="2400" dirty="0"/>
              <a:t>, di stampo latino).</a:t>
            </a:r>
            <a:endParaRPr lang="fr-FR" sz="2400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EF7E211-CCE4-6697-3E6E-93902D6A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920643A-1BAE-2878-CF94-C43EE93CE65D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3800" b="1" dirty="0">
                <a:solidFill>
                  <a:srgbClr val="C00000"/>
                </a:solidFill>
              </a:rPr>
              <a:t>II. Il bilinguismo « consapevole »</a:t>
            </a:r>
          </a:p>
          <a:p>
            <a:pPr marL="0" indent="0" algn="ctr">
              <a:buNone/>
              <a:tabLst>
                <a:tab pos="363538" algn="l"/>
              </a:tabLst>
            </a:pPr>
            <a:r>
              <a:rPr lang="it-IT" dirty="0"/>
              <a:t>	(cf. Devoto, </a:t>
            </a:r>
            <a:r>
              <a:rPr lang="it-IT" i="1" dirty="0"/>
              <a:t>Profilo di storia linguistica italiana</a:t>
            </a:r>
            <a:r>
              <a:rPr lang="it-IT" dirty="0"/>
              <a:t>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it-IT" dirty="0"/>
              <a:t>L’esempio più convincente di affermazione di un volgare letterario, </a:t>
            </a:r>
            <a:r>
              <a:rPr lang="it-IT" u="sng" dirty="0"/>
              <a:t>parallelamente</a:t>
            </a:r>
            <a:r>
              <a:rPr lang="it-IT" dirty="0"/>
              <a:t> al latino letterario, è quello della </a:t>
            </a:r>
            <a:r>
              <a:rPr lang="it-IT" b="1" i="1" dirty="0"/>
              <a:t>Scuola Siciliana</a:t>
            </a:r>
            <a:r>
              <a:rPr lang="it-IT" b="1" dirty="0"/>
              <a:t>. </a:t>
            </a:r>
          </a:p>
          <a:p>
            <a:pPr marL="0" indent="0" algn="just">
              <a:buNone/>
            </a:pPr>
            <a:r>
              <a:rPr lang="it-IT" dirty="0"/>
              <a:t>Epoca della conquista</a:t>
            </a:r>
            <a:r>
              <a:rPr lang="it-IT" b="1" dirty="0"/>
              <a:t> normanna </a:t>
            </a:r>
            <a:r>
              <a:rPr lang="it-IT" dirty="0"/>
              <a:t>(XI-XII).</a:t>
            </a:r>
          </a:p>
          <a:p>
            <a:pPr marL="0" indent="0" algn="just">
              <a:buNone/>
            </a:pPr>
            <a:r>
              <a:rPr lang="it-IT" dirty="0"/>
              <a:t>La Sicilia : un terreno tranquillo, preservato dalle guerre che infieriscono sul continente ; e un terreno sgombro da tradizioni anteriori contrastanti. </a:t>
            </a:r>
          </a:p>
          <a:p>
            <a:pPr marL="0" indent="0" algn="just">
              <a:buNone/>
            </a:pPr>
            <a:r>
              <a:rPr lang="it-IT" dirty="0"/>
              <a:t>La prima cultura siciliana fu latina (inserita in ambiente arabo, sul modello di Bologna e Roma), intensamente legata alle attività amministrative della corte imperiale (notai, giuristi, amministrativi...). </a:t>
            </a:r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65A0BA1-6AFD-E754-5B0D-397FC73B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202C1E9-7CC3-BC44-3584-0408BCE16E0D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b="1" dirty="0"/>
              <a:t>cultura latina</a:t>
            </a:r>
            <a:r>
              <a:rPr lang="it-IT" dirty="0"/>
              <a:t>, in questo contesto particolare, non si impone, ma costituisce una fonte di ispirazione interessante.</a:t>
            </a:r>
          </a:p>
          <a:p>
            <a:pPr marL="0" indent="0" algn="just">
              <a:buNone/>
            </a:pPr>
            <a:r>
              <a:rPr lang="it-IT" dirty="0"/>
              <a:t>Si unisce alle altre culture che </a:t>
            </a:r>
            <a:r>
              <a:rPr lang="it-IT" b="1" dirty="0"/>
              <a:t>convergono in Sicilia </a:t>
            </a:r>
            <a:r>
              <a:rPr lang="it-IT" dirty="0"/>
              <a:t>in questo periodo</a:t>
            </a:r>
            <a:r>
              <a:rPr lang="it-IT" b="1" dirty="0"/>
              <a:t> : provenzale, araba, normanna</a:t>
            </a:r>
            <a:r>
              <a:rPr lang="it-IT" dirty="0"/>
              <a:t>...  </a:t>
            </a:r>
          </a:p>
          <a:p>
            <a:pPr marL="0" indent="0" algn="just">
              <a:buNone/>
            </a:pPr>
            <a:r>
              <a:rPr lang="it-IT" dirty="0"/>
              <a:t>es.	</a:t>
            </a:r>
            <a:r>
              <a:rPr lang="it-IT" i="1" dirty="0"/>
              <a:t>quando</a:t>
            </a:r>
            <a:r>
              <a:rPr lang="it-IT" dirty="0"/>
              <a:t> per “quanno”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i="1" dirty="0"/>
              <a:t>	plu</a:t>
            </a:r>
            <a:r>
              <a:rPr lang="it-IT" dirty="0"/>
              <a:t> per “chiù”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i="1" dirty="0"/>
              <a:t>	amori</a:t>
            </a:r>
            <a:r>
              <a:rPr lang="it-IT" dirty="0"/>
              <a:t> per “amuri”</a:t>
            </a:r>
          </a:p>
          <a:p>
            <a:pPr marL="0" indent="0" algn="just">
              <a:buNone/>
            </a:pPr>
            <a:r>
              <a:rPr lang="it-IT" dirty="0"/>
              <a:t>Terreno d’incontro spontaneo, che dà vita alle </a:t>
            </a:r>
            <a:r>
              <a:rPr lang="it-IT" dirty="0">
                <a:solidFill>
                  <a:srgbClr val="C00000"/>
                </a:solidFill>
              </a:rPr>
              <a:t>prime forme di espressione </a:t>
            </a:r>
            <a:r>
              <a:rPr lang="it-IT" b="1" dirty="0">
                <a:solidFill>
                  <a:srgbClr val="C00000"/>
                </a:solidFill>
              </a:rPr>
              <a:t>poetica </a:t>
            </a:r>
            <a:r>
              <a:rPr lang="it-IT" dirty="0">
                <a:solidFill>
                  <a:srgbClr val="C00000"/>
                </a:solidFill>
              </a:rPr>
              <a:t>e </a:t>
            </a:r>
            <a:r>
              <a:rPr lang="it-IT" b="1" dirty="0">
                <a:solidFill>
                  <a:srgbClr val="C00000"/>
                </a:solidFill>
              </a:rPr>
              <a:t>letteraria</a:t>
            </a:r>
            <a:r>
              <a:rPr lang="it-IT" dirty="0"/>
              <a:t>. </a:t>
            </a:r>
          </a:p>
          <a:p>
            <a:pPr marL="0" indent="0" algn="just">
              <a:buNone/>
            </a:pPr>
            <a:r>
              <a:rPr lang="it-IT" dirty="0"/>
              <a:t>Cf Iacopo da Lentini, Cielo d’Alcamo, Stefano Protonotaro...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466C0AC-B927-6BAE-4A9C-51E042E9E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51F1039-D207-9E00-BBD8-C01449D67A94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800" dirty="0"/>
              <a:t>Italia settentrionale → situazione politica molto diversa.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I modelli </a:t>
            </a:r>
            <a:r>
              <a:rPr lang="it-IT" sz="2800" b="1" dirty="0"/>
              <a:t>provenzali</a:t>
            </a:r>
            <a:r>
              <a:rPr lang="it-IT" sz="2800" dirty="0"/>
              <a:t> (langue d’</a:t>
            </a:r>
            <a:r>
              <a:rPr lang="it-IT" sz="2800" b="1" i="1" dirty="0"/>
              <a:t>oc</a:t>
            </a:r>
            <a:r>
              <a:rPr lang="it-IT" sz="2800" dirty="0"/>
              <a:t>) e </a:t>
            </a:r>
            <a:r>
              <a:rPr lang="it-IT" sz="2800" b="1" dirty="0"/>
              <a:t>francesi</a:t>
            </a:r>
            <a:r>
              <a:rPr lang="it-IT" sz="2800" dirty="0"/>
              <a:t> del nord (langue d’</a:t>
            </a:r>
            <a:r>
              <a:rPr lang="it-IT" sz="2800" b="1" i="1" dirty="0"/>
              <a:t>oïl</a:t>
            </a:r>
            <a:r>
              <a:rPr lang="it-IT" sz="2800" dirty="0"/>
              <a:t>): modelli di cultura e lingua </a:t>
            </a:r>
            <a:r>
              <a:rPr lang="it-IT" sz="2800" i="1" dirty="0"/>
              <a:t>aulica</a:t>
            </a:r>
            <a:r>
              <a:rPr lang="it-IT" sz="2800" dirty="0"/>
              <a:t>, da adottare ancor prima che da imitare.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La lingua francese (d’</a:t>
            </a:r>
            <a:r>
              <a:rPr lang="it-IT" sz="2800" i="1" dirty="0"/>
              <a:t>oil</a:t>
            </a:r>
            <a:r>
              <a:rPr lang="it-IT" sz="2800" dirty="0"/>
              <a:t> e d’</a:t>
            </a:r>
            <a:r>
              <a:rPr lang="it-IT" sz="2800" i="1" dirty="0"/>
              <a:t>oc</a:t>
            </a:r>
            <a:r>
              <a:rPr lang="it-IT" sz="2800" dirty="0"/>
              <a:t>), geograficamente vicina, </a:t>
            </a:r>
            <a:br>
              <a:rPr lang="it-IT" sz="2800" dirty="0"/>
            </a:br>
            <a:r>
              <a:rPr lang="it-IT" sz="2800" dirty="0"/>
              <a:t>è </a:t>
            </a:r>
            <a:r>
              <a:rPr lang="it-IT" sz="2800" b="1" dirty="0"/>
              <a:t>la prima delle lingue romanze </a:t>
            </a:r>
            <a:r>
              <a:rPr lang="it-IT" sz="2800" dirty="0"/>
              <a:t>nate dal nodo neo-latino.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Essa viene allora utilizzata come lingua della cultura nella maggior parte delle corti europee.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Questo fatto rallenta, la nascita di una lingua locale letteraria (il francese viene utilizzato anche in Italia, a questo scopo).</a:t>
            </a:r>
            <a:endParaRPr lang="fr-FR" sz="28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CBC1E95D-77B0-AF87-7B48-14A192E9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00A62F8A-B5E2-F687-CE46-3658233C1B78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b="1" dirty="0"/>
              <a:t>La linguistica diacronica </a:t>
            </a:r>
          </a:p>
          <a:p>
            <a:pPr marL="0" indent="0" algn="ctr">
              <a:buNone/>
            </a:pPr>
            <a:r>
              <a:rPr lang="it-IT" b="1" dirty="0"/>
              <a:t>attraverso la lettura dei testi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  <a:tabLst>
                <a:tab pos="177800" algn="l"/>
                <a:tab pos="444500" algn="l"/>
              </a:tabLst>
            </a:pPr>
            <a:endParaRPr lang="it-IT" sz="2800" b="1" dirty="0">
              <a:sym typeface="Webdings"/>
            </a:endParaRPr>
          </a:p>
          <a:p>
            <a:pPr marL="0" indent="0" algn="ctr">
              <a:buFont typeface="Webdings"/>
              <a:buChar char="¨"/>
              <a:tabLst>
                <a:tab pos="177800" algn="l"/>
                <a:tab pos="444500" algn="l"/>
              </a:tabLst>
            </a:pPr>
            <a:r>
              <a:rPr lang="it-IT" sz="2200" b="1" dirty="0"/>
              <a:t>  Giuseppe Patota, </a:t>
            </a:r>
            <a:r>
              <a:rPr lang="it-IT" sz="2200" b="1" i="1" dirty="0"/>
              <a:t>Nuovi lineamenti di grammatica storica dell’italiano</a:t>
            </a:r>
            <a:r>
              <a:rPr lang="it-IT" sz="2200" b="1" dirty="0"/>
              <a:t> </a:t>
            </a:r>
          </a:p>
          <a:p>
            <a:pPr marL="0" indent="0" algn="ctr">
              <a:buNone/>
              <a:tabLst>
                <a:tab pos="177800" algn="l"/>
                <a:tab pos="444500" algn="l"/>
              </a:tabLst>
            </a:pPr>
            <a:r>
              <a:rPr lang="it-IT" sz="2200" dirty="0"/>
              <a:t>Il Mulino, </a:t>
            </a:r>
            <a:r>
              <a:rPr lang="it-IT" sz="2200" baseline="30000" dirty="0"/>
              <a:t>1/</a:t>
            </a:r>
            <a:r>
              <a:rPr lang="it-IT" sz="2200" dirty="0"/>
              <a:t>2002, nuova edizione 2007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b="1" i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14348" y="2428868"/>
            <a:ext cx="763284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Quadro analitico</a:t>
            </a:r>
          </a:p>
          <a:p>
            <a:pPr algn="ctr"/>
            <a:r>
              <a:rPr lang="it-IT" sz="2000" dirty="0"/>
              <a:t>approfondimento dei parametri linguistici visti al primo semestre (</a:t>
            </a:r>
            <a:r>
              <a:rPr lang="it-IT" sz="2000" b="1" i="1" dirty="0"/>
              <a:t>fonetica</a:t>
            </a:r>
            <a:r>
              <a:rPr lang="it-IT" sz="2000" dirty="0"/>
              <a:t>, </a:t>
            </a:r>
            <a:r>
              <a:rPr lang="it-IT" sz="2000" b="1" i="1" dirty="0"/>
              <a:t>morfologia</a:t>
            </a:r>
            <a:r>
              <a:rPr lang="it-IT" sz="2000" dirty="0"/>
              <a:t>, </a:t>
            </a:r>
            <a:r>
              <a:rPr lang="it-IT" sz="2000" b="1" i="1" dirty="0"/>
              <a:t>sintassi</a:t>
            </a:r>
            <a:r>
              <a:rPr lang="it-IT" sz="2000" dirty="0"/>
              <a:t>, </a:t>
            </a:r>
            <a:r>
              <a:rPr lang="it-IT" sz="2000" b="1" i="1" dirty="0"/>
              <a:t>semantica</a:t>
            </a:r>
            <a:r>
              <a:rPr lang="it-IT" sz="2000" dirty="0"/>
              <a:t>)</a:t>
            </a:r>
          </a:p>
          <a:p>
            <a:pPr algn="ctr"/>
            <a:endParaRPr lang="it-IT" sz="2000" dirty="0"/>
          </a:p>
          <a:p>
            <a:pPr algn="ctr"/>
            <a:r>
              <a:rPr lang="it-IT" sz="3200" b="1" dirty="0"/>
              <a:t>Filtro analitico</a:t>
            </a:r>
          </a:p>
          <a:p>
            <a:pPr algn="ctr"/>
            <a:r>
              <a:rPr lang="it-IT" sz="2000" dirty="0"/>
              <a:t>attraverso i </a:t>
            </a:r>
            <a:r>
              <a:rPr lang="it-IT" sz="2000" b="1" i="1" dirty="0"/>
              <a:t>generi letterari </a:t>
            </a:r>
            <a:r>
              <a:rPr lang="it-IT" sz="2000" dirty="0"/>
              <a:t>medioevali</a:t>
            </a:r>
          </a:p>
          <a:p>
            <a:pPr algn="ctr"/>
            <a:r>
              <a:rPr lang="it-IT" sz="2000" dirty="0"/>
              <a:t>(</a:t>
            </a:r>
            <a:r>
              <a:rPr lang="it-IT" sz="2000" b="1" i="1" dirty="0"/>
              <a:t>poesia</a:t>
            </a:r>
            <a:r>
              <a:rPr lang="it-IT" sz="2000" i="1" dirty="0"/>
              <a:t> giullaresca, religiosa, politica... ; </a:t>
            </a:r>
            <a:r>
              <a:rPr lang="it-IT" sz="2000" b="1" i="1" dirty="0"/>
              <a:t>prosa </a:t>
            </a:r>
            <a:r>
              <a:rPr lang="it-IT" sz="2000" i="1" dirty="0"/>
              <a:t>novellistica, didattica...</a:t>
            </a:r>
            <a:r>
              <a:rPr lang="it-IT" sz="2000" dirty="0"/>
              <a:t>)</a:t>
            </a:r>
          </a:p>
          <a:p>
            <a:pPr algn="ctr"/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DAA60C23-4E2C-2A21-9DD3-DA47DC49B755}"/>
              </a:ext>
            </a:extLst>
          </p:cNvPr>
          <p:cNvSpPr txBox="1">
            <a:spLocks/>
          </p:cNvSpPr>
          <p:nvPr/>
        </p:nvSpPr>
        <p:spPr>
          <a:xfrm>
            <a:off x="539552" y="-45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45470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41" y="274638"/>
            <a:ext cx="8929718" cy="1143000"/>
          </a:xfrm>
        </p:spPr>
        <p:txBody>
          <a:bodyPr>
            <a:normAutofit/>
          </a:bodyPr>
          <a:lstStyle/>
          <a:p>
            <a:r>
              <a:rPr lang="fr-FR" sz="3000" b="1" i="1" dirty="0" err="1"/>
              <a:t>Impero</a:t>
            </a:r>
            <a:r>
              <a:rPr lang="fr-FR" sz="3000" b="1" i="1" dirty="0"/>
              <a:t> Romano : </a:t>
            </a:r>
            <a:r>
              <a:rPr lang="fr-FR" sz="3000" b="1" i="1" dirty="0" err="1"/>
              <a:t>massima</a:t>
            </a:r>
            <a:r>
              <a:rPr lang="fr-FR" sz="3000" b="1" i="1" dirty="0"/>
              <a:t> </a:t>
            </a:r>
            <a:r>
              <a:rPr lang="fr-FR" sz="3000" b="1" i="1" dirty="0" err="1"/>
              <a:t>estensione</a:t>
            </a:r>
            <a:r>
              <a:rPr lang="fr-FR" sz="3000" b="1" i="1" dirty="0"/>
              <a:t> (II</a:t>
            </a:r>
            <a:r>
              <a:rPr lang="fr-FR" sz="3000" b="1" i="1" baseline="30000" dirty="0"/>
              <a:t>1</a:t>
            </a:r>
            <a:r>
              <a:rPr lang="fr-FR" sz="3000" b="1" i="1" dirty="0"/>
              <a:t>)</a:t>
            </a:r>
            <a:endParaRPr lang="fr-FR" sz="3000" dirty="0"/>
          </a:p>
        </p:txBody>
      </p:sp>
      <p:pic>
        <p:nvPicPr>
          <p:cNvPr id="4" name="Espace réservé du contenu 3" descr="http://www.viv-it.org/sites/default/files/images/01a-impero%20roman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62059"/>
            <a:ext cx="7287816" cy="47338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5937031"/>
            <a:ext cx="8501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Sabatini e </a:t>
            </a:r>
            <a:r>
              <a:rPr lang="fr-FR" dirty="0" err="1"/>
              <a:t>Coletti</a:t>
            </a:r>
            <a:r>
              <a:rPr lang="fr-FR" dirty="0"/>
              <a:t>, </a:t>
            </a:r>
            <a:r>
              <a:rPr lang="fr-FR" i="1" dirty="0"/>
              <a:t>La lingua e il </a:t>
            </a:r>
            <a:r>
              <a:rPr lang="fr-FR" i="1" dirty="0" err="1"/>
              <a:t>nostro</a:t>
            </a:r>
            <a:r>
              <a:rPr lang="fr-FR" i="1" dirty="0"/>
              <a:t> </a:t>
            </a:r>
            <a:r>
              <a:rPr lang="fr-FR" i="1" dirty="0" err="1"/>
              <a:t>mondo</a:t>
            </a:r>
            <a:r>
              <a:rPr lang="fr-FR" dirty="0"/>
              <a:t>, </a:t>
            </a:r>
            <a:r>
              <a:rPr lang="fr-FR" dirty="0" err="1"/>
              <a:t>Loescher</a:t>
            </a:r>
            <a:r>
              <a:rPr lang="fr-FR" dirty="0"/>
              <a:t>, Torino, 1978  </a:t>
            </a:r>
          </a:p>
          <a:p>
            <a:pPr algn="ctr"/>
            <a:r>
              <a:rPr lang="fr-FR" dirty="0"/>
              <a:t>http://www.viv-it.org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EE3D949D-C722-FA4C-8881-DC881289E29C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795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0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b="1" i="1" dirty="0" err="1"/>
              <a:t>Declino</a:t>
            </a:r>
            <a:r>
              <a:rPr lang="fr-FR" b="1" i="1" dirty="0"/>
              <a:t> e </a:t>
            </a:r>
            <a:r>
              <a:rPr lang="fr-FR" b="1" i="1" dirty="0" err="1"/>
              <a:t>caduta</a:t>
            </a:r>
            <a:r>
              <a:rPr lang="fr-FR" b="1" i="1" dirty="0"/>
              <a:t> </a:t>
            </a:r>
          </a:p>
          <a:p>
            <a:pPr marL="0" indent="0" algn="ctr">
              <a:buNone/>
            </a:pPr>
            <a:r>
              <a:rPr lang="fr-FR" b="1" i="1" dirty="0" err="1"/>
              <a:t>dell’Impero</a:t>
            </a:r>
            <a:r>
              <a:rPr lang="fr-FR" b="1" i="1" dirty="0"/>
              <a:t> Romano d’</a:t>
            </a:r>
            <a:r>
              <a:rPr lang="fr-FR" b="1" i="1" dirty="0" err="1"/>
              <a:t>Occidente</a:t>
            </a:r>
            <a:endParaRPr lang="fr-FR" b="1" i="1" dirty="0"/>
          </a:p>
          <a:p>
            <a:pPr marL="0" indent="0" algn="ctr">
              <a:buNone/>
            </a:pPr>
            <a:endParaRPr lang="fr-FR" sz="19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2000" b="1" dirty="0" err="1"/>
              <a:t>Indebolimento</a:t>
            </a:r>
            <a:r>
              <a:rPr lang="fr-FR" sz="2000" b="1" dirty="0"/>
              <a:t> politico </a:t>
            </a:r>
            <a:r>
              <a:rPr lang="fr-FR" sz="2000" b="1" dirty="0" err="1"/>
              <a:t>interno</a:t>
            </a:r>
            <a:r>
              <a:rPr lang="fr-FR" sz="2000" b="1" dirty="0"/>
              <a:t> + </a:t>
            </a:r>
            <a:r>
              <a:rPr lang="fr-FR" sz="2000" b="1" dirty="0" err="1"/>
              <a:t>invasioni</a:t>
            </a:r>
            <a:r>
              <a:rPr lang="fr-FR" sz="2000" b="1" dirty="0"/>
              <a:t> </a:t>
            </a:r>
            <a:r>
              <a:rPr lang="fr-FR" sz="2000" b="1" dirty="0" err="1"/>
              <a:t>germaniche</a:t>
            </a:r>
            <a:r>
              <a:rPr lang="fr-FR" sz="2000" b="1" dirty="0"/>
              <a:t> </a:t>
            </a:r>
            <a:r>
              <a:rPr lang="fr-FR" sz="2000" dirty="0"/>
              <a:t>: </a:t>
            </a:r>
            <a:r>
              <a:rPr lang="fr-FR" sz="2000" dirty="0" err="1"/>
              <a:t>dall’Europa</a:t>
            </a:r>
            <a:r>
              <a:rPr lang="fr-FR" sz="2000" dirty="0"/>
              <a:t> </a:t>
            </a:r>
            <a:r>
              <a:rPr lang="fr-FR" sz="2000" dirty="0" err="1"/>
              <a:t>del</a:t>
            </a:r>
            <a:r>
              <a:rPr lang="fr-FR" sz="2000" dirty="0"/>
              <a:t> Nord, in </a:t>
            </a:r>
            <a:r>
              <a:rPr lang="fr-FR" sz="2000" dirty="0" err="1"/>
              <a:t>cerca</a:t>
            </a:r>
            <a:r>
              <a:rPr lang="fr-FR" sz="2000" dirty="0"/>
              <a:t> di un </a:t>
            </a:r>
            <a:r>
              <a:rPr lang="fr-FR" sz="2000" dirty="0" err="1"/>
              <a:t>clima</a:t>
            </a:r>
            <a:r>
              <a:rPr lang="fr-FR" sz="2000" dirty="0"/>
              <a:t> più mite e di </a:t>
            </a:r>
            <a:r>
              <a:rPr lang="fr-FR" sz="2000" dirty="0" err="1"/>
              <a:t>condizioni</a:t>
            </a:r>
            <a:r>
              <a:rPr lang="fr-FR" sz="2000" dirty="0"/>
              <a:t> </a:t>
            </a:r>
            <a:r>
              <a:rPr lang="fr-FR" sz="2000" dirty="0" err="1"/>
              <a:t>economiche</a:t>
            </a:r>
            <a:r>
              <a:rPr lang="fr-FR" sz="2000" dirty="0"/>
              <a:t> più </a:t>
            </a:r>
            <a:r>
              <a:rPr lang="fr-FR" sz="2000" dirty="0" err="1"/>
              <a:t>favorevoli</a:t>
            </a:r>
            <a:r>
              <a:rPr lang="fr-FR" sz="2000" dirty="0"/>
              <a:t>.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b="1" dirty="0"/>
              <a:t>- </a:t>
            </a:r>
            <a:r>
              <a:rPr lang="fr-FR" sz="2000" b="1" dirty="0" err="1"/>
              <a:t>Visigoti</a:t>
            </a:r>
            <a:r>
              <a:rPr lang="fr-FR" sz="2000" b="1" dirty="0"/>
              <a:t>, </a:t>
            </a:r>
            <a:r>
              <a:rPr lang="fr-FR" sz="2000" b="1" dirty="0" err="1"/>
              <a:t>Burgundi</a:t>
            </a:r>
            <a:r>
              <a:rPr lang="fr-FR" sz="2000" b="1" dirty="0"/>
              <a:t>, </a:t>
            </a:r>
            <a:r>
              <a:rPr lang="fr-FR" sz="2000" b="1" dirty="0" err="1"/>
              <a:t>Goti</a:t>
            </a:r>
            <a:r>
              <a:rPr lang="fr-FR" sz="2000" b="1" dirty="0"/>
              <a:t>, </a:t>
            </a:r>
            <a:r>
              <a:rPr lang="fr-FR" sz="2000" b="1" dirty="0" err="1"/>
              <a:t>Unni</a:t>
            </a:r>
            <a:r>
              <a:rPr lang="fr-FR" sz="2000" b="1" dirty="0"/>
              <a:t> </a:t>
            </a:r>
            <a:r>
              <a:rPr lang="fr-FR" sz="2000" dirty="0"/>
              <a:t>(Attila)… </a:t>
            </a:r>
          </a:p>
          <a:p>
            <a:pPr marL="0" indent="0" algn="just">
              <a:buNone/>
            </a:pPr>
            <a:r>
              <a:rPr lang="fr-FR" sz="2000" dirty="0"/>
              <a:t>dal 401, per </a:t>
            </a:r>
            <a:r>
              <a:rPr lang="fr-FR" sz="2000" dirty="0" err="1"/>
              <a:t>tutto</a:t>
            </a:r>
            <a:r>
              <a:rPr lang="fr-FR" sz="2000" dirty="0"/>
              <a:t> il V° </a:t>
            </a:r>
            <a:r>
              <a:rPr lang="fr-FR" sz="2000" dirty="0" err="1"/>
              <a:t>secolo</a:t>
            </a:r>
            <a:r>
              <a:rPr lang="fr-FR" sz="2000" dirty="0"/>
              <a:t>, </a:t>
            </a:r>
            <a:r>
              <a:rPr lang="fr-FR" sz="2000" dirty="0" err="1"/>
              <a:t>fino</a:t>
            </a:r>
            <a:r>
              <a:rPr lang="fr-FR" sz="2000" dirty="0"/>
              <a:t> al </a:t>
            </a:r>
            <a:r>
              <a:rPr lang="fr-FR" sz="2000" dirty="0" err="1"/>
              <a:t>sacco</a:t>
            </a:r>
            <a:r>
              <a:rPr lang="fr-FR" sz="2000" dirty="0"/>
              <a:t> di Roma (472) e la </a:t>
            </a:r>
            <a:r>
              <a:rPr lang="fr-FR" sz="2000" dirty="0" err="1"/>
              <a:t>deposizione</a:t>
            </a:r>
            <a:r>
              <a:rPr lang="fr-FR" sz="2000" dirty="0"/>
              <a:t> </a:t>
            </a:r>
            <a:r>
              <a:rPr lang="fr-FR" sz="2000" dirty="0" err="1"/>
              <a:t>dell’ultimo</a:t>
            </a:r>
            <a:r>
              <a:rPr lang="fr-FR" sz="2000" dirty="0"/>
              <a:t> </a:t>
            </a:r>
            <a:r>
              <a:rPr lang="fr-FR" sz="2000" dirty="0" err="1"/>
              <a:t>imperatore</a:t>
            </a:r>
            <a:r>
              <a:rPr lang="fr-FR" sz="2000" dirty="0"/>
              <a:t> d’</a:t>
            </a:r>
            <a:r>
              <a:rPr lang="fr-FR" sz="2000" dirty="0" err="1"/>
              <a:t>Occidente</a:t>
            </a:r>
            <a:r>
              <a:rPr lang="fr-FR" sz="2000" dirty="0"/>
              <a:t> (</a:t>
            </a:r>
            <a:r>
              <a:rPr lang="fr-FR" sz="2000" dirty="0" err="1"/>
              <a:t>Romolo</a:t>
            </a:r>
            <a:r>
              <a:rPr lang="fr-FR" sz="2000" dirty="0"/>
              <a:t> Augusto), </a:t>
            </a:r>
            <a:r>
              <a:rPr lang="fr-FR" sz="2000" dirty="0" err="1"/>
              <a:t>nel</a:t>
            </a:r>
            <a:r>
              <a:rPr lang="fr-FR" sz="2000" dirty="0"/>
              <a:t> 476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5A5A325-CA0C-4D81-7E34-95E47A245434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/>
              <a:t>Linguistique diachronique</a:t>
            </a:r>
            <a:r>
              <a:rPr lang="fr-FR" sz="1600" dirty="0"/>
              <a:t>  - </a:t>
            </a:r>
            <a:r>
              <a:rPr lang="fr-FR" sz="1600" b="1" dirty="0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2475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 err="1">
                <a:solidFill>
                  <a:srgbClr val="C00000"/>
                </a:solidFill>
              </a:rPr>
              <a:t>Bilinguismo</a:t>
            </a:r>
            <a:r>
              <a:rPr lang="fr-FR" b="1" dirty="0">
                <a:solidFill>
                  <a:srgbClr val="C00000"/>
                </a:solidFill>
              </a:rPr>
              <a:t> « </a:t>
            </a:r>
            <a:r>
              <a:rPr lang="fr-FR" b="1" dirty="0" err="1">
                <a:solidFill>
                  <a:srgbClr val="C00000"/>
                </a:solidFill>
              </a:rPr>
              <a:t>inconscio</a:t>
            </a:r>
            <a:r>
              <a:rPr lang="fr-FR" b="1" dirty="0">
                <a:solidFill>
                  <a:srgbClr val="C00000"/>
                </a:solidFill>
              </a:rPr>
              <a:t>* »</a:t>
            </a:r>
          </a:p>
          <a:p>
            <a:pPr marL="0" indent="0" algn="ctr">
              <a:spcBef>
                <a:spcPts val="0"/>
              </a:spcBef>
              <a:buNone/>
              <a:tabLst>
                <a:tab pos="449263" algn="l"/>
              </a:tabLst>
            </a:pPr>
            <a:r>
              <a:rPr lang="it-IT" dirty="0"/>
              <a:t>	</a:t>
            </a:r>
            <a:r>
              <a:rPr lang="it-IT" sz="2000" dirty="0"/>
              <a:t>(cf. Devoto, </a:t>
            </a:r>
            <a:r>
              <a:rPr lang="it-IT" sz="2000" i="1" dirty="0"/>
              <a:t>Profilo di storia linguistica italiana</a:t>
            </a:r>
            <a:r>
              <a:rPr lang="it-IT" sz="2000" dirty="0"/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449263" algn="l"/>
              </a:tabLst>
            </a:pPr>
            <a:r>
              <a:rPr lang="it-IT" sz="2000" dirty="0"/>
              <a:t>	</a:t>
            </a:r>
            <a:r>
              <a:rPr lang="it-IT" sz="2400" dirty="0"/>
              <a:t>Situazione linguistica creatasi, nel territorio italico, dopo la caduta dell’Impero Romano d’Occidente (V sec.).</a:t>
            </a:r>
          </a:p>
          <a:p>
            <a:pPr marL="0" indent="0" algn="just">
              <a:buNone/>
              <a:tabLst>
                <a:tab pos="449263" algn="l"/>
              </a:tabLst>
            </a:pPr>
            <a:r>
              <a:rPr lang="it-IT" sz="2400" dirty="0"/>
              <a:t>	Il </a:t>
            </a:r>
            <a:r>
              <a:rPr lang="it-IT" sz="2400" b="1" dirty="0"/>
              <a:t>latino</a:t>
            </a:r>
            <a:r>
              <a:rPr lang="it-IT" sz="2400" dirty="0"/>
              <a:t> continua ad essere la lingua praticata nei </a:t>
            </a:r>
            <a:r>
              <a:rPr lang="it-IT" sz="2400" b="1" i="1" dirty="0"/>
              <a:t>testi ufficiali </a:t>
            </a:r>
            <a:r>
              <a:rPr lang="it-IT" sz="2400" dirty="0"/>
              <a:t>(giuridici, amministrativi, scientifici, teologici... ).</a:t>
            </a:r>
          </a:p>
          <a:p>
            <a:pPr marL="0" indent="0" algn="just">
              <a:buNone/>
              <a:tabLst>
                <a:tab pos="449263" algn="l"/>
              </a:tabLst>
            </a:pPr>
            <a:r>
              <a:rPr lang="it-IT" sz="2400" dirty="0"/>
              <a:t>	Le </a:t>
            </a:r>
            <a:r>
              <a:rPr lang="it-IT" sz="2400" b="1" dirty="0"/>
              <a:t>lingue vernacolari </a:t>
            </a:r>
            <a:r>
              <a:rPr lang="it-IT" sz="2400" dirty="0"/>
              <a:t>cominciano a diffondersi, parallelamente, per evoluzione spontanea del </a:t>
            </a:r>
            <a:r>
              <a:rPr lang="it-IT" sz="2400" i="1" dirty="0"/>
              <a:t>latino </a:t>
            </a:r>
            <a:r>
              <a:rPr lang="it-IT" sz="2400" i="1" u="sng" dirty="0"/>
              <a:t>parlato</a:t>
            </a:r>
            <a:r>
              <a:rPr lang="it-IT" sz="2400" dirty="0"/>
              <a:t>, unito alle </a:t>
            </a:r>
            <a:r>
              <a:rPr lang="it-IT" sz="2400" i="1" dirty="0"/>
              <a:t>lingue di </a:t>
            </a:r>
            <a:r>
              <a:rPr lang="it-IT" sz="2400" i="1" u="sng" dirty="0"/>
              <a:t>sostrato</a:t>
            </a:r>
            <a:r>
              <a:rPr lang="it-IT" sz="2400" dirty="0"/>
              <a:t>.  </a:t>
            </a:r>
          </a:p>
          <a:p>
            <a:pPr marL="0" indent="0" algn="just">
              <a:buNone/>
              <a:tabLst>
                <a:tab pos="449263" algn="l"/>
              </a:tabLst>
            </a:pPr>
            <a:endParaRPr lang="it-IT" sz="2400" dirty="0"/>
          </a:p>
          <a:p>
            <a:pPr marL="0" indent="0" algn="just">
              <a:buNone/>
              <a:tabLst>
                <a:tab pos="449263" algn="l"/>
              </a:tabLst>
            </a:pPr>
            <a:r>
              <a:rPr lang="it-IT" sz="1900" b="1" dirty="0">
                <a:solidFill>
                  <a:srgbClr val="0070C0"/>
                </a:solidFill>
              </a:rPr>
              <a:t>* </a:t>
            </a:r>
            <a:r>
              <a:rPr lang="it-IT" sz="1900" b="1" i="1" dirty="0">
                <a:solidFill>
                  <a:srgbClr val="0070C0"/>
                </a:solidFill>
              </a:rPr>
              <a:t>inconscio</a:t>
            </a:r>
            <a:r>
              <a:rPr lang="it-IT" sz="1900" b="1" dirty="0">
                <a:solidFill>
                  <a:srgbClr val="0070C0"/>
                </a:solidFill>
              </a:rPr>
              <a:t> = </a:t>
            </a:r>
            <a:r>
              <a:rPr lang="it-IT" sz="1900" b="1" i="1" dirty="0">
                <a:solidFill>
                  <a:srgbClr val="0070C0"/>
                </a:solidFill>
              </a:rPr>
              <a:t>inconsapevole</a:t>
            </a:r>
            <a:r>
              <a:rPr lang="it-IT" sz="1900" b="1" dirty="0">
                <a:solidFill>
                  <a:srgbClr val="0070C0"/>
                </a:solidFill>
              </a:rPr>
              <a:t>  (≠ </a:t>
            </a:r>
            <a:r>
              <a:rPr lang="it-IT" sz="1900" b="1" i="1" dirty="0">
                <a:solidFill>
                  <a:srgbClr val="0070C0"/>
                </a:solidFill>
              </a:rPr>
              <a:t>incosciente</a:t>
            </a:r>
            <a:r>
              <a:rPr lang="it-IT" sz="1900" b="1" dirty="0">
                <a:solidFill>
                  <a:srgbClr val="0070C0"/>
                </a:solidFill>
              </a:rPr>
              <a:t>) </a:t>
            </a:r>
          </a:p>
          <a:p>
            <a:pPr marL="0" indent="0" algn="r">
              <a:buNone/>
              <a:tabLst>
                <a:tab pos="449263" algn="l"/>
              </a:tabLst>
            </a:pPr>
            <a:r>
              <a:rPr lang="it-IT" sz="1900" b="1" dirty="0">
                <a:solidFill>
                  <a:srgbClr val="0070C0"/>
                </a:solidFill>
              </a:rPr>
              <a:t>   français : </a:t>
            </a:r>
            <a:r>
              <a:rPr lang="it-IT" sz="1900" b="1" i="1" dirty="0">
                <a:solidFill>
                  <a:srgbClr val="0070C0"/>
                </a:solidFill>
              </a:rPr>
              <a:t>inconscient</a:t>
            </a:r>
            <a:r>
              <a:rPr lang="it-IT" sz="1900" b="1" dirty="0">
                <a:solidFill>
                  <a:srgbClr val="0070C0"/>
                </a:solidFill>
              </a:rPr>
              <a:t> (dans tous les cas)</a:t>
            </a:r>
            <a:endParaRPr lang="fr-FR" sz="1900" b="1" dirty="0">
              <a:solidFill>
                <a:srgbClr val="0070C0"/>
              </a:solidFill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7104ACB-D3FD-57A2-77CA-2690A9962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3B47DD9-E9CC-F53A-0B0F-CB5B54D85D3D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65510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5861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  <a:tabLst>
                <a:tab pos="265113" algn="l"/>
              </a:tabLst>
            </a:pPr>
            <a:endParaRPr lang="it-IT" dirty="0"/>
          </a:p>
          <a:p>
            <a:pPr marL="0" indent="0" algn="just">
              <a:buNone/>
              <a:tabLst>
                <a:tab pos="265113" algn="l"/>
              </a:tabLst>
            </a:pPr>
            <a:r>
              <a:rPr lang="it-IT" dirty="0"/>
              <a:t>Periodo caratterizzato da un doppio fenomeno linguistico :</a:t>
            </a:r>
          </a:p>
          <a:p>
            <a:pPr marL="0" indent="0" algn="just">
              <a:buNone/>
              <a:tabLst>
                <a:tab pos="265113" algn="l"/>
              </a:tabLst>
            </a:pPr>
            <a:endParaRPr lang="it-IT" dirty="0"/>
          </a:p>
          <a:p>
            <a:pPr algn="just">
              <a:buFontTx/>
              <a:buChar char="-"/>
              <a:tabLst>
                <a:tab pos="265113" algn="l"/>
              </a:tabLst>
            </a:pPr>
            <a:r>
              <a:rPr lang="it-IT" dirty="0"/>
              <a:t>importante </a:t>
            </a:r>
            <a:r>
              <a:rPr lang="it-IT" b="1" i="1" dirty="0"/>
              <a:t>frammentazione </a:t>
            </a:r>
            <a:r>
              <a:rPr lang="it-IT" dirty="0"/>
              <a:t>linguistica : numerosissime configurazioni locali prese dalle lingue vernacolari, che si sviluppano parallelamente al latino classico. </a:t>
            </a:r>
          </a:p>
          <a:p>
            <a:pPr algn="just">
              <a:buFontTx/>
              <a:buChar char="-"/>
              <a:tabLst>
                <a:tab pos="265113" algn="l"/>
              </a:tabLst>
            </a:pPr>
            <a:endParaRPr lang="it-IT" dirty="0"/>
          </a:p>
          <a:p>
            <a:pPr marL="265113" indent="-265113" algn="just">
              <a:buFontTx/>
              <a:buChar char="-"/>
              <a:tabLst>
                <a:tab pos="265113" algn="l"/>
              </a:tabLst>
            </a:pPr>
            <a:r>
              <a:rPr lang="it-IT" dirty="0"/>
              <a:t>movimento di </a:t>
            </a:r>
            <a:r>
              <a:rPr lang="it-IT" b="1" i="1" dirty="0"/>
              <a:t>livellamento ed accentramento</a:t>
            </a:r>
            <a:r>
              <a:rPr lang="it-IT" dirty="0"/>
              <a:t>, che porterà alla costituzione di alcune grandi aree linguistiche romanze (zona italica, iberica, gallica...)</a:t>
            </a:r>
          </a:p>
          <a:p>
            <a:pPr algn="just">
              <a:buFontTx/>
              <a:buChar char="-"/>
            </a:pPr>
            <a:endParaRPr lang="it-IT" dirty="0"/>
          </a:p>
          <a:p>
            <a:pPr marL="0" indent="0" algn="r">
              <a:buNone/>
            </a:pPr>
            <a:r>
              <a:rPr lang="fr-FR" sz="2000" dirty="0">
                <a:solidFill>
                  <a:srgbClr val="0070C0"/>
                </a:solidFill>
              </a:rPr>
              <a:t>[cf. concetto di « </a:t>
            </a:r>
            <a:r>
              <a:rPr lang="fr-FR" sz="2000" dirty="0" err="1">
                <a:solidFill>
                  <a:srgbClr val="0070C0"/>
                </a:solidFill>
              </a:rPr>
              <a:t>laboratorio</a:t>
            </a:r>
            <a:r>
              <a:rPr lang="fr-FR" sz="2000" dirty="0">
                <a:solidFill>
                  <a:srgbClr val="0070C0"/>
                </a:solidFill>
              </a:rPr>
              <a:t> linguistico »]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1A5B087-073F-B0EF-11D4-0AABB3A8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F1D6A36-2357-C508-3CD3-72D64CB7F671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sz="3000" b="1" i="1" dirty="0"/>
              <a:t>La « Romania » e le lingue </a:t>
            </a:r>
            <a:r>
              <a:rPr lang="fr-FR" sz="3000" b="1" i="1" dirty="0" err="1"/>
              <a:t>romanze</a:t>
            </a:r>
            <a:endParaRPr lang="fr-FR" sz="3000" dirty="0"/>
          </a:p>
        </p:txBody>
      </p:sp>
      <p:pic>
        <p:nvPicPr>
          <p:cNvPr id="4" name="Espace réservé du contenu 3" descr="http://www.axl.cefan.ulaval.ca/francophonie/images/romania-mapa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072230" cy="56435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A163B4A1-61D1-A72A-61F0-CB719D942BA3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495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00141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Tracce di questo “</a:t>
            </a:r>
            <a:r>
              <a:rPr lang="it-IT" dirty="0">
                <a:solidFill>
                  <a:srgbClr val="C00000"/>
                </a:solidFill>
              </a:rPr>
              <a:t>bilinguismo </a:t>
            </a:r>
            <a:r>
              <a:rPr lang="it-IT" b="1" u="sng" dirty="0">
                <a:solidFill>
                  <a:srgbClr val="C00000"/>
                </a:solidFill>
              </a:rPr>
              <a:t>inconscio*</a:t>
            </a:r>
            <a:r>
              <a:rPr lang="it-IT" dirty="0"/>
              <a:t>” nella </a:t>
            </a:r>
            <a:r>
              <a:rPr lang="it-IT" b="1" dirty="0">
                <a:solidFill>
                  <a:srgbClr val="0070C0"/>
                </a:solidFill>
              </a:rPr>
              <a:t>toponomastica</a:t>
            </a:r>
            <a:r>
              <a:rPr lang="it-IT" dirty="0"/>
              <a:t> (= i nomi delle località geografiche) :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Es. Durante il periodo delle invasioni germaniche (III-V, in particolare i </a:t>
            </a:r>
            <a:r>
              <a:rPr lang="it-IT" b="1" dirty="0"/>
              <a:t>Goti</a:t>
            </a:r>
            <a:r>
              <a:rPr lang="it-IT" dirty="0"/>
              <a:t> e, soprattutto, i </a:t>
            </a:r>
            <a:r>
              <a:rPr lang="it-IT" b="1" dirty="0"/>
              <a:t>Longobardi</a:t>
            </a:r>
            <a:r>
              <a:rPr lang="it-IT" dirty="0"/>
              <a:t>), nell’Italia settentrionale, compaiono nomi di località con caratteristica desinenza in </a:t>
            </a:r>
            <a:r>
              <a:rPr lang="it-IT" b="1" i="1" dirty="0"/>
              <a:t>–engo</a:t>
            </a:r>
            <a:r>
              <a:rPr lang="it-IT" dirty="0"/>
              <a:t> </a:t>
            </a:r>
          </a:p>
          <a:p>
            <a:pPr marL="0" indent="0" algn="just">
              <a:buNone/>
            </a:pPr>
            <a:r>
              <a:rPr lang="it-IT" dirty="0"/>
              <a:t>es. </a:t>
            </a:r>
            <a:r>
              <a:rPr lang="it-IT" i="1" dirty="0"/>
              <a:t>Marengo </a:t>
            </a:r>
            <a:r>
              <a:rPr lang="it-IT" dirty="0"/>
              <a:t>(cf. </a:t>
            </a:r>
            <a:r>
              <a:rPr lang="it-IT" i="1" dirty="0"/>
              <a:t>la battaglia di Marengo</a:t>
            </a:r>
            <a:r>
              <a:rPr lang="it-IT" dirty="0"/>
              <a:t>, campagne napoleoniche d’Italia, 14 giugno 1800) </a:t>
            </a:r>
            <a:r>
              <a:rPr lang="it-IT" i="1" dirty="0"/>
              <a:t>Martinengo, Murisengo...</a:t>
            </a:r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r>
              <a:rPr lang="it-IT" sz="2000" dirty="0"/>
              <a:t>*inconscio = inconsapevole  (≠ incosciente !)</a:t>
            </a:r>
            <a:endParaRPr lang="fr-FR" sz="2000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6A1280F-CB9C-93BA-AF07-AA5524461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4BC9F7D-FB10-E4F5-6B1D-1117E231BB75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Altre tracce di </a:t>
            </a:r>
            <a:r>
              <a:rPr lang="it-IT" b="1" dirty="0"/>
              <a:t>germanismi</a:t>
            </a:r>
            <a:r>
              <a:rPr lang="it-IT" dirty="0"/>
              <a:t> in parole isolate, assai specifiche (agricoltura, tecnica, vita famigliare...) :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i="1" dirty="0"/>
              <a:t>balcone, stamberga, guerra, strale, zaino, staffa, zanna, gazza, melma, gora, guancia, stinco, schiena, gramo, lesto, bussare, guardare, gualcire...</a:t>
            </a:r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r>
              <a:rPr lang="fr-FR" dirty="0" err="1"/>
              <a:t>Queste</a:t>
            </a:r>
            <a:r>
              <a:rPr lang="fr-FR" dirty="0"/>
              <a:t> parole sono </a:t>
            </a:r>
            <a:r>
              <a:rPr lang="fr-FR" dirty="0" err="1"/>
              <a:t>entrate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lingua </a:t>
            </a:r>
            <a:r>
              <a:rPr lang="fr-FR" dirty="0" err="1"/>
              <a:t>italiana</a:t>
            </a:r>
            <a:r>
              <a:rPr lang="fr-FR" dirty="0"/>
              <a:t> a </a:t>
            </a:r>
            <a:r>
              <a:rPr lang="fr-FR" dirty="0" err="1"/>
              <a:t>seguito</a:t>
            </a:r>
            <a:r>
              <a:rPr lang="fr-FR" dirty="0"/>
              <a:t> delle </a:t>
            </a:r>
            <a:r>
              <a:rPr lang="fr-FR" dirty="0" err="1"/>
              <a:t>invasioni</a:t>
            </a:r>
            <a:r>
              <a:rPr lang="fr-FR" dirty="0"/>
              <a:t> </a:t>
            </a:r>
            <a:r>
              <a:rPr lang="fr-FR" dirty="0" err="1"/>
              <a:t>germaniche</a:t>
            </a:r>
            <a:r>
              <a:rPr lang="fr-FR" dirty="0"/>
              <a:t> (III-V sec.).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95A54BE2-9C24-EAAC-00F2-84628FFF5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1E4B646-9FFB-E2B3-80F8-2C9BDBFD0278}"/>
              </a:ext>
            </a:extLst>
          </p:cNvPr>
          <p:cNvSpPr txBox="1">
            <a:spLocks/>
          </p:cNvSpPr>
          <p:nvPr/>
        </p:nvSpPr>
        <p:spPr>
          <a:xfrm>
            <a:off x="611560" y="-18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/>
              <a:t>Linguistique diachronique</a:t>
            </a:r>
            <a:r>
              <a:rPr lang="fr-FR" sz="1600"/>
              <a:t>  - </a:t>
            </a:r>
            <a:r>
              <a:rPr lang="fr-FR" sz="1600" b="1"/>
              <a:t>L6ITLDIA   -  année 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3919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1480</Words>
  <Application>Microsoft Office PowerPoint</Application>
  <PresentationFormat>Affichage à l'écran (4:3)</PresentationFormat>
  <Paragraphs>178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Webdings</vt:lpstr>
      <vt:lpstr>Thème Office</vt:lpstr>
      <vt:lpstr>Linguistique diachronique L6ITLDIA  (semestre 2)</vt:lpstr>
      <vt:lpstr>Présentation PowerPoint</vt:lpstr>
      <vt:lpstr>Impero Romano : massima estensione (II1)</vt:lpstr>
      <vt:lpstr>Présentation PowerPoint</vt:lpstr>
      <vt:lpstr>Présentation PowerPoint</vt:lpstr>
      <vt:lpstr>Présentation PowerPoint</vt:lpstr>
      <vt:lpstr>La « Romania » e le lingue romanze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Linguistique diachronique L6IT2LCE</dc:title>
  <dc:creator>Isabella Montersino</dc:creator>
  <cp:lastModifiedBy>Isabella Montersino</cp:lastModifiedBy>
  <cp:revision>65</cp:revision>
  <dcterms:created xsi:type="dcterms:W3CDTF">2018-02-09T15:41:08Z</dcterms:created>
  <dcterms:modified xsi:type="dcterms:W3CDTF">2024-02-05T16:26:01Z</dcterms:modified>
</cp:coreProperties>
</file>