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422" r:id="rId14"/>
    <p:sldId id="421" r:id="rId15"/>
    <p:sldId id="423" r:id="rId16"/>
    <p:sldId id="424" r:id="rId17"/>
    <p:sldId id="272" r:id="rId18"/>
    <p:sldId id="273" r:id="rId19"/>
    <p:sldId id="274" r:id="rId20"/>
    <p:sldId id="275" r:id="rId21"/>
    <p:sldId id="276" r:id="rId22"/>
    <p:sldId id="277" r:id="rId23"/>
    <p:sldId id="278" r:id="rId24"/>
    <p:sldId id="279" r:id="rId25"/>
    <p:sldId id="280" r:id="rId26"/>
    <p:sldId id="281" r:id="rId27"/>
    <p:sldId id="425"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4643" autoAdjust="0"/>
  </p:normalViewPr>
  <p:slideViewPr>
    <p:cSldViewPr>
      <p:cViewPr varScale="1">
        <p:scale>
          <a:sx n="78" d="100"/>
          <a:sy n="78" d="100"/>
        </p:scale>
        <p:origin x="15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67BE69-E90E-486E-B689-33C45C005A0F}" type="datetimeFigureOut">
              <a:rPr lang="fr-FR" smtClean="0"/>
              <a:pPr/>
              <a:t>05/02/2024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1934C3-89EF-426B-AEA1-546F7F2FDEB5}" type="slidenum">
              <a:rPr lang="fr-FR" smtClean="0"/>
              <a:pPr/>
              <a:t>‹N°›</a:t>
            </a:fld>
            <a:endParaRPr lang="fr-FR"/>
          </a:p>
        </p:txBody>
      </p:sp>
    </p:spTree>
    <p:extLst>
      <p:ext uri="{BB962C8B-B14F-4D97-AF65-F5344CB8AC3E}">
        <p14:creationId xmlns:p14="http://schemas.microsoft.com/office/powerpoint/2010/main" val="84842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91934C3-89EF-426B-AEA1-546F7F2FDEB5}" type="slidenum">
              <a:rPr lang="fr-FR" smtClean="0"/>
              <a:pPr/>
              <a:t>10</a:t>
            </a:fld>
            <a:endParaRPr lang="fr-FR"/>
          </a:p>
        </p:txBody>
      </p:sp>
    </p:spTree>
    <p:extLst>
      <p:ext uri="{BB962C8B-B14F-4D97-AF65-F5344CB8AC3E}">
        <p14:creationId xmlns:p14="http://schemas.microsoft.com/office/powerpoint/2010/main" val="543819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lnSpcReduction="10000"/>
          </a:bodyPr>
          <a:lstStyle/>
          <a:p>
            <a:pPr marL="0" indent="0" algn="just">
              <a:buNone/>
            </a:pPr>
            <a:endParaRPr lang="it-IT" sz="2400" i="1" dirty="0"/>
          </a:p>
          <a:p>
            <a:pPr marL="0" indent="0" algn="just">
              <a:buNone/>
            </a:pPr>
            <a:r>
              <a:rPr lang="it-IT" sz="2400" i="1" dirty="0"/>
              <a:t>Rappel  -  </a:t>
            </a:r>
            <a:r>
              <a:rPr lang="it-IT" sz="2400" dirty="0"/>
              <a:t>Letteratura in lingua e contesto plurilinguistico sperimentale, nell’evoluzione verso il volgare italiano.</a:t>
            </a:r>
          </a:p>
          <a:p>
            <a:pPr marL="0" indent="0">
              <a:buNone/>
            </a:pPr>
            <a:endParaRPr lang="it-IT" dirty="0"/>
          </a:p>
          <a:p>
            <a:pPr marL="0" indent="0" algn="just">
              <a:buNone/>
            </a:pPr>
            <a:r>
              <a:rPr lang="it-IT" dirty="0"/>
              <a:t>Un poeta provenzale di espressione italiana : </a:t>
            </a:r>
            <a:r>
              <a:rPr lang="it-IT" b="1" dirty="0"/>
              <a:t>Rambaldo di Vaqueiras</a:t>
            </a:r>
            <a:r>
              <a:rPr lang="it-IT" dirty="0"/>
              <a:t> (XII</a:t>
            </a:r>
            <a:r>
              <a:rPr lang="it-IT" baseline="30000" dirty="0"/>
              <a:t>2</a:t>
            </a:r>
            <a:r>
              <a:rPr lang="it-IT" dirty="0"/>
              <a:t>-XIII</a:t>
            </a:r>
            <a:r>
              <a:rPr lang="it-IT" baseline="30000" dirty="0"/>
              <a:t>1</a:t>
            </a:r>
            <a:r>
              <a:rPr lang="it-IT" dirty="0"/>
              <a:t> sec.)</a:t>
            </a:r>
          </a:p>
          <a:p>
            <a:pPr marL="0" indent="0" algn="just">
              <a:buNone/>
            </a:pPr>
            <a:r>
              <a:rPr lang="it-IT" dirty="0"/>
              <a:t>Poeta provenzale che soggiornò alla corte del Marchese di Monferrato</a:t>
            </a:r>
          </a:p>
          <a:p>
            <a:pPr marL="0" indent="0" algn="just">
              <a:buNone/>
            </a:pPr>
            <a:r>
              <a:rPr lang="it-IT" dirty="0"/>
              <a:t>Il più antico poeta (non anonimo) che scrisse componimenti in volgare</a:t>
            </a:r>
          </a:p>
        </p:txBody>
      </p:sp>
      <p:sp>
        <p:nvSpPr>
          <p:cNvPr id="6" name="Titre 1">
            <a:extLst>
              <a:ext uri="{FF2B5EF4-FFF2-40B4-BE49-F238E27FC236}">
                <a16:creationId xmlns:a16="http://schemas.microsoft.com/office/drawing/2014/main" id="{95A5A325-CA0C-4D81-7E34-95E47A245434}"/>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116" r="70904"/>
          <a:stretch/>
        </p:blipFill>
        <p:spPr bwMode="auto">
          <a:xfrm>
            <a:off x="323528" y="908720"/>
            <a:ext cx="4001837" cy="54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72000" y="1988840"/>
            <a:ext cx="4572000" cy="3416320"/>
          </a:xfrm>
          <a:prstGeom prst="rect">
            <a:avLst/>
          </a:prstGeom>
        </p:spPr>
        <p:txBody>
          <a:bodyPr>
            <a:spAutoFit/>
          </a:bodyPr>
          <a:lstStyle/>
          <a:p>
            <a:r>
              <a:rPr lang="it-IT" dirty="0"/>
              <a:t>V. </a:t>
            </a:r>
          </a:p>
          <a:p>
            <a:endParaRPr lang="it-IT" dirty="0"/>
          </a:p>
          <a:p>
            <a:r>
              <a:rPr lang="it-IT" b="1" dirty="0"/>
              <a:t>Donna</a:t>
            </a:r>
            <a:r>
              <a:rPr lang="it-IT" dirty="0"/>
              <a:t>, non siate tanto </a:t>
            </a:r>
            <a:r>
              <a:rPr lang="it-IT" b="1" dirty="0"/>
              <a:t>fera</a:t>
            </a:r>
            <a:r>
              <a:rPr lang="it-IT" dirty="0"/>
              <a:t>; non conviene, non sta bene. Conviene piuttosto, se vi piace, ch’io vi chieda a </a:t>
            </a:r>
            <a:r>
              <a:rPr lang="it-IT" b="1" dirty="0"/>
              <a:t>senno</a:t>
            </a:r>
            <a:r>
              <a:rPr lang="it-IT" dirty="0"/>
              <a:t> mio e che vi ami con cuor verace e che voi mi sciogliate dal mio soffrire. Vostro uomo sono e vostro </a:t>
            </a:r>
            <a:r>
              <a:rPr lang="it-IT" b="1" dirty="0">
                <a:solidFill>
                  <a:srgbClr val="00B050"/>
                </a:solidFill>
              </a:rPr>
              <a:t>servitore</a:t>
            </a:r>
            <a:r>
              <a:rPr lang="it-IT" dirty="0"/>
              <a:t> perché vedo, conosco e so quando guardo la vostra bellezza,</a:t>
            </a:r>
            <a:r>
              <a:rPr lang="it-IT" b="1" dirty="0"/>
              <a:t> fresca qual rosa in maggio</a:t>
            </a:r>
            <a:r>
              <a:rPr lang="it-IT" dirty="0"/>
              <a:t>, che nel mondo più bella non ne so. Così vi amo e vi amerò; sarà un peccato se la mia buona </a:t>
            </a:r>
            <a:r>
              <a:rPr lang="it-IT" b="1" dirty="0">
                <a:solidFill>
                  <a:srgbClr val="00B050"/>
                </a:solidFill>
              </a:rPr>
              <a:t>fede</a:t>
            </a:r>
            <a:r>
              <a:rPr lang="it-IT" dirty="0"/>
              <a:t> mi tradisce. </a:t>
            </a:r>
          </a:p>
        </p:txBody>
      </p:sp>
      <p:sp>
        <p:nvSpPr>
          <p:cNvPr id="5" name="Titre 4">
            <a:extLst>
              <a:ext uri="{FF2B5EF4-FFF2-40B4-BE49-F238E27FC236}">
                <a16:creationId xmlns:a16="http://schemas.microsoft.com/office/drawing/2014/main" id="{71B5F29D-3E3C-185E-2B28-151FE0039AB9}"/>
              </a:ext>
            </a:extLst>
          </p:cNvPr>
          <p:cNvSpPr>
            <a:spLocks noGrp="1"/>
          </p:cNvSpPr>
          <p:nvPr>
            <p:ph type="title"/>
          </p:nvPr>
        </p:nvSpPr>
        <p:spPr/>
        <p:txBody>
          <a:bodyPr/>
          <a:lstStyle/>
          <a:p>
            <a:endParaRPr lang="fr-FR"/>
          </a:p>
        </p:txBody>
      </p:sp>
      <p:sp>
        <p:nvSpPr>
          <p:cNvPr id="6" name="Titre 1">
            <a:extLst>
              <a:ext uri="{FF2B5EF4-FFF2-40B4-BE49-F238E27FC236}">
                <a16:creationId xmlns:a16="http://schemas.microsoft.com/office/drawing/2014/main" id="{19BC8F1C-70B5-A40C-BB5D-11735550062B}"/>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829" r="71156"/>
          <a:stretch/>
        </p:blipFill>
        <p:spPr bwMode="auto">
          <a:xfrm>
            <a:off x="467544" y="1052736"/>
            <a:ext cx="4104455" cy="5479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65937" y="2060848"/>
            <a:ext cx="4572000" cy="3139321"/>
          </a:xfrm>
          <a:prstGeom prst="rect">
            <a:avLst/>
          </a:prstGeom>
        </p:spPr>
        <p:txBody>
          <a:bodyPr>
            <a:spAutoFit/>
          </a:bodyPr>
          <a:lstStyle/>
          <a:p>
            <a:r>
              <a:rPr lang="it-IT" dirty="0"/>
              <a:t>VI. </a:t>
            </a:r>
          </a:p>
          <a:p>
            <a:endParaRPr lang="it-IT" dirty="0"/>
          </a:p>
          <a:p>
            <a:r>
              <a:rPr lang="it-IT" b="1" dirty="0"/>
              <a:t>Giullare</a:t>
            </a:r>
            <a:r>
              <a:rPr lang="it-IT" dirty="0"/>
              <a:t>, se io </a:t>
            </a:r>
            <a:r>
              <a:rPr lang="it-IT" b="1" dirty="0">
                <a:solidFill>
                  <a:srgbClr val="00B050"/>
                </a:solidFill>
              </a:rPr>
              <a:t>goda</a:t>
            </a:r>
            <a:r>
              <a:rPr lang="it-IT" dirty="0"/>
              <a:t> di me stessa, non stimo un soldo genovese il tuo </a:t>
            </a:r>
            <a:r>
              <a:rPr lang="it-IT" b="1" dirty="0">
                <a:solidFill>
                  <a:srgbClr val="00B050"/>
                </a:solidFill>
              </a:rPr>
              <a:t>provenzaleggiare</a:t>
            </a:r>
            <a:r>
              <a:rPr lang="it-IT" dirty="0"/>
              <a:t>. Non ti capisco meglio d’un tedesco, d’un sardo o d’un moro e di te niente m’importa. Vuoi tu discuter meco? Se mio marito lo viene a sapere mal accordo avrai con lui. Bel </a:t>
            </a:r>
            <a:r>
              <a:rPr lang="it-IT" b="1" dirty="0">
                <a:solidFill>
                  <a:srgbClr val="00B050"/>
                </a:solidFill>
              </a:rPr>
              <a:t>messere</a:t>
            </a:r>
            <a:r>
              <a:rPr lang="it-IT" dirty="0"/>
              <a:t>, ti dico il vero: non voglio tali discorsi, te l’assicuro, fratello. Vattene, </a:t>
            </a:r>
            <a:r>
              <a:rPr lang="it-IT" b="1" dirty="0">
                <a:solidFill>
                  <a:srgbClr val="00B050"/>
                </a:solidFill>
              </a:rPr>
              <a:t>provenzal</a:t>
            </a:r>
            <a:r>
              <a:rPr lang="it-IT" dirty="0"/>
              <a:t> mal vestito, lasciami stare. </a:t>
            </a:r>
          </a:p>
        </p:txBody>
      </p:sp>
      <p:sp>
        <p:nvSpPr>
          <p:cNvPr id="5" name="Titre 4">
            <a:extLst>
              <a:ext uri="{FF2B5EF4-FFF2-40B4-BE49-F238E27FC236}">
                <a16:creationId xmlns:a16="http://schemas.microsoft.com/office/drawing/2014/main" id="{AF9C5A05-6A13-D6A3-960B-65FC5BCA7EB6}"/>
              </a:ext>
            </a:extLst>
          </p:cNvPr>
          <p:cNvSpPr>
            <a:spLocks noGrp="1"/>
          </p:cNvSpPr>
          <p:nvPr>
            <p:ph type="title"/>
          </p:nvPr>
        </p:nvSpPr>
        <p:spPr/>
        <p:txBody>
          <a:bodyPr/>
          <a:lstStyle/>
          <a:p>
            <a:endParaRPr lang="fr-FR"/>
          </a:p>
        </p:txBody>
      </p:sp>
      <p:sp>
        <p:nvSpPr>
          <p:cNvPr id="6" name="Titre 1">
            <a:extLst>
              <a:ext uri="{FF2B5EF4-FFF2-40B4-BE49-F238E27FC236}">
                <a16:creationId xmlns:a16="http://schemas.microsoft.com/office/drawing/2014/main" id="{3820AE51-5021-BB17-6B21-A84A651CED98}"/>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73" r="65867" b="-1"/>
          <a:stretch/>
        </p:blipFill>
        <p:spPr bwMode="auto">
          <a:xfrm>
            <a:off x="539552" y="1140902"/>
            <a:ext cx="4176463" cy="486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49169" y="1916832"/>
            <a:ext cx="4572000" cy="3416320"/>
          </a:xfrm>
          <a:prstGeom prst="rect">
            <a:avLst/>
          </a:prstGeom>
        </p:spPr>
        <p:txBody>
          <a:bodyPr>
            <a:spAutoFit/>
          </a:bodyPr>
          <a:lstStyle/>
          <a:p>
            <a:r>
              <a:rPr lang="it-IT" dirty="0"/>
              <a:t>VII. </a:t>
            </a:r>
          </a:p>
          <a:p>
            <a:r>
              <a:rPr lang="it-IT" b="1" dirty="0"/>
              <a:t>Donna</a:t>
            </a:r>
            <a:r>
              <a:rPr lang="it-IT" dirty="0"/>
              <a:t>, in confusione m’avete messo e in pena. Però ancor vi pregherò che mi lasciate mostrar come fa un </a:t>
            </a:r>
            <a:r>
              <a:rPr lang="it-IT" b="1" dirty="0">
                <a:solidFill>
                  <a:srgbClr val="00B050"/>
                </a:solidFill>
              </a:rPr>
              <a:t>provenzale</a:t>
            </a:r>
            <a:r>
              <a:rPr lang="it-IT" dirty="0"/>
              <a:t> quando è montato. </a:t>
            </a:r>
          </a:p>
          <a:p>
            <a:endParaRPr lang="it-IT" dirty="0"/>
          </a:p>
          <a:p>
            <a:endParaRPr lang="it-IT" dirty="0"/>
          </a:p>
          <a:p>
            <a:r>
              <a:rPr lang="it-IT" dirty="0"/>
              <a:t>VIII. </a:t>
            </a:r>
          </a:p>
          <a:p>
            <a:endParaRPr lang="it-IT" dirty="0"/>
          </a:p>
          <a:p>
            <a:r>
              <a:rPr lang="it-IT" b="1" dirty="0"/>
              <a:t>Giullare</a:t>
            </a:r>
            <a:r>
              <a:rPr lang="it-IT" dirty="0"/>
              <a:t>, teco non starò, poiché hai tale stima di me. Meglio sarebbe, per San Martino, che andassi da ser Obizzino; vi darà forse un ronzino, giullare che sei.</a:t>
            </a:r>
          </a:p>
        </p:txBody>
      </p:sp>
      <p:sp>
        <p:nvSpPr>
          <p:cNvPr id="5" name="ZoneTexte 4">
            <a:extLst>
              <a:ext uri="{FF2B5EF4-FFF2-40B4-BE49-F238E27FC236}">
                <a16:creationId xmlns:a16="http://schemas.microsoft.com/office/drawing/2014/main" id="{F2A3DE88-0F49-1702-31AA-8EBC7C96677E}"/>
              </a:ext>
            </a:extLst>
          </p:cNvPr>
          <p:cNvSpPr txBox="1"/>
          <p:nvPr/>
        </p:nvSpPr>
        <p:spPr>
          <a:xfrm>
            <a:off x="460270" y="5937031"/>
            <a:ext cx="4605866" cy="707886"/>
          </a:xfrm>
          <a:prstGeom prst="rect">
            <a:avLst/>
          </a:prstGeom>
          <a:noFill/>
        </p:spPr>
        <p:txBody>
          <a:bodyPr wrap="square">
            <a:spAutoFit/>
          </a:bodyPr>
          <a:lstStyle/>
          <a:p>
            <a:r>
              <a:rPr lang="fr-FR" sz="2000" dirty="0">
                <a:latin typeface="Times New Roman" panose="02020603050405020304" pitchFamily="18" charset="0"/>
                <a:cs typeface="Times New Roman" panose="02020603050405020304" pitchFamily="18" charset="0"/>
              </a:rPr>
              <a:t>qi dar </a:t>
            </a:r>
            <a:r>
              <a:rPr lang="fr-FR" sz="2000" dirty="0" err="1">
                <a:latin typeface="Times New Roman" panose="02020603050405020304" pitchFamily="18" charset="0"/>
                <a:cs typeface="Times New Roman" panose="02020603050405020304" pitchFamily="18" charset="0"/>
              </a:rPr>
              <a:t>v'à</a:t>
            </a:r>
            <a:r>
              <a:rPr lang="fr-FR" sz="2000" dirty="0">
                <a:latin typeface="Times New Roman" panose="02020603050405020304" pitchFamily="18" charset="0"/>
                <a:cs typeface="Times New Roman" panose="02020603050405020304" pitchFamily="18" charset="0"/>
              </a:rPr>
              <a:t> fors un </a:t>
            </a:r>
            <a:r>
              <a:rPr lang="fr-FR" sz="2000" dirty="0" err="1">
                <a:latin typeface="Times New Roman" panose="02020603050405020304" pitchFamily="18" charset="0"/>
                <a:cs typeface="Times New Roman" panose="02020603050405020304" pitchFamily="18" charset="0"/>
              </a:rPr>
              <a:t>ronci</a:t>
            </a:r>
            <a:r>
              <a:rPr lang="fr-FR" sz="2000" dirty="0">
                <a:latin typeface="Times New Roman" panose="02020603050405020304" pitchFamily="18" charset="0"/>
                <a:cs typeface="Times New Roman" panose="02020603050405020304" pitchFamily="18" charset="0"/>
              </a:rPr>
              <a:t>,</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car </a:t>
            </a:r>
            <a:r>
              <a:rPr lang="fr-FR" sz="2000" dirty="0" err="1">
                <a:latin typeface="Times New Roman" panose="02020603050405020304" pitchFamily="18" charset="0"/>
                <a:cs typeface="Times New Roman" panose="02020603050405020304" pitchFamily="18" charset="0"/>
              </a:rPr>
              <a:t>sei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jujar</a:t>
            </a:r>
            <a:r>
              <a:rPr lang="fr-FR" sz="2000" dirty="0">
                <a:latin typeface="Times New Roman" panose="02020603050405020304" pitchFamily="18" charset="0"/>
                <a:cs typeface="Times New Roman" panose="02020603050405020304" pitchFamily="18" charset="0"/>
              </a:rPr>
              <a:t>!</a:t>
            </a:r>
          </a:p>
        </p:txBody>
      </p:sp>
      <p:sp>
        <p:nvSpPr>
          <p:cNvPr id="6" name="Titre 5">
            <a:extLst>
              <a:ext uri="{FF2B5EF4-FFF2-40B4-BE49-F238E27FC236}">
                <a16:creationId xmlns:a16="http://schemas.microsoft.com/office/drawing/2014/main" id="{2461899E-B200-0130-F704-DEEE95234F10}"/>
              </a:ext>
            </a:extLst>
          </p:cNvPr>
          <p:cNvSpPr>
            <a:spLocks noGrp="1"/>
          </p:cNvSpPr>
          <p:nvPr>
            <p:ph type="title"/>
          </p:nvPr>
        </p:nvSpPr>
        <p:spPr/>
        <p:txBody>
          <a:bodyPr/>
          <a:lstStyle/>
          <a:p>
            <a:endParaRPr lang="fr-FR"/>
          </a:p>
        </p:txBody>
      </p:sp>
      <p:sp>
        <p:nvSpPr>
          <p:cNvPr id="7" name="Titre 1">
            <a:extLst>
              <a:ext uri="{FF2B5EF4-FFF2-40B4-BE49-F238E27FC236}">
                <a16:creationId xmlns:a16="http://schemas.microsoft.com/office/drawing/2014/main" id="{706133B1-92DB-8946-2B4A-F7E1A408C0BA}"/>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EEEAA57-E2EF-43AF-A92E-DA81E7037ADF}"/>
              </a:ext>
            </a:extLst>
          </p:cNvPr>
          <p:cNvSpPr>
            <a:spLocks noGrp="1"/>
          </p:cNvSpPr>
          <p:nvPr>
            <p:ph idx="1"/>
          </p:nvPr>
        </p:nvSpPr>
        <p:spPr>
          <a:xfrm>
            <a:off x="457200" y="1268760"/>
            <a:ext cx="8229600" cy="5400600"/>
          </a:xfrm>
        </p:spPr>
        <p:txBody>
          <a:bodyPr>
            <a:normAutofit fontScale="92500" lnSpcReduction="10000"/>
          </a:bodyPr>
          <a:lstStyle/>
          <a:p>
            <a:pPr marL="0" indent="0" algn="ctr">
              <a:buNone/>
            </a:pPr>
            <a:r>
              <a:rPr lang="fr-FR" sz="2400" b="1" dirty="0" err="1"/>
              <a:t>Caratteristiche</a:t>
            </a:r>
            <a:r>
              <a:rPr lang="fr-FR" sz="2400" b="1" dirty="0"/>
              <a:t> </a:t>
            </a:r>
            <a:r>
              <a:rPr lang="fr-FR" sz="2400" b="1" dirty="0" err="1"/>
              <a:t>linguistiche</a:t>
            </a:r>
            <a:r>
              <a:rPr lang="fr-FR" sz="2400" b="1" dirty="0"/>
              <a:t> </a:t>
            </a:r>
            <a:r>
              <a:rPr lang="fr-FR" sz="2400" b="1" dirty="0" err="1"/>
              <a:t>generali</a:t>
            </a:r>
            <a:r>
              <a:rPr lang="fr-FR" sz="2400" b="1" dirty="0"/>
              <a:t>, in </a:t>
            </a:r>
            <a:r>
              <a:rPr lang="fr-FR" sz="2400" b="1" dirty="0" err="1"/>
              <a:t>questo</a:t>
            </a:r>
            <a:r>
              <a:rPr lang="fr-FR" sz="2400" b="1" dirty="0"/>
              <a:t> « </a:t>
            </a:r>
            <a:r>
              <a:rPr lang="fr-FR" sz="2400" b="1" dirty="0" err="1"/>
              <a:t>contrasto</a:t>
            </a:r>
            <a:r>
              <a:rPr lang="fr-FR" sz="2400" b="1" dirty="0"/>
              <a:t> ».</a:t>
            </a:r>
          </a:p>
          <a:p>
            <a:pPr marL="0" indent="0" algn="just">
              <a:buNone/>
            </a:pPr>
            <a:endParaRPr lang="fr-FR" sz="2400" dirty="0"/>
          </a:p>
          <a:p>
            <a:pPr marL="0" indent="0" algn="just">
              <a:buNone/>
            </a:pPr>
            <a:r>
              <a:rPr lang="fr-FR" sz="2400" dirty="0" err="1"/>
              <a:t>Osservazione</a:t>
            </a:r>
            <a:r>
              <a:rPr lang="fr-FR" sz="2400" dirty="0"/>
              <a:t> </a:t>
            </a:r>
            <a:r>
              <a:rPr lang="fr-FR" sz="2400" dirty="0" err="1"/>
              <a:t>liminare</a:t>
            </a:r>
            <a:r>
              <a:rPr lang="fr-FR" sz="2400" dirty="0"/>
              <a:t> (Bruno </a:t>
            </a:r>
            <a:r>
              <a:rPr lang="fr-FR" sz="2400" dirty="0" err="1"/>
              <a:t>Migliorini</a:t>
            </a:r>
            <a:r>
              <a:rPr lang="fr-FR" sz="2400" dirty="0"/>
              <a:t>) - </a:t>
            </a:r>
            <a:r>
              <a:rPr lang="fr-FR" sz="2400" dirty="0" err="1"/>
              <a:t>Rambaldo</a:t>
            </a:r>
            <a:r>
              <a:rPr lang="fr-FR" sz="2400" dirty="0"/>
              <a:t> </a:t>
            </a:r>
            <a:r>
              <a:rPr lang="fr-FR" sz="2400" dirty="0" err="1"/>
              <a:t>utilizza</a:t>
            </a:r>
            <a:r>
              <a:rPr lang="fr-FR" sz="2400" dirty="0"/>
              <a:t> in </a:t>
            </a:r>
            <a:r>
              <a:rPr lang="fr-FR" sz="2400" dirty="0" err="1"/>
              <a:t>entrambi</a:t>
            </a:r>
            <a:r>
              <a:rPr lang="fr-FR" sz="2400" dirty="0"/>
              <a:t> i casi </a:t>
            </a:r>
            <a:r>
              <a:rPr lang="fr-FR" sz="2400" dirty="0" err="1"/>
              <a:t>lo</a:t>
            </a:r>
            <a:r>
              <a:rPr lang="fr-FR" sz="2400" dirty="0"/>
              <a:t> </a:t>
            </a:r>
            <a:r>
              <a:rPr lang="fr-FR" sz="2400" dirty="0" err="1"/>
              <a:t>stile</a:t>
            </a:r>
            <a:r>
              <a:rPr lang="fr-FR" sz="2400" dirty="0"/>
              <a:t> </a:t>
            </a:r>
            <a:r>
              <a:rPr lang="fr-FR" sz="2400" dirty="0" err="1"/>
              <a:t>convenzionale</a:t>
            </a:r>
            <a:r>
              <a:rPr lang="fr-FR" sz="2400" dirty="0"/>
              <a:t> </a:t>
            </a:r>
            <a:r>
              <a:rPr lang="fr-FR" sz="2400" dirty="0" err="1"/>
              <a:t>della</a:t>
            </a:r>
            <a:r>
              <a:rPr lang="fr-FR" sz="2400" dirty="0"/>
              <a:t> lirica </a:t>
            </a:r>
            <a:r>
              <a:rPr lang="fr-FR" sz="2400" dirty="0" err="1"/>
              <a:t>cortese</a:t>
            </a:r>
            <a:r>
              <a:rPr lang="fr-FR" sz="2400" dirty="0"/>
              <a:t> : </a:t>
            </a:r>
          </a:p>
          <a:p>
            <a:pPr algn="just">
              <a:buFontTx/>
              <a:buChar char="-"/>
            </a:pPr>
            <a:r>
              <a:rPr lang="fr-FR" sz="2400" dirty="0"/>
              <a:t>le </a:t>
            </a:r>
            <a:r>
              <a:rPr lang="fr-FR" sz="2400" dirty="0" err="1"/>
              <a:t>strofe</a:t>
            </a:r>
            <a:r>
              <a:rPr lang="fr-FR" sz="2400" dirty="0"/>
              <a:t> in </a:t>
            </a:r>
            <a:r>
              <a:rPr lang="fr-FR" sz="2400" dirty="0" err="1"/>
              <a:t>provenzale</a:t>
            </a:r>
            <a:r>
              <a:rPr lang="fr-FR" sz="2400" dirty="0"/>
              <a:t> ne sono </a:t>
            </a:r>
            <a:r>
              <a:rPr lang="fr-FR" sz="2400" dirty="0" err="1"/>
              <a:t>caratteristiche</a:t>
            </a:r>
            <a:r>
              <a:rPr lang="fr-FR" sz="2400" dirty="0"/>
              <a:t> (cf. </a:t>
            </a:r>
            <a:r>
              <a:rPr lang="fr-FR" sz="2400" dirty="0" err="1"/>
              <a:t>desinenze</a:t>
            </a:r>
            <a:r>
              <a:rPr lang="fr-FR" sz="2400" dirty="0"/>
              <a:t> in </a:t>
            </a:r>
            <a:r>
              <a:rPr lang="fr-FR" sz="2400" b="1" i="1" dirty="0"/>
              <a:t>–</a:t>
            </a:r>
            <a:r>
              <a:rPr lang="fr-FR" sz="2400" b="1" i="1" dirty="0" err="1"/>
              <a:t>az</a:t>
            </a:r>
            <a:r>
              <a:rPr lang="fr-FR" sz="2400" b="1" i="1" dirty="0"/>
              <a:t> </a:t>
            </a:r>
            <a:r>
              <a:rPr lang="fr-FR" sz="2400" dirty="0" err="1"/>
              <a:t>strofa</a:t>
            </a:r>
            <a:r>
              <a:rPr lang="fr-FR" sz="2400" dirty="0"/>
              <a:t> 1 : </a:t>
            </a:r>
            <a:r>
              <a:rPr lang="fr-FR" sz="2400" b="1" i="1" dirty="0" err="1"/>
              <a:t>amistaz</a:t>
            </a:r>
            <a:r>
              <a:rPr lang="fr-FR" sz="2400" b="1" i="1" dirty="0"/>
              <a:t>, </a:t>
            </a:r>
            <a:r>
              <a:rPr lang="fr-FR" sz="2400" b="1" i="1" dirty="0" err="1"/>
              <a:t>amaz</a:t>
            </a:r>
            <a:r>
              <a:rPr lang="fr-FR" sz="2400" b="1" i="1" dirty="0"/>
              <a:t>, </a:t>
            </a:r>
            <a:r>
              <a:rPr lang="fr-FR" sz="2400" b="1" i="1" dirty="0" err="1"/>
              <a:t>ciudaz</a:t>
            </a:r>
            <a:r>
              <a:rPr lang="fr-FR" sz="2400" i="1" dirty="0"/>
              <a:t>…)</a:t>
            </a:r>
            <a:endParaRPr lang="fr-FR" sz="2400" dirty="0"/>
          </a:p>
          <a:p>
            <a:pPr algn="just">
              <a:buFontTx/>
              <a:buChar char="-"/>
            </a:pPr>
            <a:r>
              <a:rPr lang="fr-FR" sz="2400" dirty="0"/>
              <a:t>le </a:t>
            </a:r>
            <a:r>
              <a:rPr lang="fr-FR" sz="2400" dirty="0" err="1"/>
              <a:t>strofe</a:t>
            </a:r>
            <a:r>
              <a:rPr lang="fr-FR" sz="2400" dirty="0"/>
              <a:t> in </a:t>
            </a:r>
            <a:r>
              <a:rPr lang="fr-FR" sz="2400" dirty="0" err="1"/>
              <a:t>genovese</a:t>
            </a:r>
            <a:r>
              <a:rPr lang="fr-FR" sz="2400" dirty="0"/>
              <a:t> </a:t>
            </a:r>
            <a:r>
              <a:rPr lang="fr-FR" sz="2400" dirty="0" err="1"/>
              <a:t>presentano</a:t>
            </a:r>
            <a:r>
              <a:rPr lang="fr-FR" sz="2400" dirty="0"/>
              <a:t> </a:t>
            </a:r>
            <a:r>
              <a:rPr lang="fr-FR" sz="2400" dirty="0" err="1"/>
              <a:t>una</a:t>
            </a:r>
            <a:r>
              <a:rPr lang="fr-FR" sz="2400" dirty="0"/>
              <a:t> lingua </a:t>
            </a:r>
            <a:r>
              <a:rPr lang="fr-FR" sz="2400" dirty="0" err="1"/>
              <a:t>ibrida</a:t>
            </a:r>
            <a:r>
              <a:rPr lang="fr-FR" sz="2400" dirty="0"/>
              <a:t>, </a:t>
            </a:r>
            <a:r>
              <a:rPr lang="fr-FR" sz="2400" dirty="0" err="1"/>
              <a:t>sostanzialmente</a:t>
            </a:r>
            <a:r>
              <a:rPr lang="fr-FR" sz="2400" dirty="0"/>
              <a:t> </a:t>
            </a:r>
            <a:r>
              <a:rPr lang="fr-FR" sz="2400" dirty="0" err="1"/>
              <a:t>letteraria</a:t>
            </a:r>
            <a:r>
              <a:rPr lang="fr-FR" sz="2400" dirty="0"/>
              <a:t>, ma « </a:t>
            </a:r>
            <a:r>
              <a:rPr lang="fr-FR" sz="2400" dirty="0" err="1"/>
              <a:t>travestita</a:t>
            </a:r>
            <a:r>
              <a:rPr lang="fr-FR" sz="2400" dirty="0"/>
              <a:t> » di </a:t>
            </a:r>
            <a:r>
              <a:rPr lang="fr-FR" sz="2400" dirty="0" err="1"/>
              <a:t>genovese</a:t>
            </a:r>
            <a:r>
              <a:rPr lang="fr-FR" sz="2400" dirty="0"/>
              <a:t> (es. </a:t>
            </a:r>
            <a:r>
              <a:rPr lang="fr-FR" sz="2400" dirty="0" err="1"/>
              <a:t>provenzale</a:t>
            </a:r>
            <a:r>
              <a:rPr lang="fr-FR" sz="2400" dirty="0"/>
              <a:t> </a:t>
            </a:r>
            <a:r>
              <a:rPr lang="fr-FR" sz="2400" i="1" dirty="0"/>
              <a:t>plus</a:t>
            </a:r>
            <a:r>
              <a:rPr lang="fr-FR" sz="2400" dirty="0"/>
              <a:t> </a:t>
            </a:r>
            <a:r>
              <a:rPr lang="fr-FR" sz="2400" dirty="0">
                <a:sym typeface="Wingdings" panose="05000000000000000000" pitchFamily="2" charset="2"/>
              </a:rPr>
              <a:t> </a:t>
            </a:r>
            <a:r>
              <a:rPr lang="fr-FR" sz="2400" dirty="0" err="1">
                <a:sym typeface="Wingdings" panose="05000000000000000000" pitchFamily="2" charset="2"/>
              </a:rPr>
              <a:t>genovese</a:t>
            </a:r>
            <a:r>
              <a:rPr lang="fr-FR" sz="2400" dirty="0">
                <a:sym typeface="Wingdings" panose="05000000000000000000" pitchFamily="2" charset="2"/>
              </a:rPr>
              <a:t> </a:t>
            </a:r>
            <a:r>
              <a:rPr lang="fr-FR" sz="2400" b="1" i="1" dirty="0">
                <a:sym typeface="Wingdings" panose="05000000000000000000" pitchFamily="2" charset="2"/>
              </a:rPr>
              <a:t>chu</a:t>
            </a:r>
            <a:r>
              <a:rPr lang="fr-FR" sz="2400" dirty="0">
                <a:sym typeface="Wingdings" panose="05000000000000000000" pitchFamily="2" charset="2"/>
              </a:rPr>
              <a:t>).</a:t>
            </a:r>
            <a:endParaRPr lang="fr-FR" sz="2400" dirty="0"/>
          </a:p>
          <a:p>
            <a:pPr marL="0" indent="0" algn="just">
              <a:buNone/>
            </a:pPr>
            <a:r>
              <a:rPr lang="fr-FR" sz="2400" dirty="0"/>
              <a:t>L’</a:t>
            </a:r>
            <a:r>
              <a:rPr lang="fr-FR" sz="2400" dirty="0" err="1"/>
              <a:t>interesse</a:t>
            </a:r>
            <a:r>
              <a:rPr lang="fr-FR" sz="2400" dirty="0"/>
              <a:t> di </a:t>
            </a:r>
            <a:r>
              <a:rPr lang="fr-FR" sz="2400" dirty="0" err="1"/>
              <a:t>questo</a:t>
            </a:r>
            <a:r>
              <a:rPr lang="fr-FR" sz="2400" dirty="0"/>
              <a:t> </a:t>
            </a:r>
            <a:r>
              <a:rPr lang="fr-FR" sz="2400" dirty="0" err="1"/>
              <a:t>testo</a:t>
            </a:r>
            <a:r>
              <a:rPr lang="fr-FR" sz="2400" dirty="0"/>
              <a:t> è proprio </a:t>
            </a:r>
            <a:r>
              <a:rPr lang="fr-FR" sz="2400" dirty="0" err="1"/>
              <a:t>quello</a:t>
            </a:r>
            <a:r>
              <a:rPr lang="fr-FR" sz="2400" dirty="0"/>
              <a:t> di </a:t>
            </a:r>
            <a:r>
              <a:rPr lang="fr-FR" sz="2400" dirty="0" err="1"/>
              <a:t>aver</a:t>
            </a:r>
            <a:r>
              <a:rPr lang="fr-FR" sz="2400" dirty="0"/>
              <a:t> </a:t>
            </a:r>
            <a:r>
              <a:rPr lang="fr-FR" sz="2400" dirty="0" err="1"/>
              <a:t>voluto</a:t>
            </a:r>
            <a:r>
              <a:rPr lang="fr-FR" sz="2400" dirty="0"/>
              <a:t> </a:t>
            </a:r>
            <a:r>
              <a:rPr lang="fr-FR" sz="2400" dirty="0" err="1"/>
              <a:t>adattare</a:t>
            </a:r>
            <a:r>
              <a:rPr lang="fr-FR" sz="2400" dirty="0"/>
              <a:t> un </a:t>
            </a:r>
            <a:r>
              <a:rPr lang="fr-FR" sz="2400" dirty="0" err="1"/>
              <a:t>dialetto</a:t>
            </a:r>
            <a:r>
              <a:rPr lang="fr-FR" sz="2400" dirty="0"/>
              <a:t> </a:t>
            </a:r>
            <a:r>
              <a:rPr lang="fr-FR" sz="2400" dirty="0" err="1"/>
              <a:t>ancora</a:t>
            </a:r>
            <a:r>
              <a:rPr lang="fr-FR" sz="2400" dirty="0"/>
              <a:t> non </a:t>
            </a:r>
            <a:r>
              <a:rPr lang="fr-FR" sz="2400" dirty="0" err="1"/>
              <a:t>scritto</a:t>
            </a:r>
            <a:r>
              <a:rPr lang="fr-FR" sz="2400" dirty="0"/>
              <a:t> </a:t>
            </a:r>
            <a:r>
              <a:rPr lang="fr-FR" sz="2400" dirty="0" err="1"/>
              <a:t>agli</a:t>
            </a:r>
            <a:r>
              <a:rPr lang="fr-FR" sz="2400" dirty="0"/>
              <a:t> </a:t>
            </a:r>
            <a:r>
              <a:rPr lang="fr-FR" sz="2400" dirty="0" err="1"/>
              <a:t>schemi</a:t>
            </a:r>
            <a:r>
              <a:rPr lang="fr-FR" sz="2400" dirty="0"/>
              <a:t> </a:t>
            </a:r>
            <a:r>
              <a:rPr lang="fr-FR" sz="2400" dirty="0" err="1"/>
              <a:t>linguistici</a:t>
            </a:r>
            <a:r>
              <a:rPr lang="fr-FR" sz="2400" dirty="0"/>
              <a:t> e </a:t>
            </a:r>
            <a:r>
              <a:rPr lang="fr-FR" sz="2400" dirty="0" err="1"/>
              <a:t>letterari</a:t>
            </a:r>
            <a:r>
              <a:rPr lang="fr-FR" sz="2400" dirty="0"/>
              <a:t> </a:t>
            </a:r>
            <a:r>
              <a:rPr lang="fr-FR" sz="2400" dirty="0" err="1"/>
              <a:t>della</a:t>
            </a:r>
            <a:r>
              <a:rPr lang="fr-FR" sz="2400" dirty="0"/>
              <a:t> </a:t>
            </a:r>
            <a:r>
              <a:rPr lang="fr-FR" sz="2400" dirty="0" err="1"/>
              <a:t>cultura</a:t>
            </a:r>
            <a:r>
              <a:rPr lang="fr-FR" sz="2400" dirty="0"/>
              <a:t> </a:t>
            </a:r>
            <a:r>
              <a:rPr lang="fr-FR" sz="2400" dirty="0" err="1"/>
              <a:t>provenzale</a:t>
            </a:r>
            <a:r>
              <a:rPr lang="fr-FR" sz="2400" dirty="0"/>
              <a:t> </a:t>
            </a:r>
            <a:r>
              <a:rPr lang="fr-FR" sz="2400" b="1" i="1" dirty="0"/>
              <a:t>(cf. </a:t>
            </a:r>
            <a:r>
              <a:rPr lang="fr-FR" sz="2400" b="1" i="1" dirty="0" err="1"/>
              <a:t>bilinguismo</a:t>
            </a:r>
            <a:r>
              <a:rPr lang="fr-FR" sz="2400" b="1" i="1" dirty="0"/>
              <a:t> </a:t>
            </a:r>
            <a:r>
              <a:rPr lang="fr-FR" sz="2400" b="1" i="1" dirty="0" err="1"/>
              <a:t>conscio</a:t>
            </a:r>
            <a:r>
              <a:rPr lang="fr-FR" sz="2400" b="1" i="1" dirty="0"/>
              <a:t>).</a:t>
            </a:r>
          </a:p>
          <a:p>
            <a:pPr marL="0" indent="0" algn="just">
              <a:buNone/>
            </a:pPr>
            <a:r>
              <a:rPr lang="fr-FR" sz="2400" dirty="0">
                <a:highlight>
                  <a:srgbClr val="FFFF00"/>
                </a:highlight>
              </a:rPr>
              <a:t>L’</a:t>
            </a:r>
            <a:r>
              <a:rPr lang="fr-FR" sz="2400" dirty="0" err="1">
                <a:highlight>
                  <a:srgbClr val="FFFF00"/>
                </a:highlight>
              </a:rPr>
              <a:t>aspetto</a:t>
            </a:r>
            <a:r>
              <a:rPr lang="fr-FR" sz="2400" dirty="0">
                <a:highlight>
                  <a:srgbClr val="FFFF00"/>
                </a:highlight>
              </a:rPr>
              <a:t> </a:t>
            </a:r>
            <a:r>
              <a:rPr lang="fr-FR" sz="2400" dirty="0" err="1">
                <a:highlight>
                  <a:srgbClr val="FFFF00"/>
                </a:highlight>
              </a:rPr>
              <a:t>ludico</a:t>
            </a:r>
            <a:r>
              <a:rPr lang="fr-FR" sz="2400" dirty="0">
                <a:highlight>
                  <a:srgbClr val="FFFF00"/>
                </a:highlight>
              </a:rPr>
              <a:t> </a:t>
            </a:r>
            <a:r>
              <a:rPr lang="fr-FR" sz="2400" dirty="0" err="1"/>
              <a:t>della</a:t>
            </a:r>
            <a:r>
              <a:rPr lang="fr-FR" sz="2400" dirty="0"/>
              <a:t> </a:t>
            </a:r>
            <a:r>
              <a:rPr lang="fr-FR" sz="2400" dirty="0" err="1"/>
              <a:t>diatriba</a:t>
            </a:r>
            <a:r>
              <a:rPr lang="fr-FR" sz="2400" dirty="0"/>
              <a:t> facilita l’</a:t>
            </a:r>
            <a:r>
              <a:rPr lang="fr-FR" sz="2400" dirty="0" err="1"/>
              <a:t>operazione</a:t>
            </a:r>
            <a:r>
              <a:rPr lang="fr-FR" sz="2400" dirty="0"/>
              <a:t> : l’</a:t>
            </a:r>
            <a:r>
              <a:rPr lang="fr-FR" sz="2400" dirty="0" err="1"/>
              <a:t>autore</a:t>
            </a:r>
            <a:r>
              <a:rPr lang="fr-FR" sz="2400" dirty="0"/>
              <a:t> </a:t>
            </a:r>
            <a:r>
              <a:rPr lang="fr-FR" sz="2400" dirty="0" err="1"/>
              <a:t>gioca</a:t>
            </a:r>
            <a:r>
              <a:rPr lang="fr-FR" sz="2400" dirty="0"/>
              <a:t> </a:t>
            </a:r>
            <a:r>
              <a:rPr lang="fr-FR" sz="2400" dirty="0" err="1"/>
              <a:t>sull’incomprensione</a:t>
            </a:r>
            <a:r>
              <a:rPr lang="fr-FR" sz="2400" dirty="0"/>
              <a:t> culturale, sociale, </a:t>
            </a:r>
            <a:r>
              <a:rPr lang="fr-FR" sz="2400" dirty="0" err="1"/>
              <a:t>concettuale</a:t>
            </a:r>
            <a:r>
              <a:rPr lang="fr-FR" sz="2400" dirty="0"/>
              <a:t> e anche </a:t>
            </a:r>
            <a:r>
              <a:rPr lang="fr-FR" sz="2400" dirty="0" err="1"/>
              <a:t>linguistica</a:t>
            </a:r>
            <a:r>
              <a:rPr lang="fr-FR" sz="2400" dirty="0"/>
              <a:t> tra i due.</a:t>
            </a:r>
          </a:p>
          <a:p>
            <a:pPr marL="0" indent="0" algn="just">
              <a:buNone/>
            </a:pPr>
            <a:endParaRPr lang="fr-FR" sz="2400" dirty="0"/>
          </a:p>
        </p:txBody>
      </p:sp>
      <p:sp>
        <p:nvSpPr>
          <p:cNvPr id="6" name="Titre 1">
            <a:extLst>
              <a:ext uri="{FF2B5EF4-FFF2-40B4-BE49-F238E27FC236}">
                <a16:creationId xmlns:a16="http://schemas.microsoft.com/office/drawing/2014/main" id="{DC3314E4-C682-8879-F1B6-03E914E0BE8D}"/>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237964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544616"/>
          </a:xfrm>
        </p:spPr>
        <p:txBody>
          <a:bodyPr>
            <a:normAutofit fontScale="85000" lnSpcReduction="20000"/>
          </a:bodyPr>
          <a:lstStyle/>
          <a:p>
            <a:pPr marL="0" indent="0" algn="ctr">
              <a:buNone/>
            </a:pPr>
            <a:r>
              <a:rPr lang="it-IT" b="1" dirty="0"/>
              <a:t>La linguistica diacronica </a:t>
            </a:r>
          </a:p>
          <a:p>
            <a:pPr marL="0" indent="0" algn="ctr">
              <a:buNone/>
            </a:pPr>
            <a:r>
              <a:rPr lang="it-IT" b="1" dirty="0"/>
              <a:t>attraverso la lettura dei testi</a:t>
            </a:r>
          </a:p>
          <a:p>
            <a:pPr marL="0" indent="0" algn="ctr">
              <a:buNone/>
            </a:pPr>
            <a:endParaRPr lang="it-IT" b="1" dirty="0"/>
          </a:p>
          <a:p>
            <a:pPr marL="0" indent="0" algn="ctr">
              <a:buNone/>
            </a:pPr>
            <a:endParaRPr lang="it-IT" b="1" dirty="0"/>
          </a:p>
          <a:p>
            <a:pPr marL="0" indent="0" algn="ctr">
              <a:buNone/>
            </a:pPr>
            <a:endParaRPr lang="it-IT" b="1" dirty="0"/>
          </a:p>
          <a:p>
            <a:pPr marL="0" indent="0" algn="ctr">
              <a:buNone/>
            </a:pPr>
            <a:endParaRPr lang="it-IT" b="1" dirty="0"/>
          </a:p>
          <a:p>
            <a:pPr marL="0" indent="0" algn="ctr">
              <a:buNone/>
            </a:pPr>
            <a:endParaRPr lang="it-IT" b="1" dirty="0"/>
          </a:p>
          <a:p>
            <a:pPr marL="0" indent="0" algn="ctr">
              <a:buNone/>
            </a:pPr>
            <a:endParaRPr lang="it-IT" b="1" dirty="0"/>
          </a:p>
          <a:p>
            <a:pPr marL="0" indent="0" algn="ctr">
              <a:buNone/>
            </a:pPr>
            <a:endParaRPr lang="it-IT" b="1" dirty="0"/>
          </a:p>
          <a:p>
            <a:pPr marL="0" indent="0" algn="ctr">
              <a:buNone/>
            </a:pPr>
            <a:endParaRPr lang="it-IT" b="1" dirty="0"/>
          </a:p>
          <a:p>
            <a:pPr marL="0" indent="0" algn="ctr">
              <a:buNone/>
            </a:pPr>
            <a:endParaRPr lang="it-IT" b="1" dirty="0"/>
          </a:p>
          <a:p>
            <a:pPr marL="0" indent="0" algn="ctr">
              <a:buNone/>
              <a:tabLst>
                <a:tab pos="177800" algn="l"/>
                <a:tab pos="444500" algn="l"/>
              </a:tabLst>
            </a:pPr>
            <a:endParaRPr lang="it-IT" sz="2800" b="1" dirty="0">
              <a:sym typeface="Webdings"/>
            </a:endParaRPr>
          </a:p>
          <a:p>
            <a:pPr marL="0" indent="0" algn="ctr">
              <a:buFont typeface="Webdings"/>
              <a:buChar char="¨"/>
              <a:tabLst>
                <a:tab pos="177800" algn="l"/>
                <a:tab pos="444500" algn="l"/>
              </a:tabLst>
            </a:pPr>
            <a:r>
              <a:rPr lang="it-IT" sz="2200" b="1" dirty="0"/>
              <a:t>  Giuseppe Patota, </a:t>
            </a:r>
            <a:r>
              <a:rPr lang="it-IT" sz="2200" b="1" i="1" dirty="0"/>
              <a:t>Nuovi lineamenti di grammatica storica dell’italiano</a:t>
            </a:r>
            <a:r>
              <a:rPr lang="it-IT" sz="2200" b="1" dirty="0"/>
              <a:t> </a:t>
            </a:r>
          </a:p>
          <a:p>
            <a:pPr marL="0" indent="0" algn="ctr">
              <a:buNone/>
              <a:tabLst>
                <a:tab pos="177800" algn="l"/>
                <a:tab pos="444500" algn="l"/>
              </a:tabLst>
            </a:pPr>
            <a:r>
              <a:rPr lang="it-IT" sz="2200" dirty="0"/>
              <a:t>Il Mulino, </a:t>
            </a:r>
            <a:r>
              <a:rPr lang="it-IT" sz="2200" baseline="30000" dirty="0"/>
              <a:t>1/</a:t>
            </a:r>
            <a:r>
              <a:rPr lang="it-IT" sz="2200" dirty="0"/>
              <a:t>2002, nuova edizione 2007</a:t>
            </a:r>
            <a:endParaRPr lang="it-IT" dirty="0"/>
          </a:p>
          <a:p>
            <a:pPr marL="0" indent="0">
              <a:buNone/>
            </a:pPr>
            <a:endParaRPr lang="it-IT" dirty="0"/>
          </a:p>
          <a:p>
            <a:pPr marL="0" indent="0">
              <a:buNone/>
            </a:pPr>
            <a:endParaRPr lang="it-IT" dirty="0"/>
          </a:p>
          <a:p>
            <a:pPr marL="0" indent="0" algn="ctr">
              <a:buNone/>
            </a:pPr>
            <a:endParaRPr lang="it-IT" dirty="0"/>
          </a:p>
          <a:p>
            <a:pPr marL="0" indent="0" algn="ctr">
              <a:buNone/>
            </a:pPr>
            <a:endParaRPr lang="it-IT" dirty="0"/>
          </a:p>
          <a:p>
            <a:pPr marL="0" indent="0" algn="ctr">
              <a:buNone/>
            </a:pPr>
            <a:endParaRPr lang="it-IT" dirty="0"/>
          </a:p>
          <a:p>
            <a:pPr marL="0" indent="0" algn="ctr">
              <a:buNone/>
            </a:pPr>
            <a:endParaRPr lang="it-IT" dirty="0"/>
          </a:p>
          <a:p>
            <a:pPr marL="0" indent="0" algn="ctr">
              <a:buNone/>
            </a:pPr>
            <a:endParaRPr lang="it-IT" dirty="0"/>
          </a:p>
          <a:p>
            <a:pPr marL="0" indent="0" algn="ctr">
              <a:buNone/>
            </a:pPr>
            <a:endParaRPr lang="it-IT" dirty="0"/>
          </a:p>
          <a:p>
            <a:pPr marL="0" indent="0" algn="ctr">
              <a:buNone/>
            </a:pPr>
            <a:endParaRPr lang="it-IT" b="1" i="1" dirty="0">
              <a:solidFill>
                <a:srgbClr val="FFC000"/>
              </a:solidFill>
            </a:endParaRPr>
          </a:p>
          <a:p>
            <a:pPr marL="0" indent="0">
              <a:buNone/>
            </a:pPr>
            <a:endParaRPr lang="fr-FR" dirty="0"/>
          </a:p>
        </p:txBody>
      </p:sp>
      <p:sp>
        <p:nvSpPr>
          <p:cNvPr id="6" name="Rectangle 5">
            <a:extLst>
              <a:ext uri="{FF2B5EF4-FFF2-40B4-BE49-F238E27FC236}">
                <a16:creationId xmlns:a16="http://schemas.microsoft.com/office/drawing/2014/main" id="{60F0D85B-BCF4-4602-B616-A99C84F2FA05}"/>
              </a:ext>
            </a:extLst>
          </p:cNvPr>
          <p:cNvSpPr/>
          <p:nvPr/>
        </p:nvSpPr>
        <p:spPr>
          <a:xfrm>
            <a:off x="899592" y="2204864"/>
            <a:ext cx="7632848" cy="3168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t>Quadro analitico</a:t>
            </a:r>
          </a:p>
          <a:p>
            <a:pPr algn="ctr"/>
            <a:r>
              <a:rPr lang="it-IT" sz="2000" dirty="0"/>
              <a:t>approfondimento dei parametri linguistici visti al primo semestre (</a:t>
            </a:r>
            <a:r>
              <a:rPr lang="it-IT" sz="2000" b="1" i="1" dirty="0"/>
              <a:t>fonetica</a:t>
            </a:r>
            <a:r>
              <a:rPr lang="it-IT" sz="2000" dirty="0"/>
              <a:t>, </a:t>
            </a:r>
            <a:r>
              <a:rPr lang="it-IT" sz="2000" b="1" i="1" dirty="0"/>
              <a:t>morfologia</a:t>
            </a:r>
            <a:r>
              <a:rPr lang="it-IT" sz="2000" dirty="0"/>
              <a:t>, </a:t>
            </a:r>
            <a:r>
              <a:rPr lang="it-IT" sz="2000" b="1" i="1" dirty="0"/>
              <a:t>sintassi</a:t>
            </a:r>
            <a:r>
              <a:rPr lang="it-IT" sz="2000" dirty="0"/>
              <a:t>, </a:t>
            </a:r>
            <a:r>
              <a:rPr lang="it-IT" sz="2000" b="1" i="1" dirty="0"/>
              <a:t>semantica</a:t>
            </a:r>
            <a:r>
              <a:rPr lang="it-IT" sz="2000" dirty="0"/>
              <a:t>)</a:t>
            </a:r>
          </a:p>
          <a:p>
            <a:pPr algn="ctr"/>
            <a:endParaRPr lang="it-IT" sz="2000" dirty="0"/>
          </a:p>
          <a:p>
            <a:pPr algn="ctr"/>
            <a:r>
              <a:rPr lang="it-IT" sz="3200" b="1" dirty="0"/>
              <a:t>Filtro analitico</a:t>
            </a:r>
          </a:p>
          <a:p>
            <a:pPr algn="ctr"/>
            <a:r>
              <a:rPr lang="it-IT" sz="2000" dirty="0"/>
              <a:t>attraverso i </a:t>
            </a:r>
            <a:r>
              <a:rPr lang="it-IT" sz="2000" b="1" i="1" dirty="0"/>
              <a:t>generi letterari </a:t>
            </a:r>
            <a:r>
              <a:rPr lang="it-IT" sz="2000" dirty="0"/>
              <a:t>medioevali</a:t>
            </a:r>
          </a:p>
          <a:p>
            <a:pPr algn="ctr"/>
            <a:r>
              <a:rPr lang="it-IT" sz="2000" dirty="0"/>
              <a:t>(</a:t>
            </a:r>
            <a:r>
              <a:rPr lang="it-IT" sz="2000" b="1" i="1" dirty="0"/>
              <a:t>poesia</a:t>
            </a:r>
            <a:r>
              <a:rPr lang="it-IT" sz="2000" i="1" dirty="0"/>
              <a:t> giullaresca, religiosa, politica... ; </a:t>
            </a:r>
            <a:r>
              <a:rPr lang="it-IT" sz="2000" b="1" i="1" dirty="0"/>
              <a:t>prosa </a:t>
            </a:r>
            <a:r>
              <a:rPr lang="it-IT" sz="2000" i="1" dirty="0"/>
              <a:t>novellistica, didattica...</a:t>
            </a:r>
            <a:r>
              <a:rPr lang="it-IT" sz="2000" dirty="0"/>
              <a:t>)</a:t>
            </a:r>
          </a:p>
          <a:p>
            <a:pPr algn="ctr"/>
            <a:endParaRPr lang="fr-FR" dirty="0"/>
          </a:p>
        </p:txBody>
      </p:sp>
      <p:sp>
        <p:nvSpPr>
          <p:cNvPr id="7" name="Titre 1">
            <a:extLst>
              <a:ext uri="{FF2B5EF4-FFF2-40B4-BE49-F238E27FC236}">
                <a16:creationId xmlns:a16="http://schemas.microsoft.com/office/drawing/2014/main" id="{AE0B6D01-4E07-80C0-B59D-8644CC293B66}"/>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57033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4A3D5679-34B5-42F7-971A-1555ECCAF247}"/>
              </a:ext>
            </a:extLst>
          </p:cNvPr>
          <p:cNvPicPr>
            <a:picLocks noGrp="1" noChangeAspect="1"/>
          </p:cNvPicPr>
          <p:nvPr>
            <p:ph idx="1"/>
          </p:nvPr>
        </p:nvPicPr>
        <p:blipFill>
          <a:blip r:embed="rId2"/>
          <a:stretch>
            <a:fillRect/>
          </a:stretch>
        </p:blipFill>
        <p:spPr>
          <a:xfrm>
            <a:off x="1175041" y="1844824"/>
            <a:ext cx="6793918" cy="4525963"/>
          </a:xfrm>
          <a:prstGeom prst="rect">
            <a:avLst/>
          </a:prstGeom>
        </p:spPr>
      </p:pic>
      <p:sp>
        <p:nvSpPr>
          <p:cNvPr id="6" name="ZoneTexte 5">
            <a:extLst>
              <a:ext uri="{FF2B5EF4-FFF2-40B4-BE49-F238E27FC236}">
                <a16:creationId xmlns:a16="http://schemas.microsoft.com/office/drawing/2014/main" id="{BA28F4A0-559E-4BA1-B62A-E38CF65DCCEF}"/>
              </a:ext>
            </a:extLst>
          </p:cNvPr>
          <p:cNvSpPr txBox="1"/>
          <p:nvPr/>
        </p:nvSpPr>
        <p:spPr>
          <a:xfrm>
            <a:off x="2987824" y="1413281"/>
            <a:ext cx="3024336" cy="369332"/>
          </a:xfrm>
          <a:prstGeom prst="rect">
            <a:avLst/>
          </a:prstGeom>
          <a:noFill/>
        </p:spPr>
        <p:txBody>
          <a:bodyPr wrap="square">
            <a:spAutoFit/>
          </a:bodyPr>
          <a:lstStyle/>
          <a:p>
            <a:r>
              <a:rPr lang="fr-FR" b="1" dirty="0" err="1">
                <a:solidFill>
                  <a:srgbClr val="FF0000"/>
                </a:solidFill>
              </a:rPr>
              <a:t>Elementi</a:t>
            </a:r>
            <a:r>
              <a:rPr lang="fr-FR" b="1" dirty="0">
                <a:solidFill>
                  <a:srgbClr val="FF0000"/>
                </a:solidFill>
              </a:rPr>
              <a:t> di </a:t>
            </a:r>
            <a:r>
              <a:rPr lang="fr-FR" b="1" dirty="0" err="1">
                <a:solidFill>
                  <a:srgbClr val="FF0000"/>
                </a:solidFill>
              </a:rPr>
              <a:t>semantica</a:t>
            </a:r>
            <a:r>
              <a:rPr lang="fr-FR" b="1" dirty="0">
                <a:solidFill>
                  <a:srgbClr val="FF0000"/>
                </a:solidFill>
              </a:rPr>
              <a:t> </a:t>
            </a:r>
            <a:r>
              <a:rPr lang="fr-FR" b="1" dirty="0" err="1">
                <a:solidFill>
                  <a:srgbClr val="FF0000"/>
                </a:solidFill>
              </a:rPr>
              <a:t>storica</a:t>
            </a:r>
            <a:endParaRPr lang="fr-FR" dirty="0"/>
          </a:p>
        </p:txBody>
      </p:sp>
      <p:sp>
        <p:nvSpPr>
          <p:cNvPr id="7" name="Titre 1">
            <a:extLst>
              <a:ext uri="{FF2B5EF4-FFF2-40B4-BE49-F238E27FC236}">
                <a16:creationId xmlns:a16="http://schemas.microsoft.com/office/drawing/2014/main" id="{9CA7B98C-207D-7D1F-53D8-CFCF4A3754AB}"/>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2838775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FF3084D0-514A-4B9F-9629-F3FDD790E01F}"/>
              </a:ext>
            </a:extLst>
          </p:cNvPr>
          <p:cNvPicPr>
            <a:picLocks noGrp="1" noChangeAspect="1"/>
          </p:cNvPicPr>
          <p:nvPr>
            <p:ph idx="1"/>
          </p:nvPr>
        </p:nvPicPr>
        <p:blipFill>
          <a:blip r:embed="rId2"/>
          <a:stretch>
            <a:fillRect/>
          </a:stretch>
        </p:blipFill>
        <p:spPr>
          <a:xfrm>
            <a:off x="1155147" y="1600200"/>
            <a:ext cx="6833706" cy="4525963"/>
          </a:xfrm>
          <a:prstGeom prst="rect">
            <a:avLst/>
          </a:prstGeom>
        </p:spPr>
      </p:pic>
      <p:sp>
        <p:nvSpPr>
          <p:cNvPr id="6" name="Titre 1">
            <a:extLst>
              <a:ext uri="{FF2B5EF4-FFF2-40B4-BE49-F238E27FC236}">
                <a16:creationId xmlns:a16="http://schemas.microsoft.com/office/drawing/2014/main" id="{C4AAF5F2-2536-DB1A-2BF0-9F8CA6E05F15}"/>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3604261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458618"/>
          </a:xfrm>
        </p:spPr>
        <p:txBody>
          <a:bodyPr>
            <a:normAutofit fontScale="62500" lnSpcReduction="20000"/>
          </a:bodyPr>
          <a:lstStyle/>
          <a:p>
            <a:pPr marL="0" indent="0" algn="ctr">
              <a:buNone/>
            </a:pPr>
            <a:r>
              <a:rPr lang="fr-FR" b="1" dirty="0" err="1"/>
              <a:t>Analisi</a:t>
            </a:r>
            <a:r>
              <a:rPr lang="fr-FR" b="1" dirty="0"/>
              <a:t> </a:t>
            </a:r>
            <a:r>
              <a:rPr lang="fr-FR" b="1" dirty="0" err="1"/>
              <a:t>semantica</a:t>
            </a:r>
            <a:r>
              <a:rPr lang="fr-FR" b="1" dirty="0"/>
              <a:t> </a:t>
            </a:r>
            <a:r>
              <a:rPr lang="fr-FR" b="1" dirty="0" err="1"/>
              <a:t>nel</a:t>
            </a:r>
            <a:r>
              <a:rPr lang="fr-FR" b="1" dirty="0"/>
              <a:t> </a:t>
            </a:r>
            <a:r>
              <a:rPr lang="fr-FR" b="1" i="1" dirty="0" err="1"/>
              <a:t>Contrasto</a:t>
            </a:r>
            <a:r>
              <a:rPr lang="fr-FR" b="1" dirty="0"/>
              <a:t> di </a:t>
            </a:r>
            <a:r>
              <a:rPr lang="fr-FR" b="1" dirty="0" err="1"/>
              <a:t>Rambaldo</a:t>
            </a:r>
            <a:endParaRPr lang="fr-FR" b="1" dirty="0"/>
          </a:p>
          <a:p>
            <a:pPr marL="0" indent="0" algn="ctr">
              <a:buNone/>
            </a:pPr>
            <a:endParaRPr lang="fr-FR" b="1" dirty="0"/>
          </a:p>
          <a:p>
            <a:pPr marL="0" indent="0">
              <a:buNone/>
            </a:pPr>
            <a:r>
              <a:rPr lang="fr-FR" b="1" i="1" dirty="0" err="1"/>
              <a:t>domna</a:t>
            </a:r>
            <a:r>
              <a:rPr lang="fr-FR" dirty="0"/>
              <a:t>	 </a:t>
            </a:r>
          </a:p>
          <a:p>
            <a:pPr marL="0" indent="0">
              <a:buNone/>
            </a:pPr>
            <a:r>
              <a:rPr lang="fr-FR" dirty="0"/>
              <a:t>dal lat. </a:t>
            </a:r>
            <a:r>
              <a:rPr lang="fr-FR" i="1" dirty="0" err="1"/>
              <a:t>dŏmĭna</a:t>
            </a:r>
            <a:r>
              <a:rPr lang="fr-FR" dirty="0"/>
              <a:t> «signora, </a:t>
            </a:r>
            <a:r>
              <a:rPr lang="fr-FR" dirty="0" err="1"/>
              <a:t>padrona</a:t>
            </a:r>
            <a:r>
              <a:rPr lang="fr-FR" dirty="0"/>
              <a:t>»</a:t>
            </a:r>
          </a:p>
          <a:p>
            <a:pPr marL="0" indent="0">
              <a:buNone/>
            </a:pPr>
            <a:r>
              <a:rPr lang="fr-FR" dirty="0"/>
              <a:t>lat. </a:t>
            </a:r>
            <a:r>
              <a:rPr lang="fr-FR" dirty="0" err="1"/>
              <a:t>volg</a:t>
            </a:r>
            <a:r>
              <a:rPr lang="fr-FR" dirty="0"/>
              <a:t>. </a:t>
            </a:r>
            <a:r>
              <a:rPr lang="fr-FR" i="1" dirty="0" err="1"/>
              <a:t>dŏmna</a:t>
            </a:r>
            <a:r>
              <a:rPr lang="fr-FR" dirty="0"/>
              <a:t>	</a:t>
            </a:r>
          </a:p>
          <a:p>
            <a:pPr marL="0" indent="0">
              <a:buNone/>
            </a:pPr>
            <a:endParaRPr lang="fr-FR" dirty="0"/>
          </a:p>
          <a:p>
            <a:pPr marL="0" indent="0">
              <a:buNone/>
            </a:pPr>
            <a:r>
              <a:rPr lang="fr-FR" dirty="0"/>
              <a:t>qui, il </a:t>
            </a:r>
            <a:r>
              <a:rPr lang="fr-FR" dirty="0" err="1"/>
              <a:t>senso</a:t>
            </a:r>
            <a:r>
              <a:rPr lang="fr-FR" dirty="0"/>
              <a:t> è </a:t>
            </a:r>
            <a:r>
              <a:rPr lang="fr-FR" dirty="0" err="1"/>
              <a:t>ancora</a:t>
            </a:r>
            <a:r>
              <a:rPr lang="fr-FR" dirty="0"/>
              <a:t> molto </a:t>
            </a:r>
            <a:r>
              <a:rPr lang="fr-FR" dirty="0" err="1"/>
              <a:t>vicino</a:t>
            </a:r>
            <a:r>
              <a:rPr lang="fr-FR" dirty="0"/>
              <a:t> </a:t>
            </a:r>
            <a:r>
              <a:rPr lang="fr-FR" dirty="0" err="1"/>
              <a:t>all’originale</a:t>
            </a:r>
            <a:endParaRPr lang="fr-FR" dirty="0"/>
          </a:p>
          <a:p>
            <a:pPr marL="0" indent="0" algn="just">
              <a:buNone/>
            </a:pPr>
            <a:r>
              <a:rPr lang="fr-FR" dirty="0"/>
              <a:t>(</a:t>
            </a:r>
            <a:r>
              <a:rPr lang="fr-FR" dirty="0" err="1"/>
              <a:t>nella</a:t>
            </a:r>
            <a:r>
              <a:rPr lang="fr-FR" dirty="0"/>
              <a:t> </a:t>
            </a:r>
            <a:r>
              <a:rPr lang="fr-FR" dirty="0" err="1"/>
              <a:t>letteratura</a:t>
            </a:r>
            <a:r>
              <a:rPr lang="fr-FR" dirty="0"/>
              <a:t> </a:t>
            </a:r>
            <a:r>
              <a:rPr lang="fr-FR" dirty="0" err="1"/>
              <a:t>cortese</a:t>
            </a:r>
            <a:r>
              <a:rPr lang="fr-FR" dirty="0"/>
              <a:t>, il </a:t>
            </a:r>
            <a:r>
              <a:rPr lang="fr-FR" dirty="0" err="1"/>
              <a:t>cavaliere</a:t>
            </a:r>
            <a:r>
              <a:rPr lang="fr-FR" dirty="0"/>
              <a:t> è il </a:t>
            </a:r>
            <a:r>
              <a:rPr lang="fr-FR" dirty="0" err="1"/>
              <a:t>fedele</a:t>
            </a:r>
            <a:r>
              <a:rPr lang="fr-FR" dirty="0"/>
              <a:t> </a:t>
            </a:r>
            <a:r>
              <a:rPr lang="fr-FR" dirty="0" err="1"/>
              <a:t>servitore</a:t>
            </a:r>
            <a:r>
              <a:rPr lang="fr-FR" dirty="0"/>
              <a:t> </a:t>
            </a:r>
            <a:r>
              <a:rPr lang="fr-FR" dirty="0" err="1"/>
              <a:t>della</a:t>
            </a:r>
            <a:r>
              <a:rPr lang="fr-FR" dirty="0"/>
              <a:t> dama, </a:t>
            </a:r>
            <a:r>
              <a:rPr lang="fr-FR" dirty="0" err="1"/>
              <a:t>che</a:t>
            </a:r>
            <a:r>
              <a:rPr lang="fr-FR" dirty="0"/>
              <a:t> ha su di lui </a:t>
            </a:r>
            <a:r>
              <a:rPr lang="fr-FR" dirty="0" err="1"/>
              <a:t>ogni</a:t>
            </a:r>
            <a:r>
              <a:rPr lang="fr-FR" dirty="0"/>
              <a:t> </a:t>
            </a:r>
            <a:r>
              <a:rPr lang="fr-FR" dirty="0" err="1"/>
              <a:t>potere</a:t>
            </a:r>
            <a:r>
              <a:rPr lang="fr-FR" dirty="0"/>
              <a:t>)</a:t>
            </a:r>
          </a:p>
          <a:p>
            <a:pPr marL="0" indent="0" algn="just">
              <a:buNone/>
            </a:pPr>
            <a:endParaRPr lang="fr-FR" dirty="0"/>
          </a:p>
          <a:p>
            <a:pPr marL="0" indent="0" algn="just">
              <a:buNone/>
            </a:pPr>
            <a:r>
              <a:rPr lang="fr-FR" dirty="0" err="1">
                <a:solidFill>
                  <a:srgbClr val="0070C0"/>
                </a:solidFill>
              </a:rPr>
              <a:t>Tuttavia</a:t>
            </a:r>
            <a:r>
              <a:rPr lang="fr-FR" dirty="0">
                <a:solidFill>
                  <a:srgbClr val="0070C0"/>
                </a:solidFill>
              </a:rPr>
              <a:t>, </a:t>
            </a:r>
            <a:r>
              <a:rPr lang="fr-FR" dirty="0" err="1">
                <a:solidFill>
                  <a:srgbClr val="0070C0"/>
                </a:solidFill>
              </a:rPr>
              <a:t>nel</a:t>
            </a:r>
            <a:r>
              <a:rPr lang="fr-FR" dirty="0">
                <a:solidFill>
                  <a:srgbClr val="0070C0"/>
                </a:solidFill>
              </a:rPr>
              <a:t> </a:t>
            </a:r>
            <a:r>
              <a:rPr lang="fr-FR" dirty="0" err="1">
                <a:solidFill>
                  <a:srgbClr val="0070C0"/>
                </a:solidFill>
              </a:rPr>
              <a:t>contesto</a:t>
            </a:r>
            <a:r>
              <a:rPr lang="fr-FR" dirty="0">
                <a:solidFill>
                  <a:srgbClr val="0070C0"/>
                </a:solidFill>
              </a:rPr>
              <a:t> </a:t>
            </a:r>
            <a:r>
              <a:rPr lang="fr-FR" dirty="0" err="1">
                <a:solidFill>
                  <a:srgbClr val="0070C0"/>
                </a:solidFill>
              </a:rPr>
              <a:t>trovadorico</a:t>
            </a:r>
            <a:r>
              <a:rPr lang="fr-FR" dirty="0">
                <a:solidFill>
                  <a:srgbClr val="0070C0"/>
                </a:solidFill>
              </a:rPr>
              <a:t> originale, la </a:t>
            </a:r>
            <a:r>
              <a:rPr lang="fr-FR" dirty="0" err="1">
                <a:solidFill>
                  <a:srgbClr val="0070C0"/>
                </a:solidFill>
              </a:rPr>
              <a:t>castellana</a:t>
            </a:r>
            <a:r>
              <a:rPr lang="fr-FR" dirty="0">
                <a:solidFill>
                  <a:srgbClr val="0070C0"/>
                </a:solidFill>
              </a:rPr>
              <a:t> </a:t>
            </a:r>
            <a:r>
              <a:rPr lang="fr-FR" dirty="0" err="1">
                <a:solidFill>
                  <a:srgbClr val="0070C0"/>
                </a:solidFill>
              </a:rPr>
              <a:t>era</a:t>
            </a:r>
            <a:r>
              <a:rPr lang="fr-FR" dirty="0">
                <a:solidFill>
                  <a:srgbClr val="0070C0"/>
                </a:solidFill>
              </a:rPr>
              <a:t> </a:t>
            </a:r>
            <a:r>
              <a:rPr lang="fr-FR" dirty="0" err="1">
                <a:solidFill>
                  <a:srgbClr val="0070C0"/>
                </a:solidFill>
              </a:rPr>
              <a:t>oggetto</a:t>
            </a:r>
            <a:r>
              <a:rPr lang="fr-FR" dirty="0">
                <a:solidFill>
                  <a:srgbClr val="0070C0"/>
                </a:solidFill>
              </a:rPr>
              <a:t> di </a:t>
            </a:r>
            <a:r>
              <a:rPr lang="fr-FR" dirty="0" err="1">
                <a:solidFill>
                  <a:srgbClr val="0070C0"/>
                </a:solidFill>
              </a:rPr>
              <a:t>amore</a:t>
            </a:r>
            <a:r>
              <a:rPr lang="fr-FR" dirty="0">
                <a:solidFill>
                  <a:srgbClr val="0070C0"/>
                </a:solidFill>
              </a:rPr>
              <a:t> </a:t>
            </a:r>
            <a:r>
              <a:rPr lang="fr-FR" dirty="0" err="1">
                <a:solidFill>
                  <a:srgbClr val="0070C0"/>
                </a:solidFill>
              </a:rPr>
              <a:t>sensuale</a:t>
            </a:r>
            <a:r>
              <a:rPr lang="fr-FR" dirty="0">
                <a:solidFill>
                  <a:srgbClr val="0070C0"/>
                </a:solidFill>
              </a:rPr>
              <a:t>, </a:t>
            </a:r>
            <a:r>
              <a:rPr lang="fr-FR" dirty="0" err="1">
                <a:solidFill>
                  <a:srgbClr val="0070C0"/>
                </a:solidFill>
              </a:rPr>
              <a:t>mentre</a:t>
            </a:r>
            <a:r>
              <a:rPr lang="fr-FR" dirty="0">
                <a:solidFill>
                  <a:srgbClr val="0070C0"/>
                </a:solidFill>
              </a:rPr>
              <a:t> </a:t>
            </a:r>
            <a:r>
              <a:rPr lang="fr-FR" dirty="0" err="1">
                <a:solidFill>
                  <a:srgbClr val="0070C0"/>
                </a:solidFill>
              </a:rPr>
              <a:t>nella</a:t>
            </a:r>
            <a:r>
              <a:rPr lang="fr-FR" dirty="0">
                <a:solidFill>
                  <a:srgbClr val="0070C0"/>
                </a:solidFill>
              </a:rPr>
              <a:t> </a:t>
            </a:r>
            <a:r>
              <a:rPr lang="fr-FR" dirty="0" err="1">
                <a:solidFill>
                  <a:srgbClr val="0070C0"/>
                </a:solidFill>
              </a:rPr>
              <a:t>letteratura</a:t>
            </a:r>
            <a:r>
              <a:rPr lang="fr-FR" dirty="0">
                <a:solidFill>
                  <a:srgbClr val="0070C0"/>
                </a:solidFill>
              </a:rPr>
              <a:t> </a:t>
            </a:r>
            <a:r>
              <a:rPr lang="fr-FR" dirty="0" err="1">
                <a:solidFill>
                  <a:srgbClr val="0070C0"/>
                </a:solidFill>
              </a:rPr>
              <a:t>cortese</a:t>
            </a:r>
            <a:r>
              <a:rPr lang="fr-FR" dirty="0">
                <a:solidFill>
                  <a:srgbClr val="0070C0"/>
                </a:solidFill>
              </a:rPr>
              <a:t> </a:t>
            </a:r>
            <a:r>
              <a:rPr lang="fr-FR" dirty="0" err="1">
                <a:solidFill>
                  <a:srgbClr val="0070C0"/>
                </a:solidFill>
              </a:rPr>
              <a:t>essa</a:t>
            </a:r>
            <a:r>
              <a:rPr lang="fr-FR" dirty="0">
                <a:solidFill>
                  <a:srgbClr val="0070C0"/>
                </a:solidFill>
              </a:rPr>
              <a:t> </a:t>
            </a:r>
            <a:r>
              <a:rPr lang="fr-FR" dirty="0" err="1">
                <a:solidFill>
                  <a:srgbClr val="0070C0"/>
                </a:solidFill>
              </a:rPr>
              <a:t>evolve</a:t>
            </a:r>
            <a:r>
              <a:rPr lang="fr-FR" dirty="0">
                <a:solidFill>
                  <a:srgbClr val="0070C0"/>
                </a:solidFill>
              </a:rPr>
              <a:t> verso un </a:t>
            </a:r>
            <a:r>
              <a:rPr lang="fr-FR" dirty="0" err="1">
                <a:solidFill>
                  <a:srgbClr val="0070C0"/>
                </a:solidFill>
              </a:rPr>
              <a:t>ruolo</a:t>
            </a:r>
            <a:r>
              <a:rPr lang="fr-FR" dirty="0">
                <a:solidFill>
                  <a:srgbClr val="0070C0"/>
                </a:solidFill>
              </a:rPr>
              <a:t> più </a:t>
            </a:r>
            <a:r>
              <a:rPr lang="fr-FR" dirty="0" err="1">
                <a:solidFill>
                  <a:srgbClr val="0070C0"/>
                </a:solidFill>
              </a:rPr>
              <a:t>complesso</a:t>
            </a:r>
            <a:r>
              <a:rPr lang="fr-FR" dirty="0">
                <a:solidFill>
                  <a:srgbClr val="0070C0"/>
                </a:solidFill>
              </a:rPr>
              <a:t>, verso </a:t>
            </a:r>
            <a:r>
              <a:rPr lang="fr-FR" dirty="0" err="1">
                <a:solidFill>
                  <a:srgbClr val="0070C0"/>
                </a:solidFill>
              </a:rPr>
              <a:t>una</a:t>
            </a:r>
            <a:r>
              <a:rPr lang="fr-FR" dirty="0">
                <a:solidFill>
                  <a:srgbClr val="0070C0"/>
                </a:solidFill>
              </a:rPr>
              <a:t> </a:t>
            </a:r>
            <a:r>
              <a:rPr lang="fr-FR" dirty="0" err="1">
                <a:solidFill>
                  <a:srgbClr val="0070C0"/>
                </a:solidFill>
              </a:rPr>
              <a:t>problematica</a:t>
            </a:r>
            <a:r>
              <a:rPr lang="fr-FR" dirty="0">
                <a:solidFill>
                  <a:srgbClr val="0070C0"/>
                </a:solidFill>
              </a:rPr>
              <a:t> </a:t>
            </a:r>
            <a:r>
              <a:rPr lang="fr-FR" dirty="0" err="1">
                <a:solidFill>
                  <a:srgbClr val="0070C0"/>
                </a:solidFill>
              </a:rPr>
              <a:t>psicologica</a:t>
            </a:r>
            <a:r>
              <a:rPr lang="fr-FR" dirty="0">
                <a:solidFill>
                  <a:srgbClr val="0070C0"/>
                </a:solidFill>
              </a:rPr>
              <a:t> più </a:t>
            </a:r>
            <a:r>
              <a:rPr lang="fr-FR" dirty="0" err="1">
                <a:solidFill>
                  <a:srgbClr val="0070C0"/>
                </a:solidFill>
              </a:rPr>
              <a:t>approfondita</a:t>
            </a:r>
            <a:r>
              <a:rPr lang="fr-FR" dirty="0">
                <a:solidFill>
                  <a:srgbClr val="0070C0"/>
                </a:solidFill>
              </a:rPr>
              <a:t> </a:t>
            </a:r>
          </a:p>
          <a:p>
            <a:pPr marL="0" indent="0" algn="just">
              <a:buNone/>
            </a:pPr>
            <a:endParaRPr lang="fr-FR" dirty="0">
              <a:solidFill>
                <a:srgbClr val="0070C0"/>
              </a:solidFill>
            </a:endParaRPr>
          </a:p>
          <a:p>
            <a:pPr marL="0" indent="0" algn="just">
              <a:buNone/>
            </a:pPr>
            <a:r>
              <a:rPr lang="fr-FR" dirty="0">
                <a:solidFill>
                  <a:srgbClr val="0070C0"/>
                </a:solidFill>
              </a:rPr>
              <a:t>(cf. </a:t>
            </a:r>
            <a:r>
              <a:rPr lang="fr-FR" dirty="0" err="1">
                <a:solidFill>
                  <a:srgbClr val="0070C0"/>
                </a:solidFill>
              </a:rPr>
              <a:t>mito</a:t>
            </a:r>
            <a:r>
              <a:rPr lang="fr-FR" dirty="0">
                <a:solidFill>
                  <a:srgbClr val="0070C0"/>
                </a:solidFill>
              </a:rPr>
              <a:t> di </a:t>
            </a:r>
            <a:r>
              <a:rPr lang="fr-FR" dirty="0" err="1">
                <a:solidFill>
                  <a:srgbClr val="0070C0"/>
                </a:solidFill>
              </a:rPr>
              <a:t>Tristano</a:t>
            </a:r>
            <a:r>
              <a:rPr lang="fr-FR" dirty="0">
                <a:solidFill>
                  <a:srgbClr val="0070C0"/>
                </a:solidFill>
              </a:rPr>
              <a:t> e </a:t>
            </a:r>
            <a:r>
              <a:rPr lang="fr-FR" dirty="0" err="1">
                <a:solidFill>
                  <a:srgbClr val="0070C0"/>
                </a:solidFill>
              </a:rPr>
              <a:t>Isotta</a:t>
            </a:r>
            <a:r>
              <a:rPr lang="fr-FR" dirty="0">
                <a:solidFill>
                  <a:srgbClr val="0070C0"/>
                </a:solidFill>
              </a:rPr>
              <a:t> : </a:t>
            </a:r>
            <a:r>
              <a:rPr lang="fr-FR" dirty="0" err="1">
                <a:solidFill>
                  <a:srgbClr val="0070C0"/>
                </a:solidFill>
              </a:rPr>
              <a:t>versione</a:t>
            </a:r>
            <a:r>
              <a:rPr lang="fr-FR" dirty="0">
                <a:solidFill>
                  <a:srgbClr val="0070C0"/>
                </a:solidFill>
              </a:rPr>
              <a:t> </a:t>
            </a:r>
            <a:r>
              <a:rPr lang="fr-FR" dirty="0" err="1">
                <a:solidFill>
                  <a:srgbClr val="0070C0"/>
                </a:solidFill>
              </a:rPr>
              <a:t>arcaica</a:t>
            </a:r>
            <a:r>
              <a:rPr lang="fr-FR" dirty="0">
                <a:solidFill>
                  <a:srgbClr val="0070C0"/>
                </a:solidFill>
              </a:rPr>
              <a:t> e </a:t>
            </a:r>
            <a:r>
              <a:rPr lang="fr-FR" dirty="0" err="1">
                <a:solidFill>
                  <a:srgbClr val="0070C0"/>
                </a:solidFill>
              </a:rPr>
              <a:t>cortese</a:t>
            </a:r>
            <a:r>
              <a:rPr lang="fr-FR" dirty="0">
                <a:solidFill>
                  <a:srgbClr val="0070C0"/>
                </a:solidFill>
              </a:rPr>
              <a:t>)</a:t>
            </a:r>
          </a:p>
          <a:p>
            <a:pPr marL="0" indent="0">
              <a:buNone/>
            </a:pPr>
            <a:endParaRPr lang="fr-FR" dirty="0"/>
          </a:p>
          <a:p>
            <a:pPr marL="0" indent="0">
              <a:buNone/>
            </a:pPr>
            <a:r>
              <a:rPr lang="fr-FR" b="1" dirty="0">
                <a:sym typeface="Symbol"/>
              </a:rPr>
              <a:t>  </a:t>
            </a:r>
            <a:r>
              <a:rPr lang="fr-FR" dirty="0"/>
              <a:t>ci </a:t>
            </a:r>
            <a:r>
              <a:rPr lang="fr-FR" dirty="0" err="1"/>
              <a:t>sarà</a:t>
            </a:r>
            <a:r>
              <a:rPr lang="fr-FR" dirty="0"/>
              <a:t> </a:t>
            </a:r>
            <a:r>
              <a:rPr lang="fr-FR" dirty="0" err="1"/>
              <a:t>poi</a:t>
            </a:r>
            <a:r>
              <a:rPr lang="fr-FR" dirty="0"/>
              <a:t> </a:t>
            </a:r>
            <a:r>
              <a:rPr lang="fr-FR" b="1" i="1" dirty="0"/>
              <a:t>……………………………</a:t>
            </a:r>
            <a:br>
              <a:rPr lang="fr-FR" dirty="0"/>
            </a:br>
            <a:endParaRPr lang="fr-FR" dirty="0"/>
          </a:p>
        </p:txBody>
      </p:sp>
      <p:sp>
        <p:nvSpPr>
          <p:cNvPr id="6" name="Titre 1">
            <a:extLst>
              <a:ext uri="{FF2B5EF4-FFF2-40B4-BE49-F238E27FC236}">
                <a16:creationId xmlns:a16="http://schemas.microsoft.com/office/drawing/2014/main" id="{2B8E16B5-C2CE-E812-6661-ABEDAC56F87B}"/>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400600"/>
          </a:xfrm>
        </p:spPr>
        <p:txBody>
          <a:bodyPr>
            <a:normAutofit fontScale="92500" lnSpcReduction="20000"/>
          </a:bodyPr>
          <a:lstStyle/>
          <a:p>
            <a:pPr marL="0" indent="0">
              <a:buNone/>
            </a:pPr>
            <a:r>
              <a:rPr lang="fr-FR" b="1" i="1" dirty="0" err="1"/>
              <a:t>domna</a:t>
            </a:r>
            <a:r>
              <a:rPr lang="fr-FR" dirty="0"/>
              <a:t>	 </a:t>
            </a:r>
          </a:p>
          <a:p>
            <a:pPr marL="0" indent="0">
              <a:buNone/>
            </a:pPr>
            <a:endParaRPr lang="fr-FR" dirty="0"/>
          </a:p>
          <a:p>
            <a:pPr marL="0" indent="0">
              <a:buNone/>
            </a:pPr>
            <a:r>
              <a:rPr lang="fr-FR" dirty="0"/>
              <a:t>dal lat. </a:t>
            </a:r>
            <a:r>
              <a:rPr lang="fr-FR" i="1" dirty="0" err="1"/>
              <a:t>dŏmĭna</a:t>
            </a:r>
            <a:r>
              <a:rPr lang="fr-FR" dirty="0"/>
              <a:t> «signora, </a:t>
            </a:r>
            <a:r>
              <a:rPr lang="fr-FR" dirty="0" err="1"/>
              <a:t>padrona</a:t>
            </a:r>
            <a:r>
              <a:rPr lang="fr-FR" dirty="0"/>
              <a:t>»</a:t>
            </a:r>
          </a:p>
          <a:p>
            <a:pPr marL="0" indent="0">
              <a:buNone/>
            </a:pPr>
            <a:r>
              <a:rPr lang="fr-FR" dirty="0"/>
              <a:t>lat. </a:t>
            </a:r>
            <a:r>
              <a:rPr lang="fr-FR" dirty="0" err="1"/>
              <a:t>volg</a:t>
            </a:r>
            <a:r>
              <a:rPr lang="fr-FR" dirty="0"/>
              <a:t>. </a:t>
            </a:r>
            <a:r>
              <a:rPr lang="fr-FR" i="1" dirty="0" err="1"/>
              <a:t>dŏmna</a:t>
            </a:r>
            <a:r>
              <a:rPr lang="fr-FR" dirty="0"/>
              <a:t>	</a:t>
            </a:r>
          </a:p>
          <a:p>
            <a:pPr marL="0" indent="0">
              <a:buNone/>
            </a:pPr>
            <a:endParaRPr lang="fr-FR" dirty="0"/>
          </a:p>
          <a:p>
            <a:pPr marL="0" indent="0">
              <a:buNone/>
            </a:pPr>
            <a:r>
              <a:rPr lang="fr-FR" dirty="0"/>
              <a:t>qui, il </a:t>
            </a:r>
            <a:r>
              <a:rPr lang="fr-FR" dirty="0" err="1"/>
              <a:t>senso</a:t>
            </a:r>
            <a:r>
              <a:rPr lang="fr-FR" dirty="0"/>
              <a:t> è </a:t>
            </a:r>
            <a:r>
              <a:rPr lang="fr-FR" dirty="0" err="1"/>
              <a:t>ancora</a:t>
            </a:r>
            <a:r>
              <a:rPr lang="fr-FR" dirty="0"/>
              <a:t> molto </a:t>
            </a:r>
            <a:r>
              <a:rPr lang="fr-FR" dirty="0" err="1"/>
              <a:t>vicino</a:t>
            </a:r>
            <a:r>
              <a:rPr lang="fr-FR" dirty="0"/>
              <a:t> </a:t>
            </a:r>
            <a:r>
              <a:rPr lang="fr-FR" dirty="0" err="1"/>
              <a:t>all’originale</a:t>
            </a:r>
            <a:endParaRPr lang="fr-FR" dirty="0"/>
          </a:p>
          <a:p>
            <a:pPr marL="0" indent="0">
              <a:buNone/>
            </a:pPr>
            <a:r>
              <a:rPr lang="fr-FR" dirty="0"/>
              <a:t>(</a:t>
            </a:r>
            <a:r>
              <a:rPr lang="fr-FR" dirty="0" err="1"/>
              <a:t>nella</a:t>
            </a:r>
            <a:r>
              <a:rPr lang="fr-FR" dirty="0"/>
              <a:t> </a:t>
            </a:r>
            <a:r>
              <a:rPr lang="fr-FR" dirty="0" err="1"/>
              <a:t>letteratura</a:t>
            </a:r>
            <a:r>
              <a:rPr lang="fr-FR" dirty="0"/>
              <a:t> </a:t>
            </a:r>
            <a:r>
              <a:rPr lang="fr-FR" dirty="0" err="1"/>
              <a:t>cortese</a:t>
            </a:r>
            <a:r>
              <a:rPr lang="fr-FR" dirty="0"/>
              <a:t>, il </a:t>
            </a:r>
            <a:r>
              <a:rPr lang="fr-FR" dirty="0" err="1"/>
              <a:t>cavaliere</a:t>
            </a:r>
            <a:r>
              <a:rPr lang="fr-FR" dirty="0"/>
              <a:t> è </a:t>
            </a:r>
            <a:r>
              <a:rPr lang="fr-FR" dirty="0" err="1"/>
              <a:t>servitore</a:t>
            </a:r>
            <a:r>
              <a:rPr lang="fr-FR" dirty="0"/>
              <a:t> </a:t>
            </a:r>
            <a:r>
              <a:rPr lang="fr-FR" dirty="0" err="1"/>
              <a:t>della</a:t>
            </a:r>
            <a:r>
              <a:rPr lang="fr-FR" dirty="0"/>
              <a:t> dama, </a:t>
            </a:r>
            <a:r>
              <a:rPr lang="fr-FR" dirty="0" err="1"/>
              <a:t>che</a:t>
            </a:r>
            <a:r>
              <a:rPr lang="fr-FR" dirty="0"/>
              <a:t> ha su di lui </a:t>
            </a:r>
            <a:r>
              <a:rPr lang="fr-FR" dirty="0" err="1"/>
              <a:t>ogni</a:t>
            </a:r>
            <a:r>
              <a:rPr lang="fr-FR" dirty="0"/>
              <a:t> </a:t>
            </a:r>
            <a:r>
              <a:rPr lang="fr-FR" dirty="0" err="1"/>
              <a:t>potere</a:t>
            </a:r>
            <a:r>
              <a:rPr lang="fr-FR" dirty="0"/>
              <a:t>)</a:t>
            </a:r>
          </a:p>
          <a:p>
            <a:pPr marL="0" indent="0">
              <a:buNone/>
            </a:pPr>
            <a:endParaRPr lang="fr-FR" dirty="0"/>
          </a:p>
          <a:p>
            <a:pPr marL="0" indent="0">
              <a:buNone/>
            </a:pPr>
            <a:r>
              <a:rPr lang="fr-FR" b="1" dirty="0">
                <a:sym typeface="Symbol"/>
              </a:rPr>
              <a:t>  </a:t>
            </a:r>
            <a:r>
              <a:rPr lang="fr-FR" dirty="0"/>
              <a:t>ci </a:t>
            </a:r>
            <a:r>
              <a:rPr lang="fr-FR" dirty="0" err="1"/>
              <a:t>sarà</a:t>
            </a:r>
            <a:r>
              <a:rPr lang="fr-FR" dirty="0"/>
              <a:t> </a:t>
            </a:r>
            <a:r>
              <a:rPr lang="fr-FR" dirty="0" err="1"/>
              <a:t>poi</a:t>
            </a:r>
            <a:r>
              <a:rPr lang="fr-FR" dirty="0"/>
              <a:t> </a:t>
            </a:r>
            <a:r>
              <a:rPr lang="fr-FR" b="1" i="1" dirty="0" err="1">
                <a:solidFill>
                  <a:srgbClr val="FF0000"/>
                </a:solidFill>
              </a:rPr>
              <a:t>estensione</a:t>
            </a:r>
            <a:r>
              <a:rPr lang="fr-FR" b="1" i="1" dirty="0">
                <a:solidFill>
                  <a:srgbClr val="FF0000"/>
                </a:solidFill>
              </a:rPr>
              <a:t> di </a:t>
            </a:r>
            <a:r>
              <a:rPr lang="fr-FR" b="1" i="1" dirty="0" err="1">
                <a:solidFill>
                  <a:srgbClr val="FF0000"/>
                </a:solidFill>
              </a:rPr>
              <a:t>senso</a:t>
            </a:r>
            <a:endParaRPr lang="fr-FR" dirty="0">
              <a:solidFill>
                <a:srgbClr val="FF0000"/>
              </a:solidFill>
            </a:endParaRPr>
          </a:p>
          <a:p>
            <a:pPr marL="0" indent="0">
              <a:buNone/>
            </a:pPr>
            <a:br>
              <a:rPr lang="fr-FR" dirty="0"/>
            </a:br>
            <a:endParaRPr lang="fr-FR" dirty="0"/>
          </a:p>
        </p:txBody>
      </p:sp>
      <p:sp>
        <p:nvSpPr>
          <p:cNvPr id="6" name="Titre 1">
            <a:extLst>
              <a:ext uri="{FF2B5EF4-FFF2-40B4-BE49-F238E27FC236}">
                <a16:creationId xmlns:a16="http://schemas.microsoft.com/office/drawing/2014/main" id="{B5764D88-6445-C4DA-1397-1F679C57035B}"/>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2439004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a:bodyPr>
          <a:lstStyle/>
          <a:p>
            <a:pPr marL="0" indent="0">
              <a:buNone/>
            </a:pPr>
            <a:r>
              <a:rPr lang="it-IT" b="1" i="1" dirty="0"/>
              <a:t>corteso/cortesa</a:t>
            </a:r>
            <a:r>
              <a:rPr lang="it-IT" dirty="0"/>
              <a:t>  italianizzazione di </a:t>
            </a:r>
            <a:r>
              <a:rPr lang="it-IT" b="1" i="1" dirty="0"/>
              <a:t>cortese</a:t>
            </a:r>
            <a:endParaRPr lang="it-IT" dirty="0"/>
          </a:p>
          <a:p>
            <a:pPr marL="0" indent="0">
              <a:buNone/>
            </a:pPr>
            <a:r>
              <a:rPr lang="it-IT" i="1" dirty="0"/>
              <a:t>&lt; corte </a:t>
            </a:r>
            <a:r>
              <a:rPr lang="it-IT" dirty="0"/>
              <a:t>; cfr. provenz. </a:t>
            </a:r>
            <a:r>
              <a:rPr lang="it-IT" i="1" dirty="0"/>
              <a:t>cortes</a:t>
            </a:r>
            <a:r>
              <a:rPr lang="it-IT" dirty="0"/>
              <a:t> e fr. ant. </a:t>
            </a:r>
            <a:r>
              <a:rPr lang="it-IT" i="1" dirty="0"/>
              <a:t>corteis</a:t>
            </a:r>
            <a:r>
              <a:rPr lang="it-IT" dirty="0"/>
              <a:t> (poi </a:t>
            </a:r>
            <a:r>
              <a:rPr lang="it-IT" i="1" dirty="0"/>
              <a:t>courtois</a:t>
            </a:r>
            <a:r>
              <a:rPr lang="it-IT" dirty="0"/>
              <a:t>) 	</a:t>
            </a:r>
          </a:p>
          <a:p>
            <a:pPr marL="0" indent="0">
              <a:buNone/>
            </a:pPr>
            <a:r>
              <a:rPr lang="it-IT" dirty="0"/>
              <a:t>cf. derivato : </a:t>
            </a:r>
            <a:r>
              <a:rPr lang="it-IT" b="1" i="1" dirty="0"/>
              <a:t>cortesia</a:t>
            </a:r>
            <a:r>
              <a:rPr lang="it-IT" dirty="0"/>
              <a:t> 	</a:t>
            </a:r>
          </a:p>
          <a:p>
            <a:pPr marL="0" indent="0" algn="just">
              <a:buNone/>
            </a:pPr>
            <a:r>
              <a:rPr lang="it-IT" dirty="0"/>
              <a:t>= che ha le qualità proprie della persona di corte, cioè soprattutto nobiltà, gentilezza, liberalità.</a:t>
            </a:r>
          </a:p>
          <a:p>
            <a:pPr marL="0" indent="0">
              <a:buNone/>
            </a:pPr>
            <a:endParaRPr lang="it-IT" b="1" dirty="0">
              <a:sym typeface="Symbol"/>
            </a:endParaRPr>
          </a:p>
          <a:p>
            <a:pPr marL="0" indent="0">
              <a:buNone/>
            </a:pPr>
            <a:r>
              <a:rPr lang="fr-FR" dirty="0">
                <a:sym typeface="Symbol"/>
              </a:rPr>
              <a:t> </a:t>
            </a:r>
            <a:r>
              <a:rPr lang="it-IT" dirty="0"/>
              <a:t>ci sarà poi ............</a:t>
            </a:r>
          </a:p>
        </p:txBody>
      </p:sp>
      <p:sp>
        <p:nvSpPr>
          <p:cNvPr id="6" name="Titre 1">
            <a:extLst>
              <a:ext uri="{FF2B5EF4-FFF2-40B4-BE49-F238E27FC236}">
                <a16:creationId xmlns:a16="http://schemas.microsoft.com/office/drawing/2014/main" id="{B0C36C9E-0072-5643-90DF-28D6CCD0D56B}"/>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472608"/>
          </a:xfrm>
        </p:spPr>
        <p:txBody>
          <a:bodyPr>
            <a:normAutofit fontScale="92500" lnSpcReduction="10000"/>
          </a:bodyPr>
          <a:lstStyle/>
          <a:p>
            <a:pPr marL="0" indent="0" algn="ctr">
              <a:buNone/>
              <a:tabLst>
                <a:tab pos="449263" algn="l"/>
              </a:tabLst>
            </a:pPr>
            <a:r>
              <a:rPr lang="it-IT" sz="2800" b="1" dirty="0"/>
              <a:t>Raimbaut de Vaqueiras</a:t>
            </a:r>
            <a:r>
              <a:rPr lang="it-IT" sz="2800" dirty="0"/>
              <a:t> (ca 1165 - 1207)  </a:t>
            </a:r>
          </a:p>
          <a:p>
            <a:pPr marL="0" indent="0" algn="ctr">
              <a:buNone/>
              <a:tabLst>
                <a:tab pos="449263" algn="l"/>
              </a:tabLst>
            </a:pPr>
            <a:endParaRPr lang="it-IT" sz="2800" dirty="0"/>
          </a:p>
          <a:p>
            <a:pPr marL="0" indent="0" algn="just">
              <a:buNone/>
              <a:tabLst>
                <a:tab pos="449263" algn="l"/>
              </a:tabLst>
            </a:pPr>
            <a:r>
              <a:rPr lang="it-IT" sz="2800" dirty="0"/>
              <a:t>	Trovatore di origine provenzale</a:t>
            </a:r>
            <a:r>
              <a:rPr lang="fr-FR" sz="2800" dirty="0"/>
              <a:t> (Vaucluse), a </a:t>
            </a:r>
            <a:r>
              <a:rPr lang="fr-FR" sz="2800" dirty="0" err="1"/>
              <a:t>servizio</a:t>
            </a:r>
            <a:r>
              <a:rPr lang="fr-FR" sz="2800" dirty="0"/>
              <a:t> di Guillaume e Bertrand des Baux (</a:t>
            </a:r>
            <a:r>
              <a:rPr lang="fr-FR" sz="2800" dirty="0" err="1"/>
              <a:t>principi</a:t>
            </a:r>
            <a:r>
              <a:rPr lang="fr-FR" sz="2800" dirty="0"/>
              <a:t> di </a:t>
            </a:r>
            <a:r>
              <a:rPr lang="fr-FR" sz="2800" b="1" dirty="0"/>
              <a:t>Orange</a:t>
            </a:r>
            <a:r>
              <a:rPr lang="fr-FR" sz="2800" dirty="0"/>
              <a:t>). </a:t>
            </a:r>
          </a:p>
          <a:p>
            <a:pPr marL="0" indent="0" algn="just">
              <a:buNone/>
              <a:tabLst>
                <a:tab pos="449263" algn="l"/>
              </a:tabLst>
            </a:pPr>
            <a:r>
              <a:rPr lang="fr-FR" sz="2800" dirty="0"/>
              <a:t>	In </a:t>
            </a:r>
            <a:r>
              <a:rPr lang="fr-FR" sz="2800" dirty="0" err="1"/>
              <a:t>seguito</a:t>
            </a:r>
            <a:r>
              <a:rPr lang="fr-FR" sz="2800" dirty="0"/>
              <a:t> a guerre intestine, </a:t>
            </a:r>
            <a:r>
              <a:rPr lang="fr-FR" sz="2800" dirty="0" err="1"/>
              <a:t>nel</a:t>
            </a:r>
            <a:r>
              <a:rPr lang="fr-FR" sz="2800" dirty="0"/>
              <a:t> 1190 </a:t>
            </a:r>
            <a:r>
              <a:rPr lang="fr-FR" sz="2800" dirty="0" err="1"/>
              <a:t>passò</a:t>
            </a:r>
            <a:r>
              <a:rPr lang="fr-FR" sz="2800" dirty="0"/>
              <a:t> la </a:t>
            </a:r>
            <a:r>
              <a:rPr lang="fr-FR" sz="2800" dirty="0" err="1"/>
              <a:t>frontiera</a:t>
            </a:r>
            <a:r>
              <a:rPr lang="fr-FR" sz="2800" dirty="0"/>
              <a:t> e si </a:t>
            </a:r>
            <a:r>
              <a:rPr lang="fr-FR" sz="2800" dirty="0" err="1"/>
              <a:t>trasferì</a:t>
            </a:r>
            <a:r>
              <a:rPr lang="fr-FR" sz="2800" dirty="0"/>
              <a:t> in </a:t>
            </a:r>
            <a:r>
              <a:rPr lang="fr-FR" sz="2800" dirty="0" err="1"/>
              <a:t>Italia</a:t>
            </a:r>
            <a:r>
              <a:rPr lang="fr-FR" sz="2800" dirty="0"/>
              <a:t> : a </a:t>
            </a:r>
            <a:r>
              <a:rPr lang="fr-FR" sz="2800" b="1" dirty="0" err="1"/>
              <a:t>Tortona</a:t>
            </a:r>
            <a:r>
              <a:rPr lang="fr-FR" sz="2800" dirty="0"/>
              <a:t> (alla </a:t>
            </a:r>
            <a:r>
              <a:rPr lang="fr-FR" sz="2800" dirty="0" err="1"/>
              <a:t>corte</a:t>
            </a:r>
            <a:r>
              <a:rPr lang="fr-FR" sz="2800" dirty="0"/>
              <a:t> dei </a:t>
            </a:r>
            <a:r>
              <a:rPr lang="fr-FR" sz="2800" dirty="0" err="1"/>
              <a:t>Malaspina</a:t>
            </a:r>
            <a:r>
              <a:rPr lang="fr-FR" sz="2800" dirty="0"/>
              <a:t>), </a:t>
            </a:r>
            <a:r>
              <a:rPr lang="fr-FR" sz="2800" dirty="0" err="1"/>
              <a:t>poi</a:t>
            </a:r>
            <a:r>
              <a:rPr lang="fr-FR" sz="2800" dirty="0"/>
              <a:t> </a:t>
            </a:r>
            <a:r>
              <a:rPr lang="fr-FR" sz="2800" dirty="0" err="1"/>
              <a:t>nel</a:t>
            </a:r>
            <a:r>
              <a:rPr lang="fr-FR" sz="2800" dirty="0"/>
              <a:t> </a:t>
            </a:r>
            <a:r>
              <a:rPr lang="fr-FR" sz="2800" b="1" dirty="0" err="1"/>
              <a:t>Monferrato</a:t>
            </a:r>
            <a:r>
              <a:rPr lang="fr-FR" sz="2800" dirty="0"/>
              <a:t> (presso il </a:t>
            </a:r>
            <a:r>
              <a:rPr lang="fr-FR" sz="2800" dirty="0" err="1"/>
              <a:t>marchese</a:t>
            </a:r>
            <a:r>
              <a:rPr lang="fr-FR" sz="2800" dirty="0"/>
              <a:t> Bonifacio), </a:t>
            </a:r>
            <a:r>
              <a:rPr lang="fr-FR" sz="2800" dirty="0" err="1"/>
              <a:t>dove</a:t>
            </a:r>
            <a:r>
              <a:rPr lang="fr-FR" sz="2800" dirty="0"/>
              <a:t> </a:t>
            </a:r>
            <a:r>
              <a:rPr lang="fr-FR" sz="2800" dirty="0" err="1"/>
              <a:t>soggiornò</a:t>
            </a:r>
            <a:r>
              <a:rPr lang="fr-FR" sz="2800" dirty="0"/>
              <a:t> a </a:t>
            </a:r>
            <a:r>
              <a:rPr lang="fr-FR" sz="2800" dirty="0" err="1"/>
              <a:t>lungo</a:t>
            </a:r>
            <a:r>
              <a:rPr lang="fr-FR" sz="2800" dirty="0"/>
              <a:t> e </a:t>
            </a:r>
            <a:r>
              <a:rPr lang="fr-FR" sz="2800" dirty="0" err="1"/>
              <a:t>divenne</a:t>
            </a:r>
            <a:r>
              <a:rPr lang="fr-FR" sz="2800" dirty="0"/>
              <a:t> </a:t>
            </a:r>
            <a:r>
              <a:rPr lang="fr-FR" sz="2800" dirty="0" err="1"/>
              <a:t>famoso</a:t>
            </a:r>
            <a:r>
              <a:rPr lang="fr-FR" sz="2800" dirty="0"/>
              <a:t>.</a:t>
            </a:r>
          </a:p>
          <a:p>
            <a:pPr marL="0" indent="0" algn="just">
              <a:buNone/>
              <a:tabLst>
                <a:tab pos="449263" algn="l"/>
              </a:tabLst>
            </a:pPr>
            <a:r>
              <a:rPr lang="fr-FR" sz="2800" dirty="0"/>
              <a:t> 	</a:t>
            </a:r>
            <a:r>
              <a:rPr lang="fr-FR" sz="2800" dirty="0" err="1"/>
              <a:t>Partì</a:t>
            </a:r>
            <a:r>
              <a:rPr lang="fr-FR" sz="2800" dirty="0"/>
              <a:t> con il </a:t>
            </a:r>
            <a:r>
              <a:rPr lang="fr-FR" sz="2800" dirty="0" err="1"/>
              <a:t>marchese</a:t>
            </a:r>
            <a:r>
              <a:rPr lang="fr-FR" sz="2800" dirty="0"/>
              <a:t> per la </a:t>
            </a:r>
            <a:r>
              <a:rPr lang="fr-FR" sz="2800" b="1" dirty="0"/>
              <a:t>Quarta </a:t>
            </a:r>
            <a:r>
              <a:rPr lang="fr-FR" sz="2800" b="1" dirty="0" err="1"/>
              <a:t>Crociata</a:t>
            </a:r>
            <a:r>
              <a:rPr lang="fr-FR" sz="2800" dirty="0"/>
              <a:t>, </a:t>
            </a:r>
            <a:r>
              <a:rPr lang="fr-FR" sz="2800" dirty="0" err="1"/>
              <a:t>nel</a:t>
            </a:r>
            <a:r>
              <a:rPr lang="fr-FR" sz="2800" dirty="0"/>
              <a:t> corso </a:t>
            </a:r>
            <a:r>
              <a:rPr lang="fr-FR" sz="2800" dirty="0" err="1"/>
              <a:t>della</a:t>
            </a:r>
            <a:r>
              <a:rPr lang="fr-FR" sz="2800" dirty="0"/>
              <a:t> </a:t>
            </a:r>
            <a:r>
              <a:rPr lang="fr-FR" sz="2800" dirty="0" err="1"/>
              <a:t>quale</a:t>
            </a:r>
            <a:r>
              <a:rPr lang="fr-FR" sz="2800" dirty="0"/>
              <a:t> </a:t>
            </a:r>
            <a:r>
              <a:rPr lang="fr-FR" sz="2800" dirty="0" err="1"/>
              <a:t>morì</a:t>
            </a:r>
            <a:r>
              <a:rPr lang="fr-FR" sz="2800" dirty="0"/>
              <a:t> (presso </a:t>
            </a:r>
            <a:r>
              <a:rPr lang="fr-FR" sz="2800" b="1" dirty="0" err="1"/>
              <a:t>Salonicco</a:t>
            </a:r>
            <a:r>
              <a:rPr lang="fr-FR" sz="2800" dirty="0"/>
              <a:t>) </a:t>
            </a:r>
            <a:r>
              <a:rPr lang="fr-FR" sz="2800" dirty="0" err="1"/>
              <a:t>nel</a:t>
            </a:r>
            <a:r>
              <a:rPr lang="fr-FR" sz="2800" dirty="0"/>
              <a:t> 1207.</a:t>
            </a:r>
          </a:p>
          <a:p>
            <a:pPr marL="0" indent="0" algn="just">
              <a:buNone/>
              <a:tabLst>
                <a:tab pos="449263" algn="l"/>
              </a:tabLst>
            </a:pPr>
            <a:r>
              <a:rPr lang="fr-FR" sz="2800" dirty="0"/>
              <a:t>	E’ </a:t>
            </a:r>
            <a:r>
              <a:rPr lang="fr-FR" sz="2800" dirty="0" err="1"/>
              <a:t>autore</a:t>
            </a:r>
            <a:r>
              <a:rPr lang="fr-FR" sz="2800" dirty="0"/>
              <a:t> di « </a:t>
            </a:r>
            <a:r>
              <a:rPr lang="fr-FR" sz="2800" dirty="0" err="1"/>
              <a:t>canzoni</a:t>
            </a:r>
            <a:r>
              <a:rPr lang="fr-FR" sz="2800" dirty="0"/>
              <a:t> </a:t>
            </a:r>
            <a:r>
              <a:rPr lang="fr-FR" sz="2800" dirty="0" err="1"/>
              <a:t>d’amore</a:t>
            </a:r>
            <a:r>
              <a:rPr lang="fr-FR" sz="2800" dirty="0"/>
              <a:t> », « sirventes », « albe », « </a:t>
            </a:r>
            <a:r>
              <a:rPr lang="fr-FR" sz="2800" dirty="0" err="1"/>
              <a:t>discordi</a:t>
            </a:r>
            <a:r>
              <a:rPr lang="fr-FR" sz="2800" dirty="0"/>
              <a:t> », « </a:t>
            </a:r>
            <a:r>
              <a:rPr lang="fr-FR" sz="2800" dirty="0" err="1"/>
              <a:t>contrasti</a:t>
            </a:r>
            <a:r>
              <a:rPr lang="fr-FR" sz="2800" dirty="0"/>
              <a:t> », e </a:t>
            </a:r>
            <a:r>
              <a:rPr lang="fr-FR" sz="2800" dirty="0" err="1"/>
              <a:t>una</a:t>
            </a:r>
            <a:r>
              <a:rPr lang="fr-FR" sz="2800" dirty="0"/>
              <a:t> </a:t>
            </a:r>
            <a:r>
              <a:rPr lang="fr-FR" sz="2800" dirty="0" err="1"/>
              <a:t>celebre</a:t>
            </a:r>
            <a:r>
              <a:rPr lang="fr-FR" sz="2800" dirty="0"/>
              <a:t> « </a:t>
            </a:r>
            <a:r>
              <a:rPr lang="fr-FR" sz="2800" dirty="0" err="1"/>
              <a:t>danza</a:t>
            </a:r>
            <a:r>
              <a:rPr lang="fr-FR" sz="2800" dirty="0"/>
              <a:t> dei </a:t>
            </a:r>
            <a:r>
              <a:rPr lang="fr-FR" sz="2800" dirty="0" err="1"/>
              <a:t>giullari</a:t>
            </a:r>
            <a:r>
              <a:rPr lang="fr-FR" sz="2800" dirty="0"/>
              <a:t> » (la </a:t>
            </a:r>
            <a:r>
              <a:rPr lang="fr-FR" sz="2800" i="1" dirty="0" err="1"/>
              <a:t>Calenda</a:t>
            </a:r>
            <a:r>
              <a:rPr lang="fr-FR" sz="2800" i="1" dirty="0"/>
              <a:t> </a:t>
            </a:r>
            <a:r>
              <a:rPr lang="fr-FR" sz="2800" i="1" dirty="0" err="1"/>
              <a:t>maja</a:t>
            </a:r>
            <a:r>
              <a:rPr lang="fr-FR" sz="2800" dirty="0"/>
              <a:t>).</a:t>
            </a:r>
          </a:p>
        </p:txBody>
      </p:sp>
      <p:sp>
        <p:nvSpPr>
          <p:cNvPr id="6" name="Titre 1">
            <a:extLst>
              <a:ext uri="{FF2B5EF4-FFF2-40B4-BE49-F238E27FC236}">
                <a16:creationId xmlns:a16="http://schemas.microsoft.com/office/drawing/2014/main" id="{CF4B5510-EE11-3442-2817-FA7152DA4482}"/>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lnSpcReduction="10000"/>
          </a:bodyPr>
          <a:lstStyle/>
          <a:p>
            <a:pPr marL="0" indent="0">
              <a:buNone/>
            </a:pPr>
            <a:r>
              <a:rPr lang="it-IT" b="1" i="1" dirty="0"/>
              <a:t>corteso/cortesa</a:t>
            </a:r>
            <a:r>
              <a:rPr lang="it-IT" dirty="0"/>
              <a:t>  italianizzazione di </a:t>
            </a:r>
            <a:r>
              <a:rPr lang="it-IT" b="1" i="1" dirty="0"/>
              <a:t>cortese</a:t>
            </a:r>
            <a:endParaRPr lang="it-IT" dirty="0"/>
          </a:p>
          <a:p>
            <a:pPr marL="0" indent="0">
              <a:buNone/>
            </a:pPr>
            <a:r>
              <a:rPr lang="it-IT" i="1" dirty="0"/>
              <a:t>&lt; corte </a:t>
            </a:r>
            <a:r>
              <a:rPr lang="it-IT" dirty="0"/>
              <a:t>; cfr. provenz. </a:t>
            </a:r>
            <a:r>
              <a:rPr lang="it-IT" i="1" dirty="0"/>
              <a:t>cortes</a:t>
            </a:r>
            <a:r>
              <a:rPr lang="it-IT" dirty="0"/>
              <a:t> e fr. ant. </a:t>
            </a:r>
            <a:r>
              <a:rPr lang="it-IT" i="1" dirty="0"/>
              <a:t>corteis</a:t>
            </a:r>
            <a:r>
              <a:rPr lang="it-IT" dirty="0"/>
              <a:t> (poi </a:t>
            </a:r>
            <a:r>
              <a:rPr lang="it-IT" i="1" dirty="0"/>
              <a:t>courtois</a:t>
            </a:r>
            <a:r>
              <a:rPr lang="it-IT" dirty="0"/>
              <a:t>) 	</a:t>
            </a:r>
          </a:p>
          <a:p>
            <a:pPr marL="0" indent="0">
              <a:buNone/>
            </a:pPr>
            <a:r>
              <a:rPr lang="it-IT" dirty="0"/>
              <a:t>cf. derivato : </a:t>
            </a:r>
            <a:r>
              <a:rPr lang="it-IT" b="1" i="1" dirty="0"/>
              <a:t>cortesia</a:t>
            </a:r>
            <a:r>
              <a:rPr lang="it-IT" dirty="0"/>
              <a:t> 	</a:t>
            </a:r>
          </a:p>
          <a:p>
            <a:pPr marL="0" indent="0" algn="just">
              <a:buNone/>
            </a:pPr>
            <a:r>
              <a:rPr lang="it-IT" dirty="0"/>
              <a:t>= che ha le qualità proprie della persona di corte, cioè soprattutto nobiltà, gentilezza, liberalità.</a:t>
            </a:r>
          </a:p>
          <a:p>
            <a:pPr marL="0" indent="0">
              <a:buNone/>
            </a:pPr>
            <a:endParaRPr lang="it-IT" b="1" dirty="0">
              <a:sym typeface="Symbol"/>
            </a:endParaRPr>
          </a:p>
          <a:p>
            <a:pPr marL="0" indent="0">
              <a:buNone/>
            </a:pPr>
            <a:r>
              <a:rPr lang="fr-FR" dirty="0">
                <a:sym typeface="Symbol"/>
              </a:rPr>
              <a:t> </a:t>
            </a:r>
            <a:r>
              <a:rPr lang="it-IT" dirty="0"/>
              <a:t>ci sarà </a:t>
            </a:r>
            <a:r>
              <a:rPr lang="it-IT" b="1" i="1" dirty="0">
                <a:solidFill>
                  <a:srgbClr val="FF0000"/>
                </a:solidFill>
              </a:rPr>
              <a:t>estensione di senso</a:t>
            </a:r>
            <a:r>
              <a:rPr lang="it-IT" dirty="0"/>
              <a:t> e </a:t>
            </a:r>
            <a:r>
              <a:rPr lang="it-IT" b="1" i="1" dirty="0">
                <a:solidFill>
                  <a:srgbClr val="FF0000"/>
                </a:solidFill>
              </a:rPr>
              <a:t>indebolimento</a:t>
            </a:r>
            <a:r>
              <a:rPr lang="it-IT" dirty="0"/>
              <a:t> (nel senso generale di « gentilezza »)</a:t>
            </a:r>
          </a:p>
        </p:txBody>
      </p:sp>
      <p:sp>
        <p:nvSpPr>
          <p:cNvPr id="6" name="Titre 1">
            <a:extLst>
              <a:ext uri="{FF2B5EF4-FFF2-40B4-BE49-F238E27FC236}">
                <a16:creationId xmlns:a16="http://schemas.microsoft.com/office/drawing/2014/main" id="{797A0464-A5E0-0EDE-6893-4F3955B1667E}"/>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52608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pPr marL="0" indent="0">
              <a:buNone/>
            </a:pPr>
            <a:r>
              <a:rPr lang="it-IT" b="1" i="1" dirty="0"/>
              <a:t>merces</a:t>
            </a:r>
            <a:r>
              <a:rPr lang="it-IT" dirty="0"/>
              <a:t>  &lt; lat. </a:t>
            </a:r>
            <a:r>
              <a:rPr lang="it-IT" i="1" dirty="0"/>
              <a:t>merces –ēdis</a:t>
            </a:r>
          </a:p>
          <a:p>
            <a:pPr marL="0" indent="0">
              <a:buNone/>
            </a:pPr>
            <a:r>
              <a:rPr lang="it-IT" dirty="0"/>
              <a:t>[der. di merx mercis «merce»]</a:t>
            </a:r>
          </a:p>
          <a:p>
            <a:pPr marL="0" indent="0">
              <a:buNone/>
            </a:pPr>
            <a:endParaRPr lang="it-IT" dirty="0"/>
          </a:p>
          <a:p>
            <a:pPr marL="0" indent="0">
              <a:buNone/>
            </a:pPr>
            <a:r>
              <a:rPr lang="it-IT" dirty="0"/>
              <a:t>= Ciò che si dà a una persona come compenso per un lavoro o corrispettivo</a:t>
            </a:r>
          </a:p>
          <a:p>
            <a:pPr marL="0" indent="0">
              <a:buNone/>
            </a:pPr>
            <a:endParaRPr lang="it-IT" dirty="0"/>
          </a:p>
          <a:p>
            <a:pPr marL="0" indent="0">
              <a:buNone/>
            </a:pPr>
            <a:r>
              <a:rPr lang="fr-FR" dirty="0">
                <a:sym typeface="Symbol"/>
              </a:rPr>
              <a:t> </a:t>
            </a:r>
            <a:r>
              <a:rPr lang="it-IT" dirty="0"/>
              <a:t>ci sarà poi ........................ </a:t>
            </a:r>
          </a:p>
          <a:p>
            <a:endParaRPr lang="fr-FR" dirty="0"/>
          </a:p>
        </p:txBody>
      </p:sp>
      <p:sp>
        <p:nvSpPr>
          <p:cNvPr id="6" name="Titre 1">
            <a:extLst>
              <a:ext uri="{FF2B5EF4-FFF2-40B4-BE49-F238E27FC236}">
                <a16:creationId xmlns:a16="http://schemas.microsoft.com/office/drawing/2014/main" id="{13D0DE43-A7C1-1064-7EB8-F1F0ADA496F1}"/>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pPr marL="0" indent="0">
              <a:buNone/>
            </a:pPr>
            <a:r>
              <a:rPr lang="it-IT" b="1" i="1" dirty="0"/>
              <a:t>merces</a:t>
            </a:r>
            <a:r>
              <a:rPr lang="it-IT" dirty="0"/>
              <a:t>  &lt; lat. </a:t>
            </a:r>
            <a:r>
              <a:rPr lang="it-IT" i="1" dirty="0"/>
              <a:t>merces –ēdis</a:t>
            </a:r>
          </a:p>
          <a:p>
            <a:pPr marL="0" indent="0">
              <a:buNone/>
            </a:pPr>
            <a:r>
              <a:rPr lang="it-IT" dirty="0"/>
              <a:t>[der. di merx mercis «merce»]</a:t>
            </a:r>
          </a:p>
          <a:p>
            <a:pPr marL="0" indent="0">
              <a:buNone/>
            </a:pPr>
            <a:endParaRPr lang="it-IT" dirty="0"/>
          </a:p>
          <a:p>
            <a:pPr marL="0" indent="0">
              <a:buNone/>
            </a:pPr>
            <a:r>
              <a:rPr lang="it-IT" dirty="0"/>
              <a:t>= Ciò che si dà a una persona come compenso per un lavoro o corrispettivo</a:t>
            </a:r>
          </a:p>
          <a:p>
            <a:pPr marL="0" indent="0">
              <a:buNone/>
            </a:pPr>
            <a:endParaRPr lang="it-IT" dirty="0"/>
          </a:p>
          <a:p>
            <a:pPr marL="0" indent="0">
              <a:buNone/>
            </a:pPr>
            <a:r>
              <a:rPr lang="fr-FR" dirty="0">
                <a:sym typeface="Symbol"/>
              </a:rPr>
              <a:t> </a:t>
            </a:r>
            <a:r>
              <a:rPr lang="it-IT" dirty="0"/>
              <a:t>ci sarà poi </a:t>
            </a:r>
            <a:r>
              <a:rPr lang="it-IT" b="1" i="1" dirty="0">
                <a:solidFill>
                  <a:srgbClr val="FF0000"/>
                </a:solidFill>
              </a:rPr>
              <a:t>analogia</a:t>
            </a:r>
            <a:r>
              <a:rPr lang="it-IT" dirty="0"/>
              <a:t> (in senso sempre più figurato) : ricompensa, grazia, favore </a:t>
            </a:r>
          </a:p>
          <a:p>
            <a:endParaRPr lang="fr-FR" dirty="0"/>
          </a:p>
        </p:txBody>
      </p:sp>
      <p:sp>
        <p:nvSpPr>
          <p:cNvPr id="6" name="Titre 1">
            <a:extLst>
              <a:ext uri="{FF2B5EF4-FFF2-40B4-BE49-F238E27FC236}">
                <a16:creationId xmlns:a16="http://schemas.microsoft.com/office/drawing/2014/main" id="{584BFB9C-3C6E-F8C0-6111-4A54C73DE6BF}"/>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502783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a:bodyPr>
          <a:lstStyle/>
          <a:p>
            <a:pPr marL="0" indent="0">
              <a:buNone/>
            </a:pPr>
            <a:r>
              <a:rPr lang="fr-FR" b="1" i="1" dirty="0"/>
              <a:t>gent  </a:t>
            </a:r>
          </a:p>
          <a:p>
            <a:pPr marL="0" indent="0">
              <a:buNone/>
            </a:pPr>
            <a:r>
              <a:rPr lang="fr-FR" b="1" i="1" dirty="0"/>
              <a:t>&lt;  </a:t>
            </a:r>
            <a:r>
              <a:rPr lang="fr-FR" i="1" dirty="0" err="1"/>
              <a:t>gentilis</a:t>
            </a:r>
            <a:r>
              <a:rPr lang="fr-FR" dirty="0"/>
              <a:t> «</a:t>
            </a:r>
            <a:r>
              <a:rPr lang="fr-FR" dirty="0" err="1"/>
              <a:t>che</a:t>
            </a:r>
            <a:r>
              <a:rPr lang="fr-FR" dirty="0"/>
              <a:t> </a:t>
            </a:r>
            <a:r>
              <a:rPr lang="fr-FR" dirty="0" err="1"/>
              <a:t>appartiene</a:t>
            </a:r>
            <a:r>
              <a:rPr lang="fr-FR" dirty="0"/>
              <a:t> alla </a:t>
            </a:r>
            <a:r>
              <a:rPr lang="fr-FR" i="1" dirty="0"/>
              <a:t>gens</a:t>
            </a:r>
            <a:r>
              <a:rPr lang="fr-FR" dirty="0"/>
              <a:t>, </a:t>
            </a:r>
            <a:r>
              <a:rPr lang="fr-FR" dirty="0" err="1"/>
              <a:t>cioè</a:t>
            </a:r>
            <a:r>
              <a:rPr lang="fr-FR" dirty="0"/>
              <a:t> alla « </a:t>
            </a:r>
            <a:r>
              <a:rPr lang="fr-FR" dirty="0" err="1"/>
              <a:t>stirpe</a:t>
            </a:r>
            <a:r>
              <a:rPr lang="fr-FR" dirty="0"/>
              <a:t> », </a:t>
            </a:r>
            <a:r>
              <a:rPr lang="fr-FR" dirty="0" err="1"/>
              <a:t>poi</a:t>
            </a:r>
            <a:r>
              <a:rPr lang="fr-FR" dirty="0"/>
              <a:t> « di </a:t>
            </a:r>
            <a:r>
              <a:rPr lang="fr-FR" dirty="0" err="1"/>
              <a:t>buona</a:t>
            </a:r>
            <a:r>
              <a:rPr lang="fr-FR" dirty="0"/>
              <a:t> </a:t>
            </a:r>
            <a:r>
              <a:rPr lang="fr-FR" dirty="0" err="1"/>
              <a:t>stirpe</a:t>
            </a:r>
            <a:r>
              <a:rPr lang="fr-FR" dirty="0"/>
              <a:t> »</a:t>
            </a:r>
          </a:p>
          <a:p>
            <a:pPr marL="0" indent="0">
              <a:buNone/>
            </a:pPr>
            <a:endParaRPr lang="fr-FR" dirty="0"/>
          </a:p>
          <a:p>
            <a:pPr marL="0" indent="0">
              <a:buNone/>
            </a:pPr>
            <a:r>
              <a:rPr lang="fr-FR" dirty="0"/>
              <a:t> = </a:t>
            </a:r>
            <a:r>
              <a:rPr lang="fr-FR" dirty="0" err="1"/>
              <a:t>appartenente</a:t>
            </a:r>
            <a:r>
              <a:rPr lang="fr-FR" dirty="0"/>
              <a:t> a un </a:t>
            </a:r>
            <a:r>
              <a:rPr lang="fr-FR" dirty="0" err="1"/>
              <a:t>ceto</a:t>
            </a:r>
            <a:r>
              <a:rPr lang="fr-FR" dirty="0"/>
              <a:t> sociale </a:t>
            </a:r>
            <a:r>
              <a:rPr lang="fr-FR" dirty="0" err="1"/>
              <a:t>nobile</a:t>
            </a:r>
            <a:endParaRPr lang="fr-FR" dirty="0"/>
          </a:p>
          <a:p>
            <a:pPr marL="0" indent="0">
              <a:buNone/>
            </a:pPr>
            <a:endParaRPr lang="fr-FR" dirty="0"/>
          </a:p>
          <a:p>
            <a:pPr>
              <a:buFont typeface="Symbol" pitchFamily="18" charset="2"/>
              <a:buChar char="®"/>
            </a:pPr>
            <a:r>
              <a:rPr lang="it-IT" dirty="0"/>
              <a:t>ci sarà poi </a:t>
            </a:r>
            <a:r>
              <a:rPr lang="fr-FR" b="1" i="1" dirty="0"/>
              <a:t>………………….</a:t>
            </a:r>
            <a:endParaRPr lang="fr-FR" dirty="0"/>
          </a:p>
        </p:txBody>
      </p:sp>
      <p:sp>
        <p:nvSpPr>
          <p:cNvPr id="6" name="Titre 1">
            <a:extLst>
              <a:ext uri="{FF2B5EF4-FFF2-40B4-BE49-F238E27FC236}">
                <a16:creationId xmlns:a16="http://schemas.microsoft.com/office/drawing/2014/main" id="{BCA43E94-0AFD-62B3-75B7-08120818B9DC}"/>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a:bodyPr>
          <a:lstStyle/>
          <a:p>
            <a:pPr marL="0" indent="0">
              <a:buNone/>
            </a:pPr>
            <a:r>
              <a:rPr lang="fr-FR" b="1" i="1" dirty="0"/>
              <a:t>gent  </a:t>
            </a:r>
          </a:p>
          <a:p>
            <a:pPr marL="0" indent="0">
              <a:buNone/>
            </a:pPr>
            <a:r>
              <a:rPr lang="fr-FR" b="1" i="1" dirty="0"/>
              <a:t>&lt;  </a:t>
            </a:r>
            <a:r>
              <a:rPr lang="fr-FR" i="1" dirty="0" err="1"/>
              <a:t>gentilis</a:t>
            </a:r>
            <a:r>
              <a:rPr lang="fr-FR" dirty="0"/>
              <a:t> «</a:t>
            </a:r>
            <a:r>
              <a:rPr lang="fr-FR" dirty="0" err="1"/>
              <a:t>che</a:t>
            </a:r>
            <a:r>
              <a:rPr lang="fr-FR" dirty="0"/>
              <a:t> </a:t>
            </a:r>
            <a:r>
              <a:rPr lang="fr-FR" dirty="0" err="1"/>
              <a:t>appartiene</a:t>
            </a:r>
            <a:r>
              <a:rPr lang="fr-FR" dirty="0"/>
              <a:t> alla </a:t>
            </a:r>
            <a:r>
              <a:rPr lang="fr-FR" i="1" dirty="0"/>
              <a:t>gens</a:t>
            </a:r>
            <a:r>
              <a:rPr lang="fr-FR" dirty="0"/>
              <a:t>, </a:t>
            </a:r>
            <a:r>
              <a:rPr lang="fr-FR" dirty="0" err="1"/>
              <a:t>cioè</a:t>
            </a:r>
            <a:r>
              <a:rPr lang="fr-FR" dirty="0"/>
              <a:t> alla « </a:t>
            </a:r>
            <a:r>
              <a:rPr lang="fr-FR" dirty="0" err="1"/>
              <a:t>stirpe</a:t>
            </a:r>
            <a:r>
              <a:rPr lang="fr-FR" dirty="0"/>
              <a:t> », </a:t>
            </a:r>
            <a:r>
              <a:rPr lang="fr-FR" dirty="0" err="1"/>
              <a:t>poi</a:t>
            </a:r>
            <a:r>
              <a:rPr lang="fr-FR" dirty="0"/>
              <a:t> « di </a:t>
            </a:r>
            <a:r>
              <a:rPr lang="fr-FR" dirty="0" err="1"/>
              <a:t>buona</a:t>
            </a:r>
            <a:r>
              <a:rPr lang="fr-FR" dirty="0"/>
              <a:t> </a:t>
            </a:r>
            <a:r>
              <a:rPr lang="fr-FR" dirty="0" err="1"/>
              <a:t>stirpe</a:t>
            </a:r>
            <a:r>
              <a:rPr lang="fr-FR" dirty="0"/>
              <a:t> »</a:t>
            </a:r>
          </a:p>
          <a:p>
            <a:pPr marL="0" indent="0">
              <a:buNone/>
            </a:pPr>
            <a:endParaRPr lang="fr-FR" dirty="0"/>
          </a:p>
          <a:p>
            <a:pPr marL="0" indent="0">
              <a:buNone/>
            </a:pPr>
            <a:r>
              <a:rPr lang="fr-FR" dirty="0"/>
              <a:t> = </a:t>
            </a:r>
            <a:r>
              <a:rPr lang="fr-FR" dirty="0" err="1"/>
              <a:t>appartenente</a:t>
            </a:r>
            <a:r>
              <a:rPr lang="fr-FR" dirty="0"/>
              <a:t> a un </a:t>
            </a:r>
            <a:r>
              <a:rPr lang="fr-FR" dirty="0" err="1"/>
              <a:t>ceto</a:t>
            </a:r>
            <a:r>
              <a:rPr lang="fr-FR" dirty="0"/>
              <a:t> sociale </a:t>
            </a:r>
            <a:r>
              <a:rPr lang="fr-FR" dirty="0" err="1"/>
              <a:t>nobile</a:t>
            </a:r>
            <a:endParaRPr lang="fr-FR" dirty="0"/>
          </a:p>
          <a:p>
            <a:pPr marL="0" indent="0">
              <a:buNone/>
            </a:pPr>
            <a:endParaRPr lang="fr-FR" dirty="0"/>
          </a:p>
          <a:p>
            <a:pPr>
              <a:buFont typeface="Symbol" pitchFamily="18" charset="2"/>
              <a:buChar char="®"/>
            </a:pPr>
            <a:r>
              <a:rPr lang="it-IT" dirty="0"/>
              <a:t>ci sarà poi </a:t>
            </a:r>
            <a:r>
              <a:rPr lang="fr-FR" b="1" i="1" dirty="0" err="1">
                <a:solidFill>
                  <a:srgbClr val="FF0000"/>
                </a:solidFill>
              </a:rPr>
              <a:t>analogia</a:t>
            </a:r>
            <a:r>
              <a:rPr lang="fr-FR" dirty="0"/>
              <a:t> = </a:t>
            </a:r>
            <a:r>
              <a:rPr lang="fr-FR" dirty="0" err="1"/>
              <a:t>che</a:t>
            </a:r>
            <a:r>
              <a:rPr lang="fr-FR" dirty="0"/>
              <a:t> ha </a:t>
            </a:r>
            <a:r>
              <a:rPr lang="fr-FR" dirty="0" err="1"/>
              <a:t>nobiltà</a:t>
            </a:r>
            <a:r>
              <a:rPr lang="fr-FR" dirty="0"/>
              <a:t> di </a:t>
            </a:r>
            <a:r>
              <a:rPr lang="fr-FR" dirty="0" err="1"/>
              <a:t>cuore</a:t>
            </a:r>
            <a:endParaRPr lang="fr-FR" dirty="0"/>
          </a:p>
          <a:p>
            <a:pPr>
              <a:buFont typeface="Symbol" pitchFamily="18" charset="2"/>
              <a:buChar char="®"/>
            </a:pPr>
            <a:r>
              <a:rPr lang="fr-FR" dirty="0"/>
              <a:t> </a:t>
            </a:r>
            <a:r>
              <a:rPr lang="fr-FR" dirty="0" err="1"/>
              <a:t>ed</a:t>
            </a:r>
            <a:r>
              <a:rPr lang="fr-FR" dirty="0"/>
              <a:t> </a:t>
            </a:r>
            <a:r>
              <a:rPr lang="fr-FR" b="1" i="1" dirty="0" err="1">
                <a:solidFill>
                  <a:srgbClr val="FF0000"/>
                </a:solidFill>
              </a:rPr>
              <a:t>estensione</a:t>
            </a:r>
            <a:r>
              <a:rPr lang="fr-FR" b="1" i="1" dirty="0"/>
              <a:t>  = </a:t>
            </a:r>
            <a:r>
              <a:rPr lang="fr-FR" dirty="0" err="1"/>
              <a:t>gentile</a:t>
            </a:r>
            <a:r>
              <a:rPr lang="fr-FR" dirty="0"/>
              <a:t>, </a:t>
            </a:r>
            <a:r>
              <a:rPr lang="fr-FR" dirty="0" err="1"/>
              <a:t>affabile</a:t>
            </a:r>
            <a:r>
              <a:rPr lang="fr-FR" dirty="0"/>
              <a:t>, </a:t>
            </a:r>
            <a:r>
              <a:rPr lang="fr-FR" dirty="0" err="1"/>
              <a:t>cortese</a:t>
            </a:r>
            <a:endParaRPr lang="fr-FR" dirty="0"/>
          </a:p>
        </p:txBody>
      </p:sp>
      <p:sp>
        <p:nvSpPr>
          <p:cNvPr id="6" name="Titre 1">
            <a:extLst>
              <a:ext uri="{FF2B5EF4-FFF2-40B4-BE49-F238E27FC236}">
                <a16:creationId xmlns:a16="http://schemas.microsoft.com/office/drawing/2014/main" id="{E4F1AF20-8384-C2FB-01F7-BDE2C03DFF5B}"/>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3374825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lnSpcReduction="10000"/>
          </a:bodyPr>
          <a:lstStyle/>
          <a:p>
            <a:pPr marL="0" indent="0">
              <a:buNone/>
            </a:pPr>
            <a:r>
              <a:rPr lang="it-IT" b="1" i="1" dirty="0"/>
              <a:t>razon</a:t>
            </a:r>
            <a:r>
              <a:rPr lang="it-IT" dirty="0"/>
              <a:t>   </a:t>
            </a:r>
          </a:p>
          <a:p>
            <a:pPr marL="0" indent="0">
              <a:buNone/>
            </a:pPr>
            <a:r>
              <a:rPr lang="it-IT" dirty="0"/>
              <a:t>cf. fr. « raison » &lt; </a:t>
            </a:r>
            <a:r>
              <a:rPr lang="it-IT" i="1" dirty="0"/>
              <a:t>ratio, rationis</a:t>
            </a:r>
          </a:p>
          <a:p>
            <a:pPr marL="0" indent="0">
              <a:buNone/>
            </a:pPr>
            <a:r>
              <a:rPr lang="it-IT" dirty="0"/>
              <a:t>(der. di </a:t>
            </a:r>
            <a:r>
              <a:rPr lang="it-IT" i="1" dirty="0"/>
              <a:t>ratus</a:t>
            </a:r>
            <a:r>
              <a:rPr lang="it-IT" dirty="0"/>
              <a:t>, part. pass. di </a:t>
            </a:r>
            <a:r>
              <a:rPr lang="it-IT" i="1" dirty="0"/>
              <a:t>reri</a:t>
            </a:r>
            <a:r>
              <a:rPr lang="it-IT" dirty="0"/>
              <a:t> «fissare, stabilire»), </a:t>
            </a:r>
          </a:p>
          <a:p>
            <a:pPr marL="0" indent="0">
              <a:buNone/>
            </a:pPr>
            <a:r>
              <a:rPr lang="it-IT" dirty="0"/>
              <a:t>col sign. originario di «conto, conteggio»</a:t>
            </a:r>
          </a:p>
          <a:p>
            <a:pPr marL="0" indent="0">
              <a:buNone/>
            </a:pPr>
            <a:endParaRPr lang="it-IT" dirty="0"/>
          </a:p>
          <a:p>
            <a:pPr marL="0" indent="0">
              <a:buNone/>
            </a:pPr>
            <a:r>
              <a:rPr lang="it-IT" dirty="0"/>
              <a:t>= la facoltà di pensare, mettendo in rapporto i vari concetti </a:t>
            </a:r>
          </a:p>
          <a:p>
            <a:pPr marL="0" indent="0">
              <a:buNone/>
            </a:pPr>
            <a:r>
              <a:rPr lang="it-IT" dirty="0"/>
              <a:t>da cui, per </a:t>
            </a:r>
            <a:r>
              <a:rPr lang="it-IT" b="1" i="1" dirty="0">
                <a:solidFill>
                  <a:srgbClr val="FF0000"/>
                </a:solidFill>
              </a:rPr>
              <a:t>estensione</a:t>
            </a:r>
            <a:r>
              <a:rPr lang="it-IT" dirty="0"/>
              <a:t> : « parola, discorso »</a:t>
            </a:r>
          </a:p>
        </p:txBody>
      </p:sp>
      <p:sp>
        <p:nvSpPr>
          <p:cNvPr id="6" name="Titre 1">
            <a:extLst>
              <a:ext uri="{FF2B5EF4-FFF2-40B4-BE49-F238E27FC236}">
                <a16:creationId xmlns:a16="http://schemas.microsoft.com/office/drawing/2014/main" id="{3844AEB9-07E6-9CF2-AC14-565CFC3DCFFB}"/>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fontScale="92500" lnSpcReduction="20000"/>
          </a:bodyPr>
          <a:lstStyle/>
          <a:p>
            <a:pPr marL="0" indent="0">
              <a:buNone/>
            </a:pPr>
            <a:endParaRPr lang="fr-FR" dirty="0"/>
          </a:p>
          <a:p>
            <a:pPr marL="0" indent="0" algn="just">
              <a:buNone/>
            </a:pPr>
            <a:r>
              <a:rPr lang="en-US" b="1" dirty="0" err="1"/>
              <a:t>jujar</a:t>
            </a:r>
            <a:r>
              <a:rPr lang="en-US" b="1" dirty="0"/>
              <a:t> / (</a:t>
            </a:r>
            <a:r>
              <a:rPr lang="en-US" b="1" dirty="0" err="1"/>
              <a:t>jugar</a:t>
            </a:r>
            <a:r>
              <a:rPr lang="en-US" b="1" dirty="0"/>
              <a:t>)  </a:t>
            </a:r>
            <a:r>
              <a:rPr lang="en-US" dirty="0"/>
              <a:t>[dal </a:t>
            </a:r>
            <a:r>
              <a:rPr lang="en-US" dirty="0" err="1"/>
              <a:t>provenz</a:t>
            </a:r>
            <a:r>
              <a:rPr lang="en-US" dirty="0"/>
              <a:t>. </a:t>
            </a:r>
            <a:r>
              <a:rPr lang="en-US" b="1" i="1" dirty="0" err="1"/>
              <a:t>joglar</a:t>
            </a:r>
            <a:r>
              <a:rPr lang="en-US" dirty="0"/>
              <a:t>, </a:t>
            </a:r>
            <a:r>
              <a:rPr lang="en-US" dirty="0" err="1"/>
              <a:t>che</a:t>
            </a:r>
            <a:r>
              <a:rPr lang="en-US" dirty="0"/>
              <a:t> è </a:t>
            </a:r>
            <a:r>
              <a:rPr lang="en-US" dirty="0" err="1"/>
              <a:t>il</a:t>
            </a:r>
            <a:r>
              <a:rPr lang="en-US" dirty="0"/>
              <a:t> lat. </a:t>
            </a:r>
            <a:r>
              <a:rPr lang="en-US" i="1" dirty="0" err="1"/>
              <a:t>iocularis</a:t>
            </a:r>
            <a:r>
              <a:rPr lang="en-US" dirty="0"/>
              <a:t>: v. </a:t>
            </a:r>
            <a:r>
              <a:rPr lang="en-US" i="1" dirty="0" err="1"/>
              <a:t>giocolare</a:t>
            </a:r>
            <a:r>
              <a:rPr lang="en-US" dirty="0"/>
              <a:t>  	</a:t>
            </a:r>
            <a:r>
              <a:rPr lang="en-US" i="1" dirty="0" err="1"/>
              <a:t>giocoliere</a:t>
            </a:r>
            <a:r>
              <a:rPr lang="en-US" dirty="0"/>
              <a:t>]</a:t>
            </a:r>
          </a:p>
          <a:p>
            <a:pPr marL="0" indent="0" algn="just">
              <a:buNone/>
            </a:pPr>
            <a:r>
              <a:rPr lang="en-US" dirty="0" err="1"/>
              <a:t>Personaggio</a:t>
            </a:r>
            <a:r>
              <a:rPr lang="en-US" dirty="0"/>
              <a:t> </a:t>
            </a:r>
            <a:r>
              <a:rPr lang="en-US" dirty="0" err="1"/>
              <a:t>tipico</a:t>
            </a:r>
            <a:r>
              <a:rPr lang="en-US" dirty="0"/>
              <a:t> del tardo </a:t>
            </a:r>
            <a:r>
              <a:rPr lang="en-US" dirty="0" err="1"/>
              <a:t>medioevo</a:t>
            </a:r>
            <a:r>
              <a:rPr lang="en-US" dirty="0"/>
              <a:t> = </a:t>
            </a:r>
            <a:r>
              <a:rPr lang="en-US" b="1" dirty="0" err="1"/>
              <a:t>giullare</a:t>
            </a:r>
            <a:r>
              <a:rPr lang="en-US" dirty="0"/>
              <a:t> </a:t>
            </a:r>
            <a:r>
              <a:rPr lang="en-US" sz="2600" dirty="0">
                <a:solidFill>
                  <a:srgbClr val="0070C0"/>
                </a:solidFill>
              </a:rPr>
              <a:t>(</a:t>
            </a:r>
            <a:r>
              <a:rPr lang="en-US" sz="2600" dirty="0" err="1">
                <a:solidFill>
                  <a:srgbClr val="0070C0"/>
                </a:solidFill>
              </a:rPr>
              <a:t>artista</a:t>
            </a:r>
            <a:r>
              <a:rPr lang="en-US" sz="2600" dirty="0">
                <a:solidFill>
                  <a:srgbClr val="0070C0"/>
                </a:solidFill>
              </a:rPr>
              <a:t> </a:t>
            </a:r>
            <a:r>
              <a:rPr lang="en-US" sz="2600" dirty="0" err="1">
                <a:solidFill>
                  <a:srgbClr val="0070C0"/>
                </a:solidFill>
              </a:rPr>
              <a:t>completo</a:t>
            </a:r>
            <a:r>
              <a:rPr lang="en-US" sz="2600" dirty="0">
                <a:solidFill>
                  <a:srgbClr val="0070C0"/>
                </a:solidFill>
              </a:rPr>
              <a:t> : </a:t>
            </a:r>
            <a:r>
              <a:rPr lang="en-US" sz="2600" dirty="0" err="1">
                <a:solidFill>
                  <a:srgbClr val="0070C0"/>
                </a:solidFill>
              </a:rPr>
              <a:t>sa</a:t>
            </a:r>
            <a:r>
              <a:rPr lang="en-US" sz="2600" dirty="0">
                <a:solidFill>
                  <a:srgbClr val="0070C0"/>
                </a:solidFill>
              </a:rPr>
              <a:t> </a:t>
            </a:r>
            <a:r>
              <a:rPr lang="en-US" sz="2600" dirty="0" err="1">
                <a:solidFill>
                  <a:srgbClr val="0070C0"/>
                </a:solidFill>
              </a:rPr>
              <a:t>declamare</a:t>
            </a:r>
            <a:r>
              <a:rPr lang="en-US" sz="2600" dirty="0">
                <a:solidFill>
                  <a:srgbClr val="0070C0"/>
                </a:solidFill>
              </a:rPr>
              <a:t>, </a:t>
            </a:r>
            <a:r>
              <a:rPr lang="en-US" sz="2600" dirty="0" err="1">
                <a:solidFill>
                  <a:srgbClr val="0070C0"/>
                </a:solidFill>
              </a:rPr>
              <a:t>cantare</a:t>
            </a:r>
            <a:r>
              <a:rPr lang="en-US" sz="2600" dirty="0">
                <a:solidFill>
                  <a:srgbClr val="0070C0"/>
                </a:solidFill>
              </a:rPr>
              <a:t>, </a:t>
            </a:r>
            <a:r>
              <a:rPr lang="en-US" sz="2600" dirty="0" err="1">
                <a:solidFill>
                  <a:srgbClr val="0070C0"/>
                </a:solidFill>
              </a:rPr>
              <a:t>danzare</a:t>
            </a:r>
            <a:r>
              <a:rPr lang="en-US" sz="2600" dirty="0">
                <a:solidFill>
                  <a:srgbClr val="0070C0"/>
                </a:solidFill>
              </a:rPr>
              <a:t>, </a:t>
            </a:r>
            <a:r>
              <a:rPr lang="en-US" sz="2600" dirty="0" err="1">
                <a:solidFill>
                  <a:srgbClr val="0070C0"/>
                </a:solidFill>
              </a:rPr>
              <a:t>tirare</a:t>
            </a:r>
            <a:r>
              <a:rPr lang="en-US" sz="2600" dirty="0">
                <a:solidFill>
                  <a:srgbClr val="0070C0"/>
                </a:solidFill>
              </a:rPr>
              <a:t> di </a:t>
            </a:r>
            <a:r>
              <a:rPr lang="en-US" sz="2600" dirty="0" err="1">
                <a:solidFill>
                  <a:srgbClr val="0070C0"/>
                </a:solidFill>
              </a:rPr>
              <a:t>scherma</a:t>
            </a:r>
            <a:r>
              <a:rPr lang="en-US" sz="2600" dirty="0">
                <a:solidFill>
                  <a:srgbClr val="0070C0"/>
                </a:solidFill>
              </a:rPr>
              <a:t>, fare </a:t>
            </a:r>
            <a:r>
              <a:rPr lang="en-US" sz="2600" dirty="0" err="1">
                <a:solidFill>
                  <a:srgbClr val="0070C0"/>
                </a:solidFill>
              </a:rPr>
              <a:t>acrobazie</a:t>
            </a:r>
            <a:r>
              <a:rPr lang="en-US" sz="2600" dirty="0">
                <a:solidFill>
                  <a:srgbClr val="0070C0"/>
                </a:solidFill>
              </a:rPr>
              <a:t>… qui </a:t>
            </a:r>
            <a:r>
              <a:rPr lang="en-US" sz="2600" dirty="0" err="1">
                <a:solidFill>
                  <a:srgbClr val="0070C0"/>
                </a:solidFill>
              </a:rPr>
              <a:t>però</a:t>
            </a:r>
            <a:r>
              <a:rPr lang="en-US" sz="2600" dirty="0">
                <a:solidFill>
                  <a:srgbClr val="0070C0"/>
                </a:solidFill>
              </a:rPr>
              <a:t> </a:t>
            </a:r>
            <a:r>
              <a:rPr lang="en-US" sz="2600" dirty="0" err="1">
                <a:solidFill>
                  <a:srgbClr val="0070C0"/>
                </a:solidFill>
              </a:rPr>
              <a:t>viene</a:t>
            </a:r>
            <a:r>
              <a:rPr lang="en-US" sz="2600" dirty="0">
                <a:solidFill>
                  <a:srgbClr val="0070C0"/>
                </a:solidFill>
              </a:rPr>
              <a:t> </a:t>
            </a:r>
            <a:r>
              <a:rPr lang="en-US" sz="2600" dirty="0" err="1">
                <a:solidFill>
                  <a:srgbClr val="0070C0"/>
                </a:solidFill>
              </a:rPr>
              <a:t>utilizzato</a:t>
            </a:r>
            <a:r>
              <a:rPr lang="en-US" sz="2600" dirty="0">
                <a:solidFill>
                  <a:srgbClr val="0070C0"/>
                </a:solidFill>
              </a:rPr>
              <a:t> in </a:t>
            </a:r>
            <a:r>
              <a:rPr lang="en-US" sz="2600" dirty="0" err="1">
                <a:solidFill>
                  <a:srgbClr val="0070C0"/>
                </a:solidFill>
              </a:rPr>
              <a:t>un’</a:t>
            </a:r>
            <a:r>
              <a:rPr lang="en-US" sz="2600" b="1" dirty="0" err="1">
                <a:solidFill>
                  <a:srgbClr val="0070C0"/>
                </a:solidFill>
              </a:rPr>
              <a:t>accezione</a:t>
            </a:r>
            <a:r>
              <a:rPr lang="en-US" sz="2600" b="1" dirty="0">
                <a:solidFill>
                  <a:srgbClr val="0070C0"/>
                </a:solidFill>
              </a:rPr>
              <a:t> </a:t>
            </a:r>
            <a:r>
              <a:rPr lang="en-US" sz="2600" b="1" dirty="0" err="1">
                <a:solidFill>
                  <a:srgbClr val="0070C0"/>
                </a:solidFill>
              </a:rPr>
              <a:t>riduttiva</a:t>
            </a:r>
            <a:r>
              <a:rPr lang="en-US" sz="2600" dirty="0">
                <a:solidFill>
                  <a:srgbClr val="0070C0"/>
                </a:solidFill>
              </a:rPr>
              <a:t>, se non </a:t>
            </a:r>
            <a:r>
              <a:rPr lang="en-US" sz="2600" dirty="0" err="1">
                <a:solidFill>
                  <a:srgbClr val="0070C0"/>
                </a:solidFill>
              </a:rPr>
              <a:t>esplicitamente</a:t>
            </a:r>
            <a:r>
              <a:rPr lang="en-US" sz="2600" dirty="0">
                <a:solidFill>
                  <a:srgbClr val="0070C0"/>
                </a:solidFill>
              </a:rPr>
              <a:t> </a:t>
            </a:r>
            <a:r>
              <a:rPr lang="en-US" sz="2600" dirty="0" err="1">
                <a:solidFill>
                  <a:srgbClr val="0070C0"/>
                </a:solidFill>
              </a:rPr>
              <a:t>peggiorativa</a:t>
            </a:r>
            <a:r>
              <a:rPr lang="en-US" sz="2600" dirty="0">
                <a:solidFill>
                  <a:srgbClr val="0070C0"/>
                </a:solidFill>
              </a:rPr>
              <a:t>)</a:t>
            </a:r>
            <a:endParaRPr lang="fr-FR" sz="2600" dirty="0">
              <a:solidFill>
                <a:srgbClr val="0070C0"/>
              </a:solidFill>
            </a:endParaRPr>
          </a:p>
          <a:p>
            <a:pPr marL="0" indent="0">
              <a:buNone/>
            </a:pPr>
            <a:endParaRPr lang="fr-FR" dirty="0"/>
          </a:p>
          <a:p>
            <a:pPr marL="0" indent="0" algn="just">
              <a:buNone/>
            </a:pPr>
            <a:r>
              <a:rPr lang="fr-FR" dirty="0"/>
              <a:t>Il termine </a:t>
            </a:r>
            <a:r>
              <a:rPr lang="fr-FR" dirty="0" err="1"/>
              <a:t>utilizzato</a:t>
            </a:r>
            <a:r>
              <a:rPr lang="fr-FR" dirty="0"/>
              <a:t> dalla donna (</a:t>
            </a:r>
            <a:r>
              <a:rPr lang="fr-FR" dirty="0" err="1"/>
              <a:t>che</a:t>
            </a:r>
            <a:r>
              <a:rPr lang="fr-FR" dirty="0"/>
              <a:t> si </a:t>
            </a:r>
            <a:r>
              <a:rPr lang="fr-FR" dirty="0" err="1"/>
              <a:t>esprime</a:t>
            </a:r>
            <a:r>
              <a:rPr lang="fr-FR" dirty="0"/>
              <a:t> in </a:t>
            </a:r>
            <a:r>
              <a:rPr lang="fr-FR" dirty="0" err="1"/>
              <a:t>genovese</a:t>
            </a:r>
            <a:r>
              <a:rPr lang="fr-FR" dirty="0"/>
              <a:t>) è </a:t>
            </a:r>
            <a:r>
              <a:rPr lang="fr-FR" dirty="0" err="1"/>
              <a:t>foneticamente</a:t>
            </a:r>
            <a:r>
              <a:rPr lang="fr-FR" dirty="0"/>
              <a:t> molto più </a:t>
            </a:r>
            <a:r>
              <a:rPr lang="fr-FR" dirty="0" err="1"/>
              <a:t>vicino</a:t>
            </a:r>
            <a:r>
              <a:rPr lang="fr-FR" dirty="0"/>
              <a:t> </a:t>
            </a:r>
            <a:r>
              <a:rPr lang="fr-FR" dirty="0" err="1"/>
              <a:t>all’etimologia</a:t>
            </a:r>
            <a:r>
              <a:rPr lang="fr-FR" dirty="0"/>
              <a:t> </a:t>
            </a:r>
            <a:r>
              <a:rPr lang="fr-FR" dirty="0" err="1"/>
              <a:t>provenzale</a:t>
            </a:r>
            <a:r>
              <a:rPr lang="fr-FR" dirty="0"/>
              <a:t> (</a:t>
            </a:r>
            <a:r>
              <a:rPr lang="fr-FR" dirty="0" err="1"/>
              <a:t>rispetto</a:t>
            </a:r>
            <a:r>
              <a:rPr lang="fr-FR" dirty="0"/>
              <a:t> </a:t>
            </a:r>
            <a:r>
              <a:rPr lang="fr-FR" dirty="0" err="1"/>
              <a:t>all’italiano</a:t>
            </a:r>
            <a:r>
              <a:rPr lang="fr-FR" dirty="0"/>
              <a:t> </a:t>
            </a:r>
            <a:r>
              <a:rPr lang="fr-FR" b="1" i="1" dirty="0" err="1"/>
              <a:t>giullare</a:t>
            </a:r>
            <a:r>
              <a:rPr lang="fr-FR" dirty="0"/>
              <a:t>).</a:t>
            </a:r>
            <a:endParaRPr lang="fr-FR" b="1" i="1" dirty="0"/>
          </a:p>
        </p:txBody>
      </p:sp>
      <p:sp>
        <p:nvSpPr>
          <p:cNvPr id="6" name="Titre 1">
            <a:extLst>
              <a:ext uri="{FF2B5EF4-FFF2-40B4-BE49-F238E27FC236}">
                <a16:creationId xmlns:a16="http://schemas.microsoft.com/office/drawing/2014/main" id="{694B7754-9BB9-0054-8E13-5C238446F56C}"/>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E780156-14DB-467F-95E2-78F5F08781A1}"/>
              </a:ext>
            </a:extLst>
          </p:cNvPr>
          <p:cNvSpPr>
            <a:spLocks noGrp="1"/>
          </p:cNvSpPr>
          <p:nvPr>
            <p:ph idx="1"/>
          </p:nvPr>
        </p:nvSpPr>
        <p:spPr/>
        <p:txBody>
          <a:bodyPr/>
          <a:lstStyle/>
          <a:p>
            <a:pPr marL="0" indent="0">
              <a:buNone/>
            </a:pPr>
            <a:r>
              <a:rPr lang="fr-FR" dirty="0"/>
              <a:t>(</a:t>
            </a:r>
            <a:r>
              <a:rPr lang="fr-FR" dirty="0" err="1"/>
              <a:t>strofa</a:t>
            </a:r>
            <a:r>
              <a:rPr lang="fr-FR" dirty="0"/>
              <a:t> V) – </a:t>
            </a:r>
            <a:r>
              <a:rPr lang="fr-FR" b="1" i="1" dirty="0"/>
              <a:t>fera</a:t>
            </a:r>
            <a:r>
              <a:rPr lang="fr-FR" dirty="0"/>
              <a:t> </a:t>
            </a:r>
          </a:p>
          <a:p>
            <a:pPr marL="0" indent="0">
              <a:buNone/>
            </a:pPr>
            <a:r>
              <a:rPr lang="fr-FR" sz="2400" dirty="0"/>
              <a:t>[lat. </a:t>
            </a:r>
            <a:r>
              <a:rPr lang="fr-FR" sz="2400" i="1" dirty="0" err="1"/>
              <a:t>fĕra</a:t>
            </a:r>
            <a:r>
              <a:rPr lang="fr-FR" sz="2400" dirty="0"/>
              <a:t>, </a:t>
            </a:r>
            <a:r>
              <a:rPr lang="fr-FR" sz="2400" dirty="0" err="1"/>
              <a:t>propr</a:t>
            </a:r>
            <a:r>
              <a:rPr lang="fr-FR" sz="2400" dirty="0"/>
              <a:t>. </a:t>
            </a:r>
            <a:r>
              <a:rPr lang="fr-FR" sz="2400" dirty="0" err="1"/>
              <a:t>femm</a:t>
            </a:r>
            <a:r>
              <a:rPr lang="fr-FR" sz="2400" dirty="0"/>
              <a:t>. </a:t>
            </a:r>
            <a:r>
              <a:rPr lang="fr-FR" sz="2400" dirty="0" err="1"/>
              <a:t>dell’agg</a:t>
            </a:r>
            <a:r>
              <a:rPr lang="fr-FR" sz="2400" dirty="0"/>
              <a:t>. </a:t>
            </a:r>
            <a:r>
              <a:rPr lang="fr-FR" sz="2400" i="1" dirty="0" err="1"/>
              <a:t>fĕrus</a:t>
            </a:r>
            <a:r>
              <a:rPr lang="fr-FR" sz="2400" dirty="0"/>
              <a:t> «</a:t>
            </a:r>
            <a:r>
              <a:rPr lang="fr-FR" sz="2400" dirty="0" err="1"/>
              <a:t>selvatico</a:t>
            </a:r>
            <a:r>
              <a:rPr lang="fr-FR" sz="2400" dirty="0"/>
              <a:t>, </a:t>
            </a:r>
            <a:r>
              <a:rPr lang="fr-FR" sz="2400" dirty="0" err="1"/>
              <a:t>feroce</a:t>
            </a:r>
            <a:r>
              <a:rPr lang="fr-FR" sz="2400" dirty="0"/>
              <a:t>»]</a:t>
            </a:r>
          </a:p>
          <a:p>
            <a:pPr marL="0" indent="0">
              <a:buNone/>
            </a:pPr>
            <a:endParaRPr lang="fr-FR" sz="2400" dirty="0"/>
          </a:p>
          <a:p>
            <a:pPr marL="0" indent="0">
              <a:buNone/>
            </a:pPr>
            <a:r>
              <a:rPr lang="it-IT" sz="2400" b="1" dirty="0"/>
              <a:t>1.</a:t>
            </a:r>
            <a:r>
              <a:rPr lang="it-IT" sz="2400" dirty="0"/>
              <a:t> Animale selvatico che è insieme feroce e di grossa mole: </a:t>
            </a:r>
            <a:r>
              <a:rPr lang="it-IT" sz="2400" i="1" dirty="0"/>
              <a:t>Orfeo facea con la cetera mansuete le fiere</a:t>
            </a:r>
            <a:r>
              <a:rPr lang="it-IT" sz="2400" dirty="0"/>
              <a:t> (Dante)</a:t>
            </a:r>
            <a:endParaRPr lang="fr-FR" sz="2400" dirty="0"/>
          </a:p>
          <a:p>
            <a:pPr marL="0" indent="0">
              <a:buNone/>
            </a:pPr>
            <a:r>
              <a:rPr lang="it-IT" sz="2400" b="1" dirty="0"/>
              <a:t>2.</a:t>
            </a:r>
            <a:r>
              <a:rPr lang="it-IT" sz="2400" dirty="0"/>
              <a:t> fig., letter. Persona </a:t>
            </a:r>
            <a:r>
              <a:rPr lang="it-IT" sz="2400" b="1" dirty="0"/>
              <a:t>crudele </a:t>
            </a:r>
            <a:r>
              <a:rPr lang="it-IT" sz="2400" dirty="0"/>
              <a:t>e</a:t>
            </a:r>
            <a:r>
              <a:rPr lang="it-IT" sz="2400" b="1" dirty="0"/>
              <a:t> selvaggia</a:t>
            </a:r>
            <a:r>
              <a:rPr lang="it-IT" sz="2400" dirty="0"/>
              <a:t>; in partic., nel linguaggio poet. (soprattutto nella forma </a:t>
            </a:r>
            <a:r>
              <a:rPr lang="it-IT" sz="2400" i="1" dirty="0"/>
              <a:t>fera</a:t>
            </a:r>
            <a:r>
              <a:rPr lang="it-IT" sz="2400" dirty="0"/>
              <a:t>), la donna amata, in quanto rifiuti di corrispondere all’amore o sia comunque causa di sofferenza all’amante: </a:t>
            </a:r>
            <a:r>
              <a:rPr lang="it-IT" sz="2400" i="1" dirty="0"/>
              <a:t>la fera bella e mansueta</a:t>
            </a:r>
            <a:r>
              <a:rPr lang="it-IT" sz="2400" dirty="0"/>
              <a:t> (Petrarca, con allusione a Laura)</a:t>
            </a:r>
            <a:endParaRPr lang="fr-FR" sz="2400" dirty="0"/>
          </a:p>
        </p:txBody>
      </p:sp>
      <p:sp>
        <p:nvSpPr>
          <p:cNvPr id="6" name="Titre 1">
            <a:extLst>
              <a:ext uri="{FF2B5EF4-FFF2-40B4-BE49-F238E27FC236}">
                <a16:creationId xmlns:a16="http://schemas.microsoft.com/office/drawing/2014/main" id="{E3518B02-DED2-CC3D-351D-650F3286CEEF}"/>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428463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579296" cy="5733256"/>
          </a:xfrm>
        </p:spPr>
        <p:txBody>
          <a:bodyPr>
            <a:normAutofit fontScale="70000" lnSpcReduction="20000"/>
          </a:bodyPr>
          <a:lstStyle/>
          <a:p>
            <a:pPr marL="0" indent="0" algn="ctr">
              <a:buNone/>
            </a:pPr>
            <a:r>
              <a:rPr lang="it-IT" sz="3400" b="1" dirty="0"/>
              <a:t>La poesia giullaresca </a:t>
            </a:r>
          </a:p>
          <a:p>
            <a:pPr marL="0" indent="0" algn="ctr">
              <a:buNone/>
            </a:pPr>
            <a:endParaRPr lang="it-IT" sz="3400" b="1" dirty="0"/>
          </a:p>
          <a:p>
            <a:pPr marL="0" indent="0" algn="just">
              <a:buNone/>
            </a:pPr>
            <a:r>
              <a:rPr lang="it-IT" sz="3400" dirty="0"/>
              <a:t>Nel Duecento si diffuse in Italia la lirica amorosa popolare.  </a:t>
            </a:r>
          </a:p>
          <a:p>
            <a:pPr marL="0" indent="0" algn="just">
              <a:buNone/>
            </a:pPr>
            <a:r>
              <a:rPr lang="it-IT" sz="3400" dirty="0"/>
              <a:t>Le tematiche, il linguaggio e lo stile sono piuttosto semplici. </a:t>
            </a:r>
          </a:p>
          <a:p>
            <a:pPr marL="0" indent="0" algn="just">
              <a:buNone/>
            </a:pPr>
            <a:r>
              <a:rPr lang="it-IT" sz="3400" dirty="0"/>
              <a:t>I giullari declamavano i componimenti nelle corti e nelle piazze. </a:t>
            </a:r>
          </a:p>
          <a:p>
            <a:pPr marL="0" indent="0" algn="just">
              <a:buNone/>
            </a:pPr>
            <a:endParaRPr lang="it-IT" sz="3400" dirty="0"/>
          </a:p>
          <a:p>
            <a:pPr marL="0" indent="0" algn="just">
              <a:buNone/>
            </a:pPr>
            <a:r>
              <a:rPr lang="it-IT" sz="3400" dirty="0"/>
              <a:t>A seconda della tematica, la struttura era diversa :</a:t>
            </a:r>
          </a:p>
          <a:p>
            <a:pPr marL="0" indent="0" algn="just">
              <a:buNone/>
            </a:pPr>
            <a:endParaRPr lang="it-IT" sz="3400" dirty="0"/>
          </a:p>
          <a:p>
            <a:pPr marL="0" indent="0">
              <a:buNone/>
            </a:pPr>
            <a:r>
              <a:rPr lang="it-IT" sz="3400" dirty="0"/>
              <a:t>- l’</a:t>
            </a:r>
            <a:r>
              <a:rPr lang="it-IT" sz="3400" b="1" dirty="0"/>
              <a:t>alba</a:t>
            </a:r>
            <a:r>
              <a:rPr lang="it-IT" sz="3400" dirty="0"/>
              <a:t> (l'addio degli amanti allo spuntare del giorno) </a:t>
            </a:r>
          </a:p>
          <a:p>
            <a:pPr marL="0" indent="0">
              <a:buNone/>
            </a:pPr>
            <a:r>
              <a:rPr lang="it-IT" sz="3400" dirty="0"/>
              <a:t>- il </a:t>
            </a:r>
            <a:r>
              <a:rPr lang="it-IT" sz="3400" b="1" dirty="0"/>
              <a:t>contrasto</a:t>
            </a:r>
            <a:r>
              <a:rPr lang="it-IT" sz="3400" dirty="0"/>
              <a:t> (botta e risposta, tra una ragazza e un corteggiatore)</a:t>
            </a:r>
          </a:p>
          <a:p>
            <a:pPr marL="0" indent="0">
              <a:buNone/>
            </a:pPr>
            <a:r>
              <a:rPr lang="it-IT" sz="3400" dirty="0"/>
              <a:t>- il </a:t>
            </a:r>
            <a:r>
              <a:rPr lang="it-IT" sz="3400" b="1" dirty="0"/>
              <a:t>lamento</a:t>
            </a:r>
            <a:r>
              <a:rPr lang="it-IT" sz="3400" dirty="0"/>
              <a:t> (espressione di un fatto doloroso)</a:t>
            </a:r>
          </a:p>
          <a:p>
            <a:pPr marL="0" indent="0">
              <a:buNone/>
            </a:pPr>
            <a:r>
              <a:rPr lang="it-IT" sz="3400" dirty="0"/>
              <a:t>- la </a:t>
            </a:r>
            <a:r>
              <a:rPr lang="it-IT" sz="3400" b="1" dirty="0"/>
              <a:t>serenata</a:t>
            </a:r>
            <a:r>
              <a:rPr lang="it-IT" sz="3400" dirty="0"/>
              <a:t> (dichiarazione d’amore)</a:t>
            </a:r>
          </a:p>
          <a:p>
            <a:pPr marL="0" indent="0">
              <a:buNone/>
            </a:pPr>
            <a:r>
              <a:rPr lang="it-IT" sz="3400" dirty="0"/>
              <a:t>- la </a:t>
            </a:r>
            <a:r>
              <a:rPr lang="it-IT" sz="3400" b="1" dirty="0"/>
              <a:t>ballata</a:t>
            </a:r>
            <a:r>
              <a:rPr lang="it-IT" sz="3400" dirty="0"/>
              <a:t> (narrazione popolare, con danze)</a:t>
            </a:r>
          </a:p>
          <a:p>
            <a:pPr marL="0" indent="0">
              <a:buNone/>
            </a:pPr>
            <a:r>
              <a:rPr lang="it-IT" sz="3400" dirty="0"/>
              <a:t>- la </a:t>
            </a:r>
            <a:r>
              <a:rPr lang="it-IT" sz="3400" b="1" dirty="0"/>
              <a:t>frottola</a:t>
            </a:r>
            <a:r>
              <a:rPr lang="it-IT" sz="3400" dirty="0"/>
              <a:t> (fatti bizzarri e strani)</a:t>
            </a:r>
          </a:p>
          <a:p>
            <a:pPr marL="0" indent="0">
              <a:buNone/>
            </a:pPr>
            <a:r>
              <a:rPr lang="it-IT" sz="3400" dirty="0"/>
              <a:t>- la </a:t>
            </a:r>
            <a:r>
              <a:rPr lang="it-IT" sz="3400" b="1" dirty="0"/>
              <a:t>caccia</a:t>
            </a:r>
            <a:r>
              <a:rPr lang="it-IT" sz="3400" dirty="0"/>
              <a:t> (scene di caccia o di inseguimento)</a:t>
            </a:r>
          </a:p>
          <a:p>
            <a:pPr marL="0" indent="0">
              <a:buNone/>
            </a:pPr>
            <a:endParaRPr lang="fr-FR" sz="3400" dirty="0"/>
          </a:p>
        </p:txBody>
      </p:sp>
      <p:sp>
        <p:nvSpPr>
          <p:cNvPr id="6" name="Titre 1">
            <a:extLst>
              <a:ext uri="{FF2B5EF4-FFF2-40B4-BE49-F238E27FC236}">
                <a16:creationId xmlns:a16="http://schemas.microsoft.com/office/drawing/2014/main" id="{D9420F4C-D8A8-BD67-10C7-26523E183DF7}"/>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401080" cy="5616624"/>
          </a:xfrm>
        </p:spPr>
        <p:txBody>
          <a:bodyPr>
            <a:normAutofit fontScale="70000" lnSpcReduction="20000"/>
          </a:bodyPr>
          <a:lstStyle/>
          <a:p>
            <a:pPr marL="0" indent="0" algn="ctr">
              <a:buNone/>
            </a:pPr>
            <a:r>
              <a:rPr lang="it-IT" b="1" dirty="0"/>
              <a:t>Il contrasto   </a:t>
            </a:r>
          </a:p>
          <a:p>
            <a:pPr marL="0" indent="0" algn="just">
              <a:buNone/>
            </a:pPr>
            <a:r>
              <a:rPr lang="it-IT" dirty="0"/>
              <a:t>Il significato generale di “opposizione”, “disaccordo”, “conflitto” si declina attraverso varie accezioni specifiche : </a:t>
            </a:r>
            <a:r>
              <a:rPr lang="it-IT" i="1" dirty="0"/>
              <a:t>militare</a:t>
            </a:r>
            <a:r>
              <a:rPr lang="it-IT" dirty="0"/>
              <a:t> (battaglia), </a:t>
            </a:r>
            <a:r>
              <a:rPr lang="it-IT" i="1" dirty="0"/>
              <a:t>filosofia</a:t>
            </a:r>
            <a:r>
              <a:rPr lang="it-IT" dirty="0"/>
              <a:t> (disputa), </a:t>
            </a:r>
            <a:r>
              <a:rPr lang="it-IT" i="1" dirty="0"/>
              <a:t>tecnica</a:t>
            </a:r>
            <a:r>
              <a:rPr lang="it-IT" dirty="0"/>
              <a:t> (chimica, ottica, radiologia, telecomunicazioni....) e anche in </a:t>
            </a:r>
            <a:r>
              <a:rPr lang="it-IT" i="1" dirty="0"/>
              <a:t>letteratura</a:t>
            </a:r>
            <a:r>
              <a:rPr lang="it-IT" dirty="0"/>
              <a:t>.</a:t>
            </a:r>
          </a:p>
          <a:p>
            <a:pPr marL="0" indent="0">
              <a:buNone/>
            </a:pPr>
            <a:endParaRPr lang="it-IT" dirty="0"/>
          </a:p>
          <a:p>
            <a:pPr marL="0" indent="0" algn="just">
              <a:buNone/>
            </a:pPr>
            <a:r>
              <a:rPr lang="it-IT" b="1" dirty="0"/>
              <a:t>In letteratura</a:t>
            </a:r>
            <a:r>
              <a:rPr lang="it-IT" dirty="0"/>
              <a:t> (cf. Treccani, vocabolario) : componimento, quasi sempre in versi, tutto o in parte dialogato, caratteristico della letteratura medievale e delle letterature romanze, nel quale era svolta una disputa tra </a:t>
            </a:r>
            <a:r>
              <a:rPr lang="it-IT" i="1" dirty="0"/>
              <a:t>figure allegoriche</a:t>
            </a:r>
            <a:r>
              <a:rPr lang="it-IT" dirty="0"/>
              <a:t> o </a:t>
            </a:r>
            <a:r>
              <a:rPr lang="it-IT" i="1" dirty="0"/>
              <a:t>personificazioni di concetti astratti</a:t>
            </a:r>
            <a:r>
              <a:rPr lang="it-IT" dirty="0"/>
              <a:t> (un angelo e il diavolo, l’anima e il corpo, l’inverno e l’estate, la rosa e la viola...).</a:t>
            </a:r>
          </a:p>
          <a:p>
            <a:pPr marL="0" indent="0">
              <a:buNone/>
            </a:pPr>
            <a:endParaRPr lang="it-IT" dirty="0"/>
          </a:p>
          <a:p>
            <a:pPr marL="0" indent="0" algn="just">
              <a:buNone/>
            </a:pPr>
            <a:r>
              <a:rPr lang="it-IT" dirty="0"/>
              <a:t>La struttura è generalmente dialogata, l’andamento vivace e lo stile marcatamente comico.</a:t>
            </a:r>
          </a:p>
          <a:p>
            <a:pPr marL="0" indent="0" algn="just">
              <a:buNone/>
            </a:pPr>
            <a:endParaRPr lang="it-IT" dirty="0"/>
          </a:p>
          <a:p>
            <a:pPr marL="0" indent="0" algn="just">
              <a:buNone/>
            </a:pPr>
            <a:r>
              <a:rPr lang="it-IT" dirty="0"/>
              <a:t>Esempi notissimi di contrasto d’amore, nel Duecento : (in </a:t>
            </a:r>
            <a:r>
              <a:rPr lang="it-IT" b="1" dirty="0"/>
              <a:t>Rambaldo di Vaqueiras </a:t>
            </a:r>
            <a:r>
              <a:rPr lang="it-IT" dirty="0"/>
              <a:t>provenzale e genovese), </a:t>
            </a:r>
            <a:r>
              <a:rPr lang="it-IT" b="1" dirty="0"/>
              <a:t>Cielo d’Alcamo</a:t>
            </a:r>
            <a:r>
              <a:rPr lang="it-IT" dirty="0"/>
              <a:t> (scuola siciliana), </a:t>
            </a:r>
            <a:r>
              <a:rPr lang="it-IT" b="1" dirty="0"/>
              <a:t>Ciacco dell’Anguillaia</a:t>
            </a:r>
            <a:r>
              <a:rPr lang="it-IT" dirty="0"/>
              <a:t> (poeta fiorentino).</a:t>
            </a:r>
          </a:p>
          <a:p>
            <a:pPr marL="0" indent="0">
              <a:buNone/>
            </a:pPr>
            <a:endParaRPr lang="fr-FR" dirty="0"/>
          </a:p>
        </p:txBody>
      </p:sp>
      <p:sp>
        <p:nvSpPr>
          <p:cNvPr id="6" name="Titre 1">
            <a:extLst>
              <a:ext uri="{FF2B5EF4-FFF2-40B4-BE49-F238E27FC236}">
                <a16:creationId xmlns:a16="http://schemas.microsoft.com/office/drawing/2014/main" id="{B930CF7E-83F1-B652-2192-BF2FE1A255EA}"/>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12568"/>
          </a:xfrm>
        </p:spPr>
        <p:txBody>
          <a:bodyPr>
            <a:normAutofit fontScale="70000" lnSpcReduction="20000"/>
          </a:bodyPr>
          <a:lstStyle/>
          <a:p>
            <a:pPr marL="0" indent="0">
              <a:buNone/>
            </a:pPr>
            <a:endParaRPr lang="fr-FR" dirty="0"/>
          </a:p>
          <a:p>
            <a:pPr marL="0" indent="0">
              <a:buNone/>
            </a:pPr>
            <a:r>
              <a:rPr lang="it-IT" b="1" i="1" dirty="0"/>
              <a:t>Contrasto</a:t>
            </a:r>
            <a:r>
              <a:rPr lang="it-IT" dirty="0"/>
              <a:t> bilingue di Rambaldo di Vaqueiras (fine XII sec., ant. al 1194)</a:t>
            </a:r>
          </a:p>
          <a:p>
            <a:pPr marL="0" indent="0">
              <a:buNone/>
            </a:pPr>
            <a:r>
              <a:rPr lang="it-IT" dirty="0"/>
              <a:t>[LA BELLA GENOVESE]</a:t>
            </a:r>
          </a:p>
          <a:p>
            <a:pPr marL="0" indent="0">
              <a:buNone/>
            </a:pPr>
            <a:r>
              <a:rPr lang="it-IT" dirty="0"/>
              <a:t>Fonte: Rambaldo di Vaqueiras, Liriche, a cura di Thomas G.Bergin, Firenze, 1956  Traduzione di Bergin</a:t>
            </a:r>
          </a:p>
          <a:p>
            <a:pPr marL="0" indent="0">
              <a:buNone/>
            </a:pPr>
            <a:endParaRPr lang="it-IT" dirty="0"/>
          </a:p>
          <a:p>
            <a:pPr marL="0" indent="0">
              <a:buNone/>
            </a:pPr>
            <a:r>
              <a:rPr lang="it-IT" dirty="0"/>
              <a:t>Un giullare corteggia una giovane donna, che gli resiste con forza.</a:t>
            </a:r>
          </a:p>
          <a:p>
            <a:pPr marL="0" indent="0">
              <a:buNone/>
            </a:pPr>
            <a:endParaRPr lang="it-IT" dirty="0"/>
          </a:p>
          <a:p>
            <a:pPr marL="0" indent="0" algn="just">
              <a:buNone/>
            </a:pPr>
            <a:r>
              <a:rPr lang="it-IT" dirty="0"/>
              <a:t>Testo dialogato, molto vivace, dove al tema del contrasto amoroso si sovrappone il gioco del bilinguismo.</a:t>
            </a:r>
          </a:p>
          <a:p>
            <a:pPr marL="0" indent="0" algn="just">
              <a:buNone/>
            </a:pPr>
            <a:endParaRPr lang="it-IT" dirty="0"/>
          </a:p>
          <a:p>
            <a:pPr marL="0" indent="0" algn="just">
              <a:buNone/>
            </a:pPr>
            <a:r>
              <a:rPr lang="it-IT" dirty="0"/>
              <a:t>Il giullare (nel ruolo del corteggiatore) si esprime in </a:t>
            </a:r>
            <a:r>
              <a:rPr lang="it-IT" dirty="0">
                <a:solidFill>
                  <a:srgbClr val="0070C0"/>
                </a:solidFill>
              </a:rPr>
              <a:t>provenzale</a:t>
            </a:r>
            <a:r>
              <a:rPr lang="it-IT" dirty="0"/>
              <a:t> ; la donna (corteggiata) risponde in </a:t>
            </a:r>
            <a:r>
              <a:rPr lang="it-IT" dirty="0">
                <a:solidFill>
                  <a:srgbClr val="0070C0"/>
                </a:solidFill>
              </a:rPr>
              <a:t>genovese</a:t>
            </a:r>
            <a:r>
              <a:rPr lang="it-IT" dirty="0"/>
              <a:t>.</a:t>
            </a:r>
          </a:p>
          <a:p>
            <a:pPr marL="0" indent="0">
              <a:buNone/>
            </a:pPr>
            <a:endParaRPr lang="it-IT" dirty="0"/>
          </a:p>
          <a:p>
            <a:pPr marL="0" indent="0">
              <a:buNone/>
            </a:pPr>
            <a:endParaRPr lang="it-IT" dirty="0"/>
          </a:p>
        </p:txBody>
      </p:sp>
      <p:sp>
        <p:nvSpPr>
          <p:cNvPr id="6" name="Titre 1">
            <a:extLst>
              <a:ext uri="{FF2B5EF4-FFF2-40B4-BE49-F238E27FC236}">
                <a16:creationId xmlns:a16="http://schemas.microsoft.com/office/drawing/2014/main" id="{377AD516-239E-1418-17A0-A5D93ED967CD}"/>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1918023249"/>
              </p:ext>
            </p:extLst>
          </p:nvPr>
        </p:nvGraphicFramePr>
        <p:xfrm>
          <a:off x="457200" y="1125538"/>
          <a:ext cx="8229600" cy="640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endParaRPr lang="fr-FR" dirty="0"/>
                    </a:p>
                    <a:p>
                      <a:endParaRPr lang="fr-FR"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pic>
        <p:nvPicPr>
          <p:cNvPr id="2049"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t="4760" r="70171"/>
          <a:stretch/>
        </p:blipFill>
        <p:spPr bwMode="auto">
          <a:xfrm>
            <a:off x="611560" y="1052736"/>
            <a:ext cx="3600400" cy="4843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355976" y="1489436"/>
            <a:ext cx="4572000" cy="3970318"/>
          </a:xfrm>
          <a:prstGeom prst="rect">
            <a:avLst/>
          </a:prstGeom>
        </p:spPr>
        <p:txBody>
          <a:bodyPr>
            <a:spAutoFit/>
          </a:bodyPr>
          <a:lstStyle/>
          <a:p>
            <a:r>
              <a:rPr lang="it-IT" dirty="0"/>
              <a:t>I . </a:t>
            </a:r>
          </a:p>
          <a:p>
            <a:endParaRPr lang="it-IT" dirty="0"/>
          </a:p>
          <a:p>
            <a:endParaRPr lang="it-IT" dirty="0"/>
          </a:p>
          <a:p>
            <a:endParaRPr lang="it-IT" dirty="0"/>
          </a:p>
          <a:p>
            <a:r>
              <a:rPr lang="it-IT" b="1" dirty="0"/>
              <a:t>Donna</a:t>
            </a:r>
            <a:r>
              <a:rPr lang="it-IT" dirty="0"/>
              <a:t>, tanto vi ho pregata, se vi piace, che mi vogliate amare; io son </a:t>
            </a:r>
            <a:r>
              <a:rPr lang="it-IT" b="1" dirty="0">
                <a:solidFill>
                  <a:srgbClr val="FF0000"/>
                </a:solidFill>
              </a:rPr>
              <a:t>vassallo</a:t>
            </a:r>
            <a:r>
              <a:rPr lang="it-IT" dirty="0"/>
              <a:t> vostro perché siete valente e istruita e riconoscete ogni buon </a:t>
            </a:r>
            <a:r>
              <a:rPr lang="it-IT" b="1" dirty="0">
                <a:solidFill>
                  <a:srgbClr val="00B050"/>
                </a:solidFill>
              </a:rPr>
              <a:t>pregio</a:t>
            </a:r>
            <a:r>
              <a:rPr lang="it-IT" dirty="0"/>
              <a:t>: per ciò mi piace la vostra amicizia. Poiché siete in ogni atto </a:t>
            </a:r>
            <a:r>
              <a:rPr lang="it-IT" b="1" dirty="0"/>
              <a:t>cortese</a:t>
            </a:r>
            <a:r>
              <a:rPr lang="it-IT" dirty="0"/>
              <a:t>, il mio cuore s’è fermato in voi più che in nessun’altra genovese. Gran </a:t>
            </a:r>
            <a:r>
              <a:rPr lang="it-IT" b="1" dirty="0"/>
              <a:t>mercede</a:t>
            </a:r>
            <a:r>
              <a:rPr lang="it-IT" dirty="0"/>
              <a:t> sarà se m’amate, e poi sarò meglio compensato che se la città fosse mia con tutta la roba ammassata là dentro dai genovesi.</a:t>
            </a:r>
          </a:p>
        </p:txBody>
      </p:sp>
      <p:sp>
        <p:nvSpPr>
          <p:cNvPr id="7" name="Titre 1">
            <a:extLst>
              <a:ext uri="{FF2B5EF4-FFF2-40B4-BE49-F238E27FC236}">
                <a16:creationId xmlns:a16="http://schemas.microsoft.com/office/drawing/2014/main" id="{CF4F1559-082E-05F5-175C-BC8C2CB0BDE6}"/>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092" t="-196" r="72811" b="2036"/>
          <a:stretch/>
        </p:blipFill>
        <p:spPr bwMode="auto">
          <a:xfrm>
            <a:off x="179512" y="830872"/>
            <a:ext cx="3791047" cy="588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427984" y="2203557"/>
            <a:ext cx="4572000" cy="3139321"/>
          </a:xfrm>
          <a:prstGeom prst="rect">
            <a:avLst/>
          </a:prstGeom>
        </p:spPr>
        <p:txBody>
          <a:bodyPr>
            <a:spAutoFit/>
          </a:bodyPr>
          <a:lstStyle/>
          <a:p>
            <a:r>
              <a:rPr lang="it-IT" dirty="0"/>
              <a:t>Il. </a:t>
            </a:r>
          </a:p>
          <a:p>
            <a:endParaRPr lang="it-IT" dirty="0"/>
          </a:p>
          <a:p>
            <a:r>
              <a:rPr lang="it-IT" b="1" dirty="0"/>
              <a:t>Giullare</a:t>
            </a:r>
            <a:r>
              <a:rPr lang="it-IT" dirty="0"/>
              <a:t>, voi non siete </a:t>
            </a:r>
            <a:r>
              <a:rPr lang="it-IT" b="1" dirty="0"/>
              <a:t>cortese</a:t>
            </a:r>
            <a:r>
              <a:rPr lang="it-IT" dirty="0"/>
              <a:t> nel chiedermi questo; io non ne farò niente; vi vedrei appiccato piuttosto che farmi vostra </a:t>
            </a:r>
            <a:r>
              <a:rPr lang="it-IT" b="1" dirty="0">
                <a:solidFill>
                  <a:srgbClr val="C00000"/>
                </a:solidFill>
              </a:rPr>
              <a:t>amica</a:t>
            </a:r>
            <a:r>
              <a:rPr lang="it-IT" dirty="0"/>
              <a:t>. Certamente ho da scannarvi, </a:t>
            </a:r>
            <a:r>
              <a:rPr lang="it-IT" b="1" dirty="0">
                <a:solidFill>
                  <a:srgbClr val="00B050"/>
                </a:solidFill>
              </a:rPr>
              <a:t>provenzale malaugurato</a:t>
            </a:r>
            <a:r>
              <a:rPr lang="it-IT" dirty="0"/>
              <a:t>. Sentite le parole noiose che vi dirò: sozzo, sciocco, calvo che siete. Io non vi amerò mai; ho un marito più bello che non siete voi e ben lo so. Andate via, fratello, aspettate un’occasione migliore.</a:t>
            </a:r>
          </a:p>
        </p:txBody>
      </p:sp>
      <p:sp>
        <p:nvSpPr>
          <p:cNvPr id="5" name="Titre 4">
            <a:extLst>
              <a:ext uri="{FF2B5EF4-FFF2-40B4-BE49-F238E27FC236}">
                <a16:creationId xmlns:a16="http://schemas.microsoft.com/office/drawing/2014/main" id="{BE0D3550-0909-560E-6690-E22B5A1FFB74}"/>
              </a:ext>
            </a:extLst>
          </p:cNvPr>
          <p:cNvSpPr>
            <a:spLocks noGrp="1"/>
          </p:cNvSpPr>
          <p:nvPr>
            <p:ph type="title"/>
          </p:nvPr>
        </p:nvSpPr>
        <p:spPr/>
        <p:txBody>
          <a:bodyPr/>
          <a:lstStyle/>
          <a:p>
            <a:endParaRPr lang="fr-FR"/>
          </a:p>
        </p:txBody>
      </p:sp>
      <p:sp>
        <p:nvSpPr>
          <p:cNvPr id="6" name="Titre 1">
            <a:extLst>
              <a:ext uri="{FF2B5EF4-FFF2-40B4-BE49-F238E27FC236}">
                <a16:creationId xmlns:a16="http://schemas.microsoft.com/office/drawing/2014/main" id="{EC4C3286-ACDF-AF5C-EA86-5FC23D952C86}"/>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413" r="70149" b="-1"/>
          <a:stretch/>
        </p:blipFill>
        <p:spPr bwMode="auto">
          <a:xfrm>
            <a:off x="611560" y="1268760"/>
            <a:ext cx="3721376" cy="495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72000" y="2132856"/>
            <a:ext cx="4572000" cy="3139321"/>
          </a:xfrm>
          <a:prstGeom prst="rect">
            <a:avLst/>
          </a:prstGeom>
        </p:spPr>
        <p:txBody>
          <a:bodyPr>
            <a:spAutoFit/>
          </a:bodyPr>
          <a:lstStyle/>
          <a:p>
            <a:r>
              <a:rPr lang="it-IT" dirty="0"/>
              <a:t>III. </a:t>
            </a:r>
          </a:p>
          <a:p>
            <a:endParaRPr lang="it-IT" dirty="0"/>
          </a:p>
          <a:p>
            <a:r>
              <a:rPr lang="it-IT" dirty="0"/>
              <a:t>Donna </a:t>
            </a:r>
            <a:r>
              <a:rPr lang="it-IT" b="1" dirty="0"/>
              <a:t>gentile</a:t>
            </a:r>
            <a:r>
              <a:rPr lang="it-IT" dirty="0"/>
              <a:t> e distinta, allegra, </a:t>
            </a:r>
            <a:r>
              <a:rPr lang="it-IT" b="1" dirty="0">
                <a:solidFill>
                  <a:srgbClr val="00B050"/>
                </a:solidFill>
              </a:rPr>
              <a:t>valente</a:t>
            </a:r>
            <a:r>
              <a:rPr lang="it-IT" dirty="0"/>
              <a:t> e </a:t>
            </a:r>
            <a:r>
              <a:rPr lang="it-IT" b="1" dirty="0">
                <a:solidFill>
                  <a:srgbClr val="00B050"/>
                </a:solidFill>
              </a:rPr>
              <a:t>saggia</a:t>
            </a:r>
            <a:r>
              <a:rPr lang="it-IT" dirty="0"/>
              <a:t>, valgami la vostra discrezione siccome </a:t>
            </a:r>
            <a:r>
              <a:rPr lang="it-IT" b="1" dirty="0">
                <a:solidFill>
                  <a:srgbClr val="00B050"/>
                </a:solidFill>
              </a:rPr>
              <a:t>gioia</a:t>
            </a:r>
            <a:r>
              <a:rPr lang="it-IT" dirty="0"/>
              <a:t> e gioventù vi guidano e pur </a:t>
            </a:r>
            <a:r>
              <a:rPr lang="it-IT" b="1" dirty="0"/>
              <a:t>cortesia</a:t>
            </a:r>
            <a:r>
              <a:rPr lang="it-IT" dirty="0"/>
              <a:t>, </a:t>
            </a:r>
            <a:r>
              <a:rPr lang="it-IT" b="1" dirty="0">
                <a:solidFill>
                  <a:srgbClr val="00B050"/>
                </a:solidFill>
              </a:rPr>
              <a:t>pregio</a:t>
            </a:r>
            <a:r>
              <a:rPr lang="it-IT" dirty="0"/>
              <a:t>, senno e ogni buon insegnamento. Per ciò io vi son amante fedele senza alcun ritegno; mi vedete sincero, umile e supplichevole. Tanto mi stringe e mi vince l’amor di voi a me così piacente. Una distinzione sarà se divento </a:t>
            </a:r>
            <a:r>
              <a:rPr lang="it-IT" b="1" dirty="0">
                <a:solidFill>
                  <a:srgbClr val="00B050"/>
                </a:solidFill>
              </a:rPr>
              <a:t>servitore</a:t>
            </a:r>
            <a:r>
              <a:rPr lang="it-IT" dirty="0"/>
              <a:t> e </a:t>
            </a:r>
            <a:r>
              <a:rPr lang="it-IT" b="1" dirty="0">
                <a:solidFill>
                  <a:srgbClr val="00B050"/>
                </a:solidFill>
              </a:rPr>
              <a:t>amico</a:t>
            </a:r>
            <a:r>
              <a:rPr lang="it-IT" dirty="0"/>
              <a:t> vostro. </a:t>
            </a:r>
          </a:p>
        </p:txBody>
      </p:sp>
      <p:sp>
        <p:nvSpPr>
          <p:cNvPr id="5" name="Titre 4">
            <a:extLst>
              <a:ext uri="{FF2B5EF4-FFF2-40B4-BE49-F238E27FC236}">
                <a16:creationId xmlns:a16="http://schemas.microsoft.com/office/drawing/2014/main" id="{7D22E986-0AC4-E6A2-B086-CBCCDC26AA16}"/>
              </a:ext>
            </a:extLst>
          </p:cNvPr>
          <p:cNvSpPr>
            <a:spLocks noGrp="1"/>
          </p:cNvSpPr>
          <p:nvPr>
            <p:ph type="title"/>
          </p:nvPr>
        </p:nvSpPr>
        <p:spPr/>
        <p:txBody>
          <a:bodyPr/>
          <a:lstStyle/>
          <a:p>
            <a:endParaRPr lang="fr-FR"/>
          </a:p>
        </p:txBody>
      </p:sp>
      <p:sp>
        <p:nvSpPr>
          <p:cNvPr id="6" name="Titre 1">
            <a:extLst>
              <a:ext uri="{FF2B5EF4-FFF2-40B4-BE49-F238E27FC236}">
                <a16:creationId xmlns:a16="http://schemas.microsoft.com/office/drawing/2014/main" id="{B67248A6-C30E-D1F6-7B49-D4A0B433FB20}"/>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48042" y="2276872"/>
            <a:ext cx="4572000" cy="3416320"/>
          </a:xfrm>
          <a:prstGeom prst="rect">
            <a:avLst/>
          </a:prstGeom>
        </p:spPr>
        <p:txBody>
          <a:bodyPr>
            <a:spAutoFit/>
          </a:bodyPr>
          <a:lstStyle/>
          <a:p>
            <a:r>
              <a:rPr lang="it-IT" dirty="0"/>
              <a:t>IV. </a:t>
            </a:r>
          </a:p>
          <a:p>
            <a:endParaRPr lang="it-IT" dirty="0"/>
          </a:p>
          <a:p>
            <a:r>
              <a:rPr lang="it-IT" b="1" dirty="0"/>
              <a:t>Giullare</a:t>
            </a:r>
            <a:r>
              <a:rPr lang="it-IT" dirty="0"/>
              <a:t>, voi sembrate matto che tenete tali </a:t>
            </a:r>
            <a:r>
              <a:rPr lang="it-IT" b="1" dirty="0"/>
              <a:t>discorsi</a:t>
            </a:r>
            <a:r>
              <a:rPr lang="it-IT" dirty="0"/>
              <a:t>. Possiate venire e andare in mal’ora. Non avete il senno d’un gatto. Troppo mi dispiacete, mala cosa mi sembrate. Io non farei tal cosa (qual voi mi chiedete) neanche se voi foste figlio d’un re. Mi credete una sciocca? In </a:t>
            </a:r>
            <a:r>
              <a:rPr lang="it-IT" b="1" dirty="0">
                <a:solidFill>
                  <a:srgbClr val="00B050"/>
                </a:solidFill>
              </a:rPr>
              <a:t>fede</a:t>
            </a:r>
            <a:r>
              <a:rPr lang="it-IT" dirty="0"/>
              <a:t> mia voi non m’avrete. Se per riscaldarvi contate su di me, morrete quest’anno di freddo. Di lega troppo cattiva sono i </a:t>
            </a:r>
            <a:r>
              <a:rPr lang="it-IT" b="1" dirty="0">
                <a:solidFill>
                  <a:srgbClr val="00B050"/>
                </a:solidFill>
              </a:rPr>
              <a:t>provenzali</a:t>
            </a:r>
            <a:r>
              <a:rPr lang="it-IT" dirty="0"/>
              <a:t>. </a:t>
            </a:r>
          </a:p>
        </p:txBody>
      </p:sp>
      <p:pic>
        <p:nvPicPr>
          <p:cNvPr id="5123"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44" r="72667" b="-1"/>
          <a:stretch/>
        </p:blipFill>
        <p:spPr bwMode="auto">
          <a:xfrm>
            <a:off x="611560" y="1160604"/>
            <a:ext cx="3725987" cy="5364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4">
            <a:extLst>
              <a:ext uri="{FF2B5EF4-FFF2-40B4-BE49-F238E27FC236}">
                <a16:creationId xmlns:a16="http://schemas.microsoft.com/office/drawing/2014/main" id="{FCF484FD-84E1-5285-B8CE-749231F73B05}"/>
              </a:ext>
            </a:extLst>
          </p:cNvPr>
          <p:cNvSpPr>
            <a:spLocks noGrp="1"/>
          </p:cNvSpPr>
          <p:nvPr>
            <p:ph type="title"/>
          </p:nvPr>
        </p:nvSpPr>
        <p:spPr/>
        <p:txBody>
          <a:bodyPr/>
          <a:lstStyle/>
          <a:p>
            <a:endParaRPr lang="fr-FR"/>
          </a:p>
        </p:txBody>
      </p:sp>
      <p:sp>
        <p:nvSpPr>
          <p:cNvPr id="6" name="Titre 1">
            <a:extLst>
              <a:ext uri="{FF2B5EF4-FFF2-40B4-BE49-F238E27FC236}">
                <a16:creationId xmlns:a16="http://schemas.microsoft.com/office/drawing/2014/main" id="{249895DA-8E37-2805-3475-12519260EC6E}"/>
              </a:ext>
            </a:extLst>
          </p:cNvPr>
          <p:cNvSpPr txBox="1">
            <a:spLocks/>
          </p:cNvSpPr>
          <p:nvPr/>
        </p:nvSpPr>
        <p:spPr>
          <a:xfrm>
            <a:off x="457200" y="8477"/>
            <a:ext cx="8229600" cy="828148"/>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Linguistique diachronique</a:t>
            </a:r>
            <a:r>
              <a:rPr lang="fr-FR" sz="1600" dirty="0"/>
              <a:t>  - </a:t>
            </a:r>
            <a:r>
              <a:rPr lang="fr-FR" sz="1600" b="1" dirty="0"/>
              <a:t>L6ITLDIA   -  année 2023-2024</a:t>
            </a:r>
            <a:endParaRPr lang="fr-FR" sz="1600" dirty="0"/>
          </a:p>
        </p:txBody>
      </p:sp>
    </p:spTree>
    <p:extLst>
      <p:ext uri="{BB962C8B-B14F-4D97-AF65-F5344CB8AC3E}">
        <p14:creationId xmlns:p14="http://schemas.microsoft.com/office/powerpoint/2010/main" val="134391934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3309</TotalTime>
  <Words>2236</Words>
  <Application>Microsoft Office PowerPoint</Application>
  <PresentationFormat>Affichage à l'écran (4:3)</PresentationFormat>
  <Paragraphs>215</Paragraphs>
  <Slides>27</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Symbol</vt:lpstr>
      <vt:lpstr>Times New Roman</vt:lpstr>
      <vt:lpstr>Webdings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Isabella Montersino</dc:creator>
  <cp:lastModifiedBy>Isabella Montersino</cp:lastModifiedBy>
  <cp:revision>446</cp:revision>
  <dcterms:created xsi:type="dcterms:W3CDTF">2017-07-21T13:47:52Z</dcterms:created>
  <dcterms:modified xsi:type="dcterms:W3CDTF">2024-02-05T16:34:40Z</dcterms:modified>
</cp:coreProperties>
</file>