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72" r:id="rId2"/>
    <p:sldId id="342" r:id="rId3"/>
    <p:sldId id="343" r:id="rId4"/>
    <p:sldId id="344" r:id="rId5"/>
    <p:sldId id="347" r:id="rId6"/>
    <p:sldId id="382" r:id="rId7"/>
    <p:sldId id="345" r:id="rId8"/>
    <p:sldId id="346" r:id="rId9"/>
    <p:sldId id="383" r:id="rId10"/>
    <p:sldId id="384" r:id="rId11"/>
    <p:sldId id="348" r:id="rId12"/>
    <p:sldId id="350" r:id="rId13"/>
    <p:sldId id="385" r:id="rId14"/>
    <p:sldId id="351" r:id="rId15"/>
    <p:sldId id="386" r:id="rId16"/>
    <p:sldId id="352" r:id="rId17"/>
    <p:sldId id="381"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7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435F30-9352-46D6-9C13-1153CCD33C7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F41DC5D7-4A3B-481A-829A-49D74D062B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8D0A2B2C-380C-473C-855A-3DC5D2E18EEA}"/>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A583CB66-25AE-4CA6-8A43-143F6CC65C6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1F0223C-7207-4245-B822-79A473EEAB0F}"/>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151840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B0A618-A463-445E-9755-22473EA783F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8E9086F-5517-4756-8EB2-264EFA658AA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62DF582-A158-4E3C-9380-F00C56905B7E}"/>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5C286A2C-267D-4279-9643-B94C050A14F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2B7ACDB-2CB7-40E6-B124-217F357F8E0B}"/>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40299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9A281B0-DB0F-4A1D-9197-70DEC74C433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9806844-84A5-44E2-A596-E9752E00C7E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9E45369-84C4-441B-988A-507EAED9DBB1}"/>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F45F0988-04AC-46AC-A6A8-F74F4110937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9ECB97C-9A94-4834-8638-1A0F78E6A4D9}"/>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358161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1CE546-8F3F-4513-AFBC-F2180B943D3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966DEAA-81F7-4D7C-B06D-D082E2A517F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EB6B85-58F2-4314-85FD-D1A221B99F3D}"/>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D6ED5C37-AF95-4AFB-9FCF-D9D2D841BDE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4F54CD0-4296-4D77-9FED-11629FE1E1DE}"/>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2573971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825B41-5106-4040-BFCF-C6AEA63CAD8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BCC03DA-75AE-4EEA-B584-72F4914869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CBF5E32-E8E9-4A7D-B214-2457E42FD310}"/>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22153B8B-085E-4DCE-A554-F210AC3288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2AEBC1-5132-459B-A80E-870A979286B8}"/>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82766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A5E4CC-5B38-41CA-AEE6-1F55B35DE38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11593E7-C858-462F-8E40-CF6A4F7B529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E535EAC-9E46-471E-BB8C-012F9B0E90B9}"/>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2F3B463-AE10-465A-B7B9-B31E24B0463F}"/>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6" name="Espace réservé du pied de page 5">
            <a:extLst>
              <a:ext uri="{FF2B5EF4-FFF2-40B4-BE49-F238E27FC236}">
                <a16:creationId xmlns:a16="http://schemas.microsoft.com/office/drawing/2014/main" id="{1E7BEDED-B91B-4850-A6FB-D9A93AE33E5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082E79F-7612-4247-99E2-46014DA3D699}"/>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315928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44DA9F-3BCB-4F79-BF5C-E91D167C11F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6F7D862-5AFE-4401-A64B-F410D82A7C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546C8D2-DE24-4D5D-BA52-DD40E1C90AF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7D4650A-C404-4781-A18E-43A24AE95D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BACC2CF-9ECB-4C41-9878-D360CEFF923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EAF439A-FBD2-4CFD-B5B0-07D9BF5D2B93}"/>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8" name="Espace réservé du pied de page 7">
            <a:extLst>
              <a:ext uri="{FF2B5EF4-FFF2-40B4-BE49-F238E27FC236}">
                <a16:creationId xmlns:a16="http://schemas.microsoft.com/office/drawing/2014/main" id="{4407E528-BCE7-4C0C-8663-F0DCD1B93173}"/>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134B306-54B2-4149-ACC8-EC765993B1A2}"/>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3757523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A04079-1183-48DE-9695-8E990F66025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320A6D8-5152-49F4-8A89-968B74E6BB2E}"/>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4" name="Espace réservé du pied de page 3">
            <a:extLst>
              <a:ext uri="{FF2B5EF4-FFF2-40B4-BE49-F238E27FC236}">
                <a16:creationId xmlns:a16="http://schemas.microsoft.com/office/drawing/2014/main" id="{59C86613-D9B6-46F9-8D78-89FDD7BA592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71BE913-7742-465A-A4A5-9F32C37598C2}"/>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362375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2B89D25-E5DB-486B-83BB-7B91C1000C6A}"/>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3" name="Espace réservé du pied de page 2">
            <a:extLst>
              <a:ext uri="{FF2B5EF4-FFF2-40B4-BE49-F238E27FC236}">
                <a16:creationId xmlns:a16="http://schemas.microsoft.com/office/drawing/2014/main" id="{916FC50E-89A8-429F-ACD3-38386267E56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D38AF1FC-17F5-4FF4-936D-4398667AAABC}"/>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4257198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4399B3-A690-44FF-A5B2-D2D402B496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7A5CE1B-E39B-4602-B6D6-232909B6DA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1270E30-1FA0-43AA-B5C3-96CD1C33EC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DAF2E06-0C4C-4915-9D78-2CCA94B71441}"/>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6" name="Espace réservé du pied de page 5">
            <a:extLst>
              <a:ext uri="{FF2B5EF4-FFF2-40B4-BE49-F238E27FC236}">
                <a16:creationId xmlns:a16="http://schemas.microsoft.com/office/drawing/2014/main" id="{E3FF7FFD-2F48-47B2-AA28-047BDF81198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453DF8-D4E1-4999-90DE-BB63F692D3E3}"/>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1538539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BA6FE4-B396-475B-A679-7F2C3C76862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A09E42E-4674-4AE0-9212-7030BF244F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866A273-71A9-4193-AFA3-BE66E7EC6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850AA2E-E0EF-482B-8083-9F39C90E9008}"/>
              </a:ext>
            </a:extLst>
          </p:cNvPr>
          <p:cNvSpPr>
            <a:spLocks noGrp="1"/>
          </p:cNvSpPr>
          <p:nvPr>
            <p:ph type="dt" sz="half" idx="10"/>
          </p:nvPr>
        </p:nvSpPr>
        <p:spPr/>
        <p:txBody>
          <a:bodyPr/>
          <a:lstStyle/>
          <a:p>
            <a:fld id="{23968C7E-195B-4222-94AE-063966FEE8BE}" type="datetimeFigureOut">
              <a:rPr lang="fr-FR" smtClean="0"/>
              <a:t>16/02/2024</a:t>
            </a:fld>
            <a:endParaRPr lang="fr-FR"/>
          </a:p>
        </p:txBody>
      </p:sp>
      <p:sp>
        <p:nvSpPr>
          <p:cNvPr id="6" name="Espace réservé du pied de page 5">
            <a:extLst>
              <a:ext uri="{FF2B5EF4-FFF2-40B4-BE49-F238E27FC236}">
                <a16:creationId xmlns:a16="http://schemas.microsoft.com/office/drawing/2014/main" id="{5672DD1E-FC47-46A7-8F3C-8B0B383F74B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2929A59-8E08-427B-8A2C-1C7284E5C865}"/>
              </a:ext>
            </a:extLst>
          </p:cNvPr>
          <p:cNvSpPr>
            <a:spLocks noGrp="1"/>
          </p:cNvSpPr>
          <p:nvPr>
            <p:ph type="sldNum" sz="quarter" idx="12"/>
          </p:nvPr>
        </p:nvSpPr>
        <p:spPr/>
        <p:txBody>
          <a:bodyPr/>
          <a:lstStyle/>
          <a:p>
            <a:fld id="{A5358723-5999-406D-AD2F-62B87627691C}" type="slidenum">
              <a:rPr lang="fr-FR" smtClean="0"/>
              <a:t>‹N°›</a:t>
            </a:fld>
            <a:endParaRPr lang="fr-FR"/>
          </a:p>
        </p:txBody>
      </p:sp>
    </p:spTree>
    <p:extLst>
      <p:ext uri="{BB962C8B-B14F-4D97-AF65-F5344CB8AC3E}">
        <p14:creationId xmlns:p14="http://schemas.microsoft.com/office/powerpoint/2010/main" val="220046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377FF53-96F8-4880-8287-02FFBFDFAE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8A73D0AC-3CB0-4801-8E7A-554FA517F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D9153ED-E5E6-47A0-A87B-7F52DF71A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968C7E-195B-4222-94AE-063966FEE8BE}" type="datetimeFigureOut">
              <a:rPr lang="fr-FR" smtClean="0"/>
              <a:t>16/02/2024</a:t>
            </a:fld>
            <a:endParaRPr lang="fr-FR"/>
          </a:p>
        </p:txBody>
      </p:sp>
      <p:sp>
        <p:nvSpPr>
          <p:cNvPr id="5" name="Espace réservé du pied de page 4">
            <a:extLst>
              <a:ext uri="{FF2B5EF4-FFF2-40B4-BE49-F238E27FC236}">
                <a16:creationId xmlns:a16="http://schemas.microsoft.com/office/drawing/2014/main" id="{AA4FCC12-5194-4DAA-B0E1-0DF6A58D31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77F62D4-1134-4C90-80E4-1C87D399C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358723-5999-406D-AD2F-62B87627691C}" type="slidenum">
              <a:rPr lang="fr-FR" smtClean="0"/>
              <a:t>‹N°›</a:t>
            </a:fld>
            <a:endParaRPr lang="fr-FR"/>
          </a:p>
        </p:txBody>
      </p:sp>
    </p:spTree>
    <p:extLst>
      <p:ext uri="{BB962C8B-B14F-4D97-AF65-F5344CB8AC3E}">
        <p14:creationId xmlns:p14="http://schemas.microsoft.com/office/powerpoint/2010/main" val="3301410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ctr">
              <a:buNone/>
            </a:pPr>
            <a:r>
              <a:rPr lang="fr-FR" sz="1800" b="1" cap="small" dirty="0">
                <a:solidFill>
                  <a:srgbClr val="FF0000"/>
                </a:solidFill>
              </a:rPr>
              <a:t>Le parti</a:t>
            </a:r>
            <a:r>
              <a:rPr lang="fr-FR" sz="1800" b="1" cap="small" dirty="0">
                <a:solidFill>
                  <a:srgbClr val="0070C0"/>
                </a:solidFill>
              </a:rPr>
              <a:t> </a:t>
            </a:r>
            <a:r>
              <a:rPr lang="fr-FR" sz="1800" b="1" cap="small" dirty="0" err="1">
                <a:solidFill>
                  <a:srgbClr val="0070C0"/>
                </a:solidFill>
              </a:rPr>
              <a:t>in</a:t>
            </a:r>
            <a:r>
              <a:rPr lang="fr-FR" sz="1800" b="1" cap="small" dirty="0" err="1">
                <a:solidFill>
                  <a:srgbClr val="FF0000"/>
                </a:solidFill>
              </a:rPr>
              <a:t>variabili</a:t>
            </a:r>
            <a:r>
              <a:rPr lang="fr-FR" sz="1800" b="1" cap="small" dirty="0">
                <a:solidFill>
                  <a:srgbClr val="FF0000"/>
                </a:solidFill>
              </a:rPr>
              <a:t> </a:t>
            </a:r>
            <a:r>
              <a:rPr lang="fr-FR" sz="1800" b="1" cap="small" dirty="0" err="1">
                <a:solidFill>
                  <a:srgbClr val="FF0000"/>
                </a:solidFill>
              </a:rPr>
              <a:t>del</a:t>
            </a:r>
            <a:r>
              <a:rPr lang="fr-FR" sz="1800" b="1" cap="small" dirty="0">
                <a:solidFill>
                  <a:srgbClr val="FF0000"/>
                </a:solidFill>
              </a:rPr>
              <a:t> </a:t>
            </a:r>
            <a:r>
              <a:rPr lang="fr-FR" sz="1800" b="1" cap="small" dirty="0" err="1">
                <a:solidFill>
                  <a:srgbClr val="FF0000"/>
                </a:solidFill>
              </a:rPr>
              <a:t>discorso</a:t>
            </a:r>
            <a:endParaRPr lang="fr-FR" sz="1800" b="1" cap="small" dirty="0">
              <a:solidFill>
                <a:srgbClr val="FF0000"/>
              </a:solidFill>
            </a:endParaRPr>
          </a:p>
          <a:p>
            <a:pPr marL="0" indent="0" algn="ctr">
              <a:buNone/>
            </a:pPr>
            <a:r>
              <a:rPr lang="fr-FR" b="1" dirty="0">
                <a:solidFill>
                  <a:srgbClr val="FF0000"/>
                </a:solidFill>
              </a:rPr>
              <a:t>2. Le </a:t>
            </a:r>
            <a:r>
              <a:rPr lang="fr-FR" b="1" dirty="0" err="1">
                <a:solidFill>
                  <a:srgbClr val="FF0000"/>
                </a:solidFill>
              </a:rPr>
              <a:t>preposizioni</a:t>
            </a:r>
            <a:endParaRPr lang="fr-FR" b="1" dirty="0">
              <a:solidFill>
                <a:srgbClr val="FF0000"/>
              </a:solidFill>
            </a:endParaRPr>
          </a:p>
          <a:p>
            <a:pPr marL="0" indent="0" algn="just">
              <a:buNone/>
            </a:pPr>
            <a:endParaRPr lang="fr-FR" b="1" dirty="0">
              <a:solidFill>
                <a:srgbClr val="FF0000"/>
              </a:solidFill>
            </a:endParaRPr>
          </a:p>
          <a:p>
            <a:pPr marL="0" indent="0" algn="ctr">
              <a:buNone/>
            </a:pPr>
            <a:r>
              <a:rPr lang="fr-FR" i="1" dirty="0"/>
              <a:t>Cf. </a:t>
            </a:r>
            <a:r>
              <a:rPr lang="fr-FR" i="1" dirty="0" err="1"/>
              <a:t>capitolo</a:t>
            </a:r>
            <a:r>
              <a:rPr lang="fr-FR" i="1" dirty="0"/>
              <a:t> 9</a:t>
            </a:r>
          </a:p>
          <a:p>
            <a:pPr marL="0" indent="0" algn="ctr">
              <a:buNone/>
            </a:pPr>
            <a:endParaRPr lang="fr-FR" i="1" dirty="0"/>
          </a:p>
          <a:p>
            <a:pPr marL="0" indent="0" algn="ctr">
              <a:buNone/>
            </a:pPr>
            <a:r>
              <a:rPr lang="fr-FR" i="1" dirty="0"/>
              <a:t> </a:t>
            </a:r>
          </a:p>
        </p:txBody>
      </p:sp>
      <p:sp>
        <p:nvSpPr>
          <p:cNvPr id="6" name="Titre 1">
            <a:extLst>
              <a:ext uri="{FF2B5EF4-FFF2-40B4-BE49-F238E27FC236}">
                <a16:creationId xmlns:a16="http://schemas.microsoft.com/office/drawing/2014/main" id="{62D64164-CB3C-FEBB-E4D0-F154DEBF5431}"/>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502858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199" y="1825625"/>
            <a:ext cx="10711543" cy="4351338"/>
          </a:xfrm>
        </p:spPr>
        <p:txBody>
          <a:bodyPr>
            <a:normAutofit fontScale="92500" lnSpcReduction="10000"/>
          </a:bodyPr>
          <a:lstStyle/>
          <a:p>
            <a:pPr marL="0" indent="0" algn="just">
              <a:buNone/>
            </a:pPr>
            <a:r>
              <a:rPr lang="fr-FR" dirty="0" err="1"/>
              <a:t>Completare</a:t>
            </a:r>
            <a:r>
              <a:rPr lang="fr-FR" dirty="0"/>
              <a:t> con le </a:t>
            </a:r>
            <a:r>
              <a:rPr lang="fr-FR" dirty="0" err="1"/>
              <a:t>preposizioni</a:t>
            </a:r>
            <a:r>
              <a:rPr lang="fr-FR" dirty="0"/>
              <a:t> (</a:t>
            </a:r>
            <a:r>
              <a:rPr lang="fr-FR" dirty="0" err="1"/>
              <a:t>semplici</a:t>
            </a:r>
            <a:r>
              <a:rPr lang="fr-FR" dirty="0"/>
              <a:t> o </a:t>
            </a:r>
            <a:r>
              <a:rPr lang="fr-FR" dirty="0" err="1"/>
              <a:t>articolate</a:t>
            </a:r>
            <a:r>
              <a:rPr lang="fr-FR" dirty="0"/>
              <a:t>) </a:t>
            </a:r>
            <a:r>
              <a:rPr lang="fr-FR" dirty="0" err="1"/>
              <a:t>esatte</a:t>
            </a:r>
            <a:r>
              <a:rPr lang="fr-FR" dirty="0"/>
              <a:t> :</a:t>
            </a:r>
          </a:p>
          <a:p>
            <a:pPr marL="0" indent="0" algn="just">
              <a:buNone/>
            </a:pPr>
            <a:endParaRPr lang="fr-FR" b="1" dirty="0"/>
          </a:p>
          <a:p>
            <a:pPr marL="0" indent="0" algn="just">
              <a:spcBef>
                <a:spcPts val="1200"/>
              </a:spcBef>
              <a:buNone/>
            </a:pPr>
            <a:r>
              <a:rPr lang="it-IT" sz="2400" dirty="0"/>
              <a:t>Ho scommesso .......... vittoria .......... Roma e ho vinto 100 Euro!</a:t>
            </a:r>
          </a:p>
          <a:p>
            <a:pPr marL="0" indent="0" algn="just">
              <a:spcBef>
                <a:spcPts val="1200"/>
              </a:spcBef>
              <a:buNone/>
            </a:pPr>
            <a:r>
              <a:rPr lang="it-IT" sz="2400" dirty="0"/>
              <a:t>Paghi .......... carta .......... credito o .......... contanti?</a:t>
            </a:r>
          </a:p>
          <a:p>
            <a:pPr marL="0" indent="0" algn="just">
              <a:spcBef>
                <a:spcPts val="1200"/>
              </a:spcBef>
              <a:buNone/>
            </a:pPr>
            <a:r>
              <a:rPr lang="it-IT" sz="2400" dirty="0"/>
              <a:t>Devo ammettere che, .......... un certo punto .......... vista, hai anche tu le tue ragioni.</a:t>
            </a:r>
          </a:p>
          <a:p>
            <a:pPr marL="0" indent="0" algn="just">
              <a:spcBef>
                <a:spcPts val="1200"/>
              </a:spcBef>
              <a:buNone/>
            </a:pPr>
            <a:r>
              <a:rPr lang="it-IT" sz="2400" dirty="0"/>
              <a:t>Perdere .......... perdere, tanto vale rischiare!</a:t>
            </a:r>
          </a:p>
          <a:p>
            <a:pPr marL="0" indent="0" algn="just">
              <a:spcBef>
                <a:spcPts val="1200"/>
              </a:spcBef>
              <a:buNone/>
            </a:pPr>
            <a:r>
              <a:rPr lang="it-IT" sz="2400" dirty="0"/>
              <a:t>Non ho più notizie .......... Luca : .......... almeno un anno, è sparito .......... circolazione!</a:t>
            </a:r>
          </a:p>
          <a:p>
            <a:pPr marL="0" indent="0" algn="r">
              <a:spcBef>
                <a:spcPts val="1200"/>
              </a:spcBef>
              <a:buNone/>
            </a:pPr>
            <a:endParaRPr lang="fr-FR" sz="2400" dirty="0"/>
          </a:p>
          <a:p>
            <a:pPr marL="0" indent="0" algn="r">
              <a:spcBef>
                <a:spcPts val="1200"/>
              </a:spcBef>
              <a:buNone/>
            </a:pPr>
            <a:r>
              <a:rPr lang="fr-FR" sz="1700" dirty="0">
                <a:solidFill>
                  <a:srgbClr val="FF9999"/>
                </a:solidFill>
              </a:rPr>
              <a:t> </a:t>
            </a:r>
            <a:r>
              <a:rPr lang="fr-FR" sz="1700" dirty="0" err="1">
                <a:solidFill>
                  <a:srgbClr val="FF9999"/>
                </a:solidFill>
              </a:rPr>
              <a:t>soluzioni</a:t>
            </a:r>
            <a:r>
              <a:rPr lang="fr-FR" sz="1700" dirty="0">
                <a:solidFill>
                  <a:srgbClr val="FF9999"/>
                </a:solidFill>
              </a:rPr>
              <a:t> →</a:t>
            </a:r>
            <a:endParaRPr lang="en-US" sz="1700" dirty="0">
              <a:solidFill>
                <a:srgbClr val="FF9999"/>
              </a:solidFill>
              <a:ea typeface="Calibri"/>
              <a:cs typeface="Quadraat-Regular"/>
            </a:endParaRPr>
          </a:p>
          <a:p>
            <a:pPr marL="0" indent="0" algn="just">
              <a:spcBef>
                <a:spcPts val="1200"/>
              </a:spcBef>
              <a:buNone/>
            </a:pPr>
            <a:r>
              <a:rPr lang="it-IT" sz="2400" dirty="0"/>
              <a:t>  </a:t>
            </a:r>
            <a:endParaRPr lang="fr-FR" sz="2400" dirty="0"/>
          </a:p>
        </p:txBody>
      </p:sp>
      <p:sp>
        <p:nvSpPr>
          <p:cNvPr id="6" name="Titre 1">
            <a:extLst>
              <a:ext uri="{FF2B5EF4-FFF2-40B4-BE49-F238E27FC236}">
                <a16:creationId xmlns:a16="http://schemas.microsoft.com/office/drawing/2014/main" id="{3C3C3F81-988D-2DB7-9B87-013AA87EAA42}"/>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940829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1401082"/>
            <a:ext cx="10515600" cy="4667250"/>
          </a:xfrm>
        </p:spPr>
        <p:txBody>
          <a:bodyPr>
            <a:normAutofit/>
          </a:bodyPr>
          <a:lstStyle/>
          <a:p>
            <a:pPr marL="0" indent="0" algn="just">
              <a:buNone/>
            </a:pPr>
            <a:r>
              <a:rPr lang="fr-FR" dirty="0" err="1"/>
              <a:t>Completare</a:t>
            </a:r>
            <a:r>
              <a:rPr lang="fr-FR" dirty="0"/>
              <a:t> con le </a:t>
            </a:r>
            <a:r>
              <a:rPr lang="fr-FR" dirty="0" err="1"/>
              <a:t>preposizioni</a:t>
            </a:r>
            <a:r>
              <a:rPr lang="fr-FR" dirty="0"/>
              <a:t> (</a:t>
            </a:r>
            <a:r>
              <a:rPr lang="fr-FR" dirty="0" err="1"/>
              <a:t>semplici</a:t>
            </a:r>
            <a:r>
              <a:rPr lang="fr-FR" dirty="0"/>
              <a:t> o </a:t>
            </a:r>
            <a:r>
              <a:rPr lang="fr-FR" dirty="0" err="1"/>
              <a:t>articolate</a:t>
            </a:r>
            <a:r>
              <a:rPr lang="fr-FR" dirty="0"/>
              <a:t>) </a:t>
            </a:r>
            <a:r>
              <a:rPr lang="fr-FR" dirty="0" err="1"/>
              <a:t>esatte</a:t>
            </a:r>
            <a:r>
              <a:rPr lang="fr-FR" dirty="0"/>
              <a:t> :</a:t>
            </a:r>
          </a:p>
          <a:p>
            <a:pPr marL="0" indent="0" algn="just">
              <a:buNone/>
            </a:pPr>
            <a:endParaRPr lang="fr-FR" b="1" dirty="0"/>
          </a:p>
          <a:p>
            <a:pPr marL="0" indent="0" algn="just">
              <a:spcBef>
                <a:spcPts val="1200"/>
              </a:spcBef>
              <a:buNone/>
            </a:pPr>
            <a:r>
              <a:rPr lang="it-IT" sz="2400" dirty="0">
                <a:solidFill>
                  <a:schemeClr val="bg1">
                    <a:lumMod val="65000"/>
                  </a:schemeClr>
                </a:solidFill>
              </a:rPr>
              <a:t>Ho scommesso </a:t>
            </a:r>
            <a:r>
              <a:rPr lang="it-IT" sz="2400" b="1" dirty="0">
                <a:solidFill>
                  <a:schemeClr val="bg1">
                    <a:lumMod val="65000"/>
                  </a:schemeClr>
                </a:solidFill>
              </a:rPr>
              <a:t>sulla</a:t>
            </a:r>
            <a:r>
              <a:rPr lang="it-IT" sz="2400" dirty="0">
                <a:solidFill>
                  <a:schemeClr val="bg1">
                    <a:lumMod val="65000"/>
                  </a:schemeClr>
                </a:solidFill>
              </a:rPr>
              <a:t> vittoria </a:t>
            </a:r>
            <a:r>
              <a:rPr lang="it-IT" sz="2400" b="1" dirty="0">
                <a:solidFill>
                  <a:schemeClr val="bg1">
                    <a:lumMod val="65000"/>
                  </a:schemeClr>
                </a:solidFill>
              </a:rPr>
              <a:t>della</a:t>
            </a:r>
            <a:r>
              <a:rPr lang="it-IT" sz="2400" dirty="0">
                <a:solidFill>
                  <a:schemeClr val="bg1">
                    <a:lumMod val="65000"/>
                  </a:schemeClr>
                </a:solidFill>
              </a:rPr>
              <a:t> Roma e ho vinto 100 Euro!</a:t>
            </a:r>
          </a:p>
          <a:p>
            <a:pPr marL="0" indent="0" algn="just">
              <a:spcBef>
                <a:spcPts val="1200"/>
              </a:spcBef>
              <a:buNone/>
            </a:pPr>
            <a:r>
              <a:rPr lang="it-IT" sz="2400" dirty="0">
                <a:solidFill>
                  <a:schemeClr val="bg1">
                    <a:lumMod val="65000"/>
                  </a:schemeClr>
                </a:solidFill>
              </a:rPr>
              <a:t>Paghi </a:t>
            </a:r>
            <a:r>
              <a:rPr lang="it-IT" sz="2400" b="1" dirty="0">
                <a:solidFill>
                  <a:schemeClr val="bg1">
                    <a:lumMod val="65000"/>
                  </a:schemeClr>
                </a:solidFill>
              </a:rPr>
              <a:t>con la (colla)</a:t>
            </a:r>
            <a:r>
              <a:rPr lang="it-IT" sz="2400" dirty="0">
                <a:solidFill>
                  <a:schemeClr val="bg1">
                    <a:lumMod val="65000"/>
                  </a:schemeClr>
                </a:solidFill>
              </a:rPr>
              <a:t> carta </a:t>
            </a:r>
            <a:r>
              <a:rPr lang="it-IT" sz="2400" b="1" dirty="0">
                <a:solidFill>
                  <a:schemeClr val="bg1">
                    <a:lumMod val="65000"/>
                  </a:schemeClr>
                </a:solidFill>
              </a:rPr>
              <a:t>di</a:t>
            </a:r>
            <a:r>
              <a:rPr lang="it-IT" sz="2400" dirty="0">
                <a:solidFill>
                  <a:schemeClr val="bg1">
                    <a:lumMod val="65000"/>
                  </a:schemeClr>
                </a:solidFill>
              </a:rPr>
              <a:t> credito o </a:t>
            </a:r>
            <a:r>
              <a:rPr lang="it-IT" sz="2400" b="1" dirty="0">
                <a:solidFill>
                  <a:schemeClr val="bg1">
                    <a:lumMod val="65000"/>
                  </a:schemeClr>
                </a:solidFill>
              </a:rPr>
              <a:t>in</a:t>
            </a:r>
            <a:r>
              <a:rPr lang="it-IT" sz="2400" dirty="0">
                <a:solidFill>
                  <a:schemeClr val="bg1">
                    <a:lumMod val="65000"/>
                  </a:schemeClr>
                </a:solidFill>
              </a:rPr>
              <a:t> contanti?</a:t>
            </a:r>
          </a:p>
          <a:p>
            <a:pPr marL="0" indent="0" algn="just">
              <a:spcBef>
                <a:spcPts val="1200"/>
              </a:spcBef>
              <a:buNone/>
            </a:pPr>
            <a:r>
              <a:rPr lang="it-IT" sz="2400" dirty="0">
                <a:solidFill>
                  <a:schemeClr val="bg1">
                    <a:lumMod val="65000"/>
                  </a:schemeClr>
                </a:solidFill>
              </a:rPr>
              <a:t>Devo ammettere che, </a:t>
            </a:r>
            <a:r>
              <a:rPr lang="it-IT" sz="2400" b="1" dirty="0">
                <a:solidFill>
                  <a:schemeClr val="bg1">
                    <a:lumMod val="65000"/>
                  </a:schemeClr>
                </a:solidFill>
              </a:rPr>
              <a:t>da</a:t>
            </a:r>
            <a:r>
              <a:rPr lang="it-IT" sz="2400" dirty="0">
                <a:solidFill>
                  <a:schemeClr val="bg1">
                    <a:lumMod val="65000"/>
                  </a:schemeClr>
                </a:solidFill>
              </a:rPr>
              <a:t> un certo punto </a:t>
            </a:r>
            <a:r>
              <a:rPr lang="it-IT" sz="2400" b="1" dirty="0">
                <a:solidFill>
                  <a:schemeClr val="bg1">
                    <a:lumMod val="65000"/>
                  </a:schemeClr>
                </a:solidFill>
              </a:rPr>
              <a:t>di</a:t>
            </a:r>
            <a:r>
              <a:rPr lang="it-IT" sz="2400" dirty="0">
                <a:solidFill>
                  <a:schemeClr val="bg1">
                    <a:lumMod val="65000"/>
                  </a:schemeClr>
                </a:solidFill>
              </a:rPr>
              <a:t> vista, hai anche tu le tue ragioni</a:t>
            </a:r>
          </a:p>
          <a:p>
            <a:pPr marL="0" indent="0" algn="just">
              <a:spcBef>
                <a:spcPts val="1200"/>
              </a:spcBef>
              <a:buNone/>
            </a:pPr>
            <a:r>
              <a:rPr lang="it-IT" sz="2400" dirty="0">
                <a:solidFill>
                  <a:schemeClr val="bg1">
                    <a:lumMod val="65000"/>
                  </a:schemeClr>
                </a:solidFill>
              </a:rPr>
              <a:t>Perdere </a:t>
            </a:r>
            <a:r>
              <a:rPr lang="it-IT" sz="2400" b="1" dirty="0">
                <a:solidFill>
                  <a:schemeClr val="bg1">
                    <a:lumMod val="65000"/>
                  </a:schemeClr>
                </a:solidFill>
              </a:rPr>
              <a:t>per</a:t>
            </a:r>
            <a:r>
              <a:rPr lang="it-IT" sz="2400" dirty="0">
                <a:solidFill>
                  <a:schemeClr val="bg1">
                    <a:lumMod val="65000"/>
                  </a:schemeClr>
                </a:solidFill>
              </a:rPr>
              <a:t> perdere, tanto vale rischiare!</a:t>
            </a:r>
          </a:p>
          <a:p>
            <a:pPr marL="0" indent="0" algn="just">
              <a:spcBef>
                <a:spcPts val="1200"/>
              </a:spcBef>
              <a:buNone/>
            </a:pPr>
            <a:r>
              <a:rPr lang="it-IT" sz="2400" dirty="0">
                <a:solidFill>
                  <a:schemeClr val="bg1">
                    <a:lumMod val="65000"/>
                  </a:schemeClr>
                </a:solidFill>
              </a:rPr>
              <a:t>Non ho più notizie </a:t>
            </a:r>
            <a:r>
              <a:rPr lang="it-IT" sz="2400" b="1" dirty="0">
                <a:solidFill>
                  <a:schemeClr val="bg1">
                    <a:lumMod val="65000"/>
                  </a:schemeClr>
                </a:solidFill>
              </a:rPr>
              <a:t>di </a:t>
            </a:r>
            <a:r>
              <a:rPr lang="it-IT" sz="2400" dirty="0">
                <a:solidFill>
                  <a:schemeClr val="bg1">
                    <a:lumMod val="65000"/>
                  </a:schemeClr>
                </a:solidFill>
              </a:rPr>
              <a:t>lui </a:t>
            </a:r>
            <a:r>
              <a:rPr lang="it-IT" sz="2400" b="1" i="1" dirty="0">
                <a:solidFill>
                  <a:schemeClr val="bg1">
                    <a:lumMod val="65000"/>
                  </a:schemeClr>
                </a:solidFill>
              </a:rPr>
              <a:t>(= à son sujet) </a:t>
            </a:r>
            <a:r>
              <a:rPr lang="it-IT" sz="2400" dirty="0">
                <a:solidFill>
                  <a:schemeClr val="bg1">
                    <a:lumMod val="65000"/>
                  </a:schemeClr>
                </a:solidFill>
              </a:rPr>
              <a:t>: </a:t>
            </a:r>
            <a:r>
              <a:rPr lang="it-IT" sz="2400" b="1" dirty="0">
                <a:solidFill>
                  <a:schemeClr val="bg1">
                    <a:lumMod val="65000"/>
                  </a:schemeClr>
                </a:solidFill>
              </a:rPr>
              <a:t>da</a:t>
            </a:r>
            <a:r>
              <a:rPr lang="it-IT" sz="2400" dirty="0">
                <a:solidFill>
                  <a:schemeClr val="bg1">
                    <a:lumMod val="65000"/>
                  </a:schemeClr>
                </a:solidFill>
              </a:rPr>
              <a:t> almeno un anno è sparito </a:t>
            </a:r>
            <a:r>
              <a:rPr lang="it-IT" sz="2400" b="1" dirty="0">
                <a:solidFill>
                  <a:schemeClr val="bg1">
                    <a:lumMod val="65000"/>
                  </a:schemeClr>
                </a:solidFill>
              </a:rPr>
              <a:t>dalla</a:t>
            </a:r>
            <a:r>
              <a:rPr lang="it-IT" sz="2400" dirty="0">
                <a:solidFill>
                  <a:schemeClr val="bg1">
                    <a:lumMod val="65000"/>
                  </a:schemeClr>
                </a:solidFill>
              </a:rPr>
              <a:t> circolazione!</a:t>
            </a:r>
          </a:p>
          <a:p>
            <a:pPr marL="0" indent="0" algn="just">
              <a:spcBef>
                <a:spcPts val="1200"/>
              </a:spcBef>
              <a:buNone/>
            </a:pPr>
            <a:r>
              <a:rPr lang="it-IT" sz="2400" dirty="0">
                <a:solidFill>
                  <a:schemeClr val="bg1">
                    <a:lumMod val="65000"/>
                  </a:schemeClr>
                </a:solidFill>
              </a:rPr>
              <a:t>Non ho più notizie </a:t>
            </a:r>
            <a:r>
              <a:rPr lang="it-IT" sz="2400" b="1" dirty="0">
                <a:solidFill>
                  <a:schemeClr val="bg1">
                    <a:lumMod val="65000"/>
                  </a:schemeClr>
                </a:solidFill>
              </a:rPr>
              <a:t>da </a:t>
            </a:r>
            <a:r>
              <a:rPr lang="it-IT" sz="2400" dirty="0">
                <a:solidFill>
                  <a:schemeClr val="bg1">
                    <a:lumMod val="65000"/>
                  </a:schemeClr>
                </a:solidFill>
              </a:rPr>
              <a:t>lui </a:t>
            </a:r>
            <a:r>
              <a:rPr lang="it-IT" sz="2400" b="1" i="1" dirty="0">
                <a:solidFill>
                  <a:schemeClr val="bg1">
                    <a:lumMod val="65000"/>
                  </a:schemeClr>
                </a:solidFill>
              </a:rPr>
              <a:t>(= de sa part) </a:t>
            </a:r>
            <a:r>
              <a:rPr lang="it-IT" sz="2400" dirty="0">
                <a:solidFill>
                  <a:schemeClr val="bg1">
                    <a:lumMod val="65000"/>
                  </a:schemeClr>
                </a:solidFill>
              </a:rPr>
              <a:t>: </a:t>
            </a:r>
            <a:r>
              <a:rPr lang="it-IT" sz="2400" b="1" dirty="0">
                <a:solidFill>
                  <a:schemeClr val="bg1">
                    <a:lumMod val="65000"/>
                  </a:schemeClr>
                </a:solidFill>
              </a:rPr>
              <a:t>da</a:t>
            </a:r>
            <a:r>
              <a:rPr lang="it-IT" sz="2400" dirty="0">
                <a:solidFill>
                  <a:schemeClr val="bg1">
                    <a:lumMod val="65000"/>
                  </a:schemeClr>
                </a:solidFill>
              </a:rPr>
              <a:t> almeno un anno è sparito </a:t>
            </a:r>
            <a:r>
              <a:rPr lang="it-IT" sz="2400" b="1" dirty="0">
                <a:solidFill>
                  <a:schemeClr val="bg1">
                    <a:lumMod val="65000"/>
                  </a:schemeClr>
                </a:solidFill>
              </a:rPr>
              <a:t>dalla</a:t>
            </a:r>
            <a:r>
              <a:rPr lang="it-IT" sz="2400" dirty="0">
                <a:solidFill>
                  <a:schemeClr val="bg1">
                    <a:lumMod val="65000"/>
                  </a:schemeClr>
                </a:solidFill>
              </a:rPr>
              <a:t>   circolazione!</a:t>
            </a:r>
          </a:p>
          <a:p>
            <a:pPr marL="0" indent="0" algn="just">
              <a:spcBef>
                <a:spcPts val="1200"/>
              </a:spcBef>
              <a:buNone/>
            </a:pPr>
            <a:endParaRPr lang="fr-FR" sz="2400" dirty="0"/>
          </a:p>
        </p:txBody>
      </p:sp>
      <p:sp>
        <p:nvSpPr>
          <p:cNvPr id="6" name="Titre 1">
            <a:extLst>
              <a:ext uri="{FF2B5EF4-FFF2-40B4-BE49-F238E27FC236}">
                <a16:creationId xmlns:a16="http://schemas.microsoft.com/office/drawing/2014/main" id="{3CDAFDC6-C59D-2BCA-0235-EA2AFA9A303F}"/>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8616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a:buNone/>
            </a:pPr>
            <a:r>
              <a:rPr lang="fr-FR" dirty="0" err="1"/>
              <a:t>Completare</a:t>
            </a:r>
            <a:r>
              <a:rPr lang="fr-FR" dirty="0"/>
              <a:t> con le </a:t>
            </a:r>
            <a:r>
              <a:rPr lang="fr-FR" dirty="0" err="1"/>
              <a:t>preposizioni</a:t>
            </a:r>
            <a:r>
              <a:rPr lang="fr-FR" dirty="0"/>
              <a:t> (</a:t>
            </a:r>
            <a:r>
              <a:rPr lang="fr-FR" dirty="0" err="1"/>
              <a:t>semplici</a:t>
            </a:r>
            <a:r>
              <a:rPr lang="fr-FR" dirty="0"/>
              <a:t> o </a:t>
            </a:r>
            <a:r>
              <a:rPr lang="fr-FR" dirty="0" err="1"/>
              <a:t>articolate</a:t>
            </a:r>
            <a:r>
              <a:rPr lang="fr-FR" dirty="0"/>
              <a:t>) </a:t>
            </a:r>
            <a:r>
              <a:rPr lang="fr-FR" dirty="0" err="1"/>
              <a:t>esatte</a:t>
            </a:r>
            <a:r>
              <a:rPr lang="fr-FR" dirty="0"/>
              <a:t> :</a:t>
            </a:r>
          </a:p>
          <a:p>
            <a:pPr marL="0" indent="0" algn="just">
              <a:buNone/>
            </a:pPr>
            <a:endParaRPr lang="fr-FR" b="1" dirty="0"/>
          </a:p>
          <a:p>
            <a:pPr marL="0" indent="0" algn="just">
              <a:spcBef>
                <a:spcPts val="1200"/>
              </a:spcBef>
              <a:buNone/>
            </a:pPr>
            <a:r>
              <a:rPr lang="it-IT" sz="2400" dirty="0"/>
              <a:t>Non continuare .......... parlare senza dire niente: si vede che ti stai arrampicando .......... specchi </a:t>
            </a:r>
          </a:p>
          <a:p>
            <a:pPr marL="0" indent="0" algn="just">
              <a:spcBef>
                <a:spcPts val="1200"/>
              </a:spcBef>
              <a:buNone/>
            </a:pPr>
            <a:r>
              <a:rPr lang="it-IT" sz="2400" dirty="0"/>
              <a:t>Non posso fare altro che buon viso .......... cattivo gioco</a:t>
            </a:r>
          </a:p>
          <a:p>
            <a:pPr marL="0" indent="0" algn="just">
              <a:spcBef>
                <a:spcPts val="1200"/>
              </a:spcBef>
              <a:buNone/>
            </a:pPr>
            <a:r>
              <a:rPr lang="it-IT" sz="2400" dirty="0"/>
              <a:t>Ma questo discorso è tutto un altro paio .......... maniche!</a:t>
            </a:r>
          </a:p>
          <a:p>
            <a:pPr marL="0" indent="0" algn="just">
              <a:spcBef>
                <a:spcPts val="1200"/>
              </a:spcBef>
              <a:buNone/>
            </a:pPr>
            <a:r>
              <a:rPr lang="it-IT" sz="2400" dirty="0"/>
              <a:t>Ti accorgi che stai parlando .......... v</a:t>
            </a:r>
            <a:r>
              <a:rPr lang="it-IT" sz="2400" u="sng" dirty="0"/>
              <a:t>a</a:t>
            </a:r>
            <a:r>
              <a:rPr lang="it-IT" sz="2400" dirty="0"/>
              <a:t>nvera? </a:t>
            </a:r>
          </a:p>
          <a:p>
            <a:pPr marL="0" indent="0" algn="just">
              <a:spcBef>
                <a:spcPts val="1200"/>
              </a:spcBef>
              <a:buNone/>
            </a:pPr>
            <a:r>
              <a:rPr lang="it-IT" sz="2400" dirty="0"/>
              <a:t>Questa notizia è stata un vero fulmine .......... ciel sereno. </a:t>
            </a:r>
          </a:p>
          <a:p>
            <a:pPr marL="0" indent="0" algn="r">
              <a:spcBef>
                <a:spcPts val="1200"/>
              </a:spcBef>
              <a:buNone/>
            </a:pPr>
            <a:r>
              <a:rPr lang="fr-FR" sz="2400" dirty="0"/>
              <a:t> </a:t>
            </a:r>
            <a:r>
              <a:rPr lang="fr-FR" sz="2400" dirty="0" err="1">
                <a:solidFill>
                  <a:srgbClr val="FF9999"/>
                </a:solidFill>
              </a:rPr>
              <a:t>soluzioni</a:t>
            </a:r>
            <a:r>
              <a:rPr lang="fr-FR" sz="2400" dirty="0">
                <a:solidFill>
                  <a:srgbClr val="FF9999"/>
                </a:solidFill>
              </a:rPr>
              <a:t> →</a:t>
            </a:r>
            <a:endParaRPr lang="en-US" sz="2400" dirty="0">
              <a:solidFill>
                <a:srgbClr val="FF9999"/>
              </a:solidFill>
              <a:ea typeface="Calibri"/>
              <a:cs typeface="Quadraat-Regular"/>
            </a:endParaRPr>
          </a:p>
          <a:p>
            <a:pPr marL="0" indent="0" algn="r">
              <a:spcBef>
                <a:spcPts val="1200"/>
              </a:spcBef>
              <a:buNone/>
            </a:pPr>
            <a:endParaRPr lang="fr-FR" sz="2400" dirty="0"/>
          </a:p>
        </p:txBody>
      </p:sp>
      <p:sp>
        <p:nvSpPr>
          <p:cNvPr id="6" name="Titre 1">
            <a:extLst>
              <a:ext uri="{FF2B5EF4-FFF2-40B4-BE49-F238E27FC236}">
                <a16:creationId xmlns:a16="http://schemas.microsoft.com/office/drawing/2014/main" id="{99DC9078-1AD8-1A89-14FC-E64875469C47}"/>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86351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lgn="just">
              <a:buNone/>
            </a:pPr>
            <a:r>
              <a:rPr lang="fr-FR" dirty="0" err="1"/>
              <a:t>Completare</a:t>
            </a:r>
            <a:r>
              <a:rPr lang="fr-FR" dirty="0"/>
              <a:t> con le </a:t>
            </a:r>
            <a:r>
              <a:rPr lang="fr-FR" dirty="0" err="1"/>
              <a:t>preposizioni</a:t>
            </a:r>
            <a:r>
              <a:rPr lang="fr-FR" dirty="0"/>
              <a:t> (</a:t>
            </a:r>
            <a:r>
              <a:rPr lang="fr-FR" dirty="0" err="1"/>
              <a:t>semplici</a:t>
            </a:r>
            <a:r>
              <a:rPr lang="fr-FR" dirty="0"/>
              <a:t> o </a:t>
            </a:r>
            <a:r>
              <a:rPr lang="fr-FR" dirty="0" err="1"/>
              <a:t>articolate</a:t>
            </a:r>
            <a:r>
              <a:rPr lang="fr-FR" dirty="0"/>
              <a:t>) </a:t>
            </a:r>
            <a:r>
              <a:rPr lang="fr-FR" dirty="0" err="1"/>
              <a:t>esatte</a:t>
            </a:r>
            <a:r>
              <a:rPr lang="fr-FR" dirty="0"/>
              <a:t> :</a:t>
            </a:r>
          </a:p>
          <a:p>
            <a:pPr marL="0" indent="0" algn="just">
              <a:buNone/>
            </a:pPr>
            <a:endParaRPr lang="fr-FR" b="1" dirty="0"/>
          </a:p>
          <a:p>
            <a:pPr marL="0" indent="0" algn="just">
              <a:spcBef>
                <a:spcPts val="1200"/>
              </a:spcBef>
              <a:buNone/>
            </a:pPr>
            <a:r>
              <a:rPr lang="it-IT" sz="2400" dirty="0">
                <a:solidFill>
                  <a:schemeClr val="bg1">
                    <a:lumMod val="65000"/>
                  </a:schemeClr>
                </a:solidFill>
              </a:rPr>
              <a:t>Non continuare </a:t>
            </a:r>
            <a:r>
              <a:rPr lang="it-IT" sz="2400" b="1" dirty="0">
                <a:solidFill>
                  <a:schemeClr val="bg1">
                    <a:lumMod val="65000"/>
                  </a:schemeClr>
                </a:solidFill>
              </a:rPr>
              <a:t>a</a:t>
            </a:r>
            <a:r>
              <a:rPr lang="it-IT" sz="2400" dirty="0">
                <a:solidFill>
                  <a:schemeClr val="bg1">
                    <a:lumMod val="65000"/>
                  </a:schemeClr>
                </a:solidFill>
              </a:rPr>
              <a:t> parlare senza dire niente: si vede che ti stai arrampicando </a:t>
            </a:r>
            <a:r>
              <a:rPr lang="it-IT" sz="2400" b="1" dirty="0">
                <a:solidFill>
                  <a:schemeClr val="bg1">
                    <a:lumMod val="65000"/>
                  </a:schemeClr>
                </a:solidFill>
              </a:rPr>
              <a:t>sugli</a:t>
            </a:r>
            <a:r>
              <a:rPr lang="it-IT" sz="2400" dirty="0">
                <a:solidFill>
                  <a:schemeClr val="bg1">
                    <a:lumMod val="65000"/>
                  </a:schemeClr>
                </a:solidFill>
              </a:rPr>
              <a:t> specchi .</a:t>
            </a:r>
          </a:p>
          <a:p>
            <a:pPr marL="0" indent="0" algn="just">
              <a:spcBef>
                <a:spcPts val="1200"/>
              </a:spcBef>
              <a:buNone/>
            </a:pPr>
            <a:r>
              <a:rPr lang="it-IT" sz="2400" dirty="0">
                <a:solidFill>
                  <a:schemeClr val="bg1">
                    <a:lumMod val="65000"/>
                  </a:schemeClr>
                </a:solidFill>
              </a:rPr>
              <a:t>Non posso fare altro che buon viso </a:t>
            </a:r>
            <a:r>
              <a:rPr lang="it-IT" sz="2400" b="1" dirty="0">
                <a:solidFill>
                  <a:schemeClr val="bg1">
                    <a:lumMod val="65000"/>
                  </a:schemeClr>
                </a:solidFill>
              </a:rPr>
              <a:t>a</a:t>
            </a:r>
            <a:r>
              <a:rPr lang="it-IT" sz="2400" dirty="0">
                <a:solidFill>
                  <a:schemeClr val="bg1">
                    <a:lumMod val="65000"/>
                  </a:schemeClr>
                </a:solidFill>
              </a:rPr>
              <a:t> cattivo gioco</a:t>
            </a:r>
          </a:p>
          <a:p>
            <a:pPr marL="0" indent="0" algn="just">
              <a:spcBef>
                <a:spcPts val="1200"/>
              </a:spcBef>
              <a:buNone/>
              <a:tabLst>
                <a:tab pos="6900863" algn="l"/>
              </a:tabLst>
            </a:pPr>
            <a:r>
              <a:rPr lang="it-IT" sz="2400" dirty="0">
                <a:solidFill>
                  <a:schemeClr val="bg1">
                    <a:lumMod val="65000"/>
                  </a:schemeClr>
                </a:solidFill>
              </a:rPr>
              <a:t>Ma questo discorso è tutto un altro paio </a:t>
            </a:r>
            <a:r>
              <a:rPr lang="it-IT" sz="2400" b="1" dirty="0">
                <a:solidFill>
                  <a:schemeClr val="bg1">
                    <a:lumMod val="65000"/>
                  </a:schemeClr>
                </a:solidFill>
              </a:rPr>
              <a:t>di</a:t>
            </a:r>
            <a:r>
              <a:rPr lang="it-IT" sz="2400" dirty="0">
                <a:solidFill>
                  <a:schemeClr val="bg1">
                    <a:lumMod val="65000"/>
                  </a:schemeClr>
                </a:solidFill>
              </a:rPr>
              <a:t> maniche!	</a:t>
            </a:r>
            <a:r>
              <a:rPr lang="it-IT" sz="2400" i="1" dirty="0">
                <a:solidFill>
                  <a:schemeClr val="bg1">
                    <a:lumMod val="65000"/>
                  </a:schemeClr>
                </a:solidFill>
              </a:rPr>
              <a:t>(= une tout autre histoire)</a:t>
            </a:r>
            <a:endParaRPr lang="it-IT" sz="2400" dirty="0">
              <a:solidFill>
                <a:schemeClr val="bg1">
                  <a:lumMod val="65000"/>
                </a:schemeClr>
              </a:solidFill>
            </a:endParaRPr>
          </a:p>
          <a:p>
            <a:pPr marL="0" indent="0" algn="just">
              <a:spcBef>
                <a:spcPts val="1200"/>
              </a:spcBef>
              <a:buNone/>
              <a:tabLst>
                <a:tab pos="6900863" algn="l"/>
              </a:tabLst>
            </a:pPr>
            <a:r>
              <a:rPr lang="it-IT" sz="2400" dirty="0">
                <a:solidFill>
                  <a:schemeClr val="bg1">
                    <a:lumMod val="65000"/>
                  </a:schemeClr>
                </a:solidFill>
              </a:rPr>
              <a:t>Ti accorgi che stai parlando </a:t>
            </a:r>
            <a:r>
              <a:rPr lang="it-IT" sz="2400" b="1" dirty="0">
                <a:solidFill>
                  <a:schemeClr val="bg1">
                    <a:lumMod val="65000"/>
                  </a:schemeClr>
                </a:solidFill>
              </a:rPr>
              <a:t>a</a:t>
            </a:r>
            <a:r>
              <a:rPr lang="it-IT" sz="2400" dirty="0">
                <a:solidFill>
                  <a:schemeClr val="bg1">
                    <a:lumMod val="65000"/>
                  </a:schemeClr>
                </a:solidFill>
              </a:rPr>
              <a:t> v</a:t>
            </a:r>
            <a:r>
              <a:rPr lang="it-IT" sz="2400" u="sng" dirty="0">
                <a:solidFill>
                  <a:schemeClr val="bg1">
                    <a:lumMod val="65000"/>
                  </a:schemeClr>
                </a:solidFill>
              </a:rPr>
              <a:t>a</a:t>
            </a:r>
            <a:r>
              <a:rPr lang="it-IT" sz="2400" dirty="0">
                <a:solidFill>
                  <a:schemeClr val="bg1">
                    <a:lumMod val="65000"/>
                  </a:schemeClr>
                </a:solidFill>
              </a:rPr>
              <a:t>nvera?	</a:t>
            </a:r>
            <a:r>
              <a:rPr lang="it-IT" sz="2400" i="1" dirty="0">
                <a:solidFill>
                  <a:schemeClr val="bg1">
                    <a:lumMod val="65000"/>
                  </a:schemeClr>
                </a:solidFill>
              </a:rPr>
              <a:t>(= à tort et à travers)</a:t>
            </a:r>
            <a:endParaRPr lang="it-IT" sz="2400" dirty="0">
              <a:solidFill>
                <a:schemeClr val="bg1">
                  <a:lumMod val="65000"/>
                </a:schemeClr>
              </a:solidFill>
            </a:endParaRPr>
          </a:p>
          <a:p>
            <a:pPr marL="0" indent="0" algn="just">
              <a:spcBef>
                <a:spcPts val="1200"/>
              </a:spcBef>
              <a:buNone/>
            </a:pPr>
            <a:r>
              <a:rPr lang="it-IT" sz="2400" dirty="0">
                <a:solidFill>
                  <a:schemeClr val="bg1">
                    <a:lumMod val="65000"/>
                  </a:schemeClr>
                </a:solidFill>
              </a:rPr>
              <a:t>Questa notizia è stata un vero fulmine </a:t>
            </a:r>
            <a:r>
              <a:rPr lang="it-IT" sz="2400" b="1" dirty="0">
                <a:solidFill>
                  <a:schemeClr val="bg1">
                    <a:lumMod val="65000"/>
                  </a:schemeClr>
                </a:solidFill>
              </a:rPr>
              <a:t>a</a:t>
            </a:r>
            <a:r>
              <a:rPr lang="it-IT" sz="2400" dirty="0">
                <a:solidFill>
                  <a:schemeClr val="bg1">
                    <a:lumMod val="65000"/>
                  </a:schemeClr>
                </a:solidFill>
              </a:rPr>
              <a:t> ciel sereno</a:t>
            </a:r>
            <a:endParaRPr lang="fr-FR" sz="2400" dirty="0">
              <a:solidFill>
                <a:schemeClr val="bg1">
                  <a:lumMod val="65000"/>
                </a:schemeClr>
              </a:solidFill>
            </a:endParaRPr>
          </a:p>
        </p:txBody>
      </p:sp>
      <p:sp>
        <p:nvSpPr>
          <p:cNvPr id="6" name="Titre 1">
            <a:extLst>
              <a:ext uri="{FF2B5EF4-FFF2-40B4-BE49-F238E27FC236}">
                <a16:creationId xmlns:a16="http://schemas.microsoft.com/office/drawing/2014/main" id="{72700E17-0404-F95D-3E35-DAD694583E08}"/>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722892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5520" y="1303792"/>
            <a:ext cx="8640960" cy="5554208"/>
          </a:xfrm>
        </p:spPr>
        <p:txBody>
          <a:bodyPr>
            <a:normAutofit fontScale="77500" lnSpcReduction="20000"/>
          </a:bodyPr>
          <a:lstStyle/>
          <a:p>
            <a:pPr marL="0" indent="0">
              <a:buNone/>
            </a:pPr>
            <a:r>
              <a:rPr lang="it-IT" dirty="0"/>
              <a:t>Completa il seguente testo con le </a:t>
            </a:r>
            <a:r>
              <a:rPr lang="it-IT" b="1" dirty="0"/>
              <a:t>preposizioni </a:t>
            </a:r>
            <a:r>
              <a:rPr lang="it-IT" b="1" u="sng" dirty="0"/>
              <a:t>articolate</a:t>
            </a:r>
            <a:r>
              <a:rPr lang="it-IT" dirty="0"/>
              <a:t> adatte:</a:t>
            </a:r>
            <a:endParaRPr lang="fr-FR" dirty="0"/>
          </a:p>
          <a:p>
            <a:pPr marL="0" indent="0" algn="just">
              <a:buNone/>
            </a:pPr>
            <a:r>
              <a:rPr lang="it-IT" dirty="0"/>
              <a:t>	</a:t>
            </a:r>
          </a:p>
          <a:p>
            <a:pPr marL="0" indent="0" algn="just">
              <a:lnSpc>
                <a:spcPct val="140000"/>
              </a:lnSpc>
              <a:buNone/>
            </a:pPr>
            <a:r>
              <a:rPr lang="it-IT" dirty="0"/>
              <a:t>	Il calcolo .......... resistenza .......... materiali, l’uso .......... cemento armato e .......... ferro escludono l’ ‹‹ architettura ›› intesa in senso classico e tradizionale. I materiali moderni .......... costruzione e le nostre nozioni scientifiche, non si prestano assolutamente .......... disciplina .......... stili storici, e sono la causa principale .......... aspetto grottesco .......... costruzioni ‹‹  .......... moda ››, .......... quali si vorrebbe ottenere</a:t>
            </a:r>
            <a:r>
              <a:rPr lang="it-IT" i="1" dirty="0"/>
              <a:t> </a:t>
            </a:r>
            <a:r>
              <a:rPr lang="it-IT" dirty="0"/>
              <a:t>.......... leggerezza, .......... snellezza superba</a:t>
            </a:r>
            <a:r>
              <a:rPr lang="it-IT" i="1" dirty="0"/>
              <a:t> </a:t>
            </a:r>
            <a:r>
              <a:rPr lang="it-IT" dirty="0"/>
              <a:t>.......... </a:t>
            </a:r>
            <a:r>
              <a:rPr lang="it-IT" i="1" dirty="0"/>
              <a:t>poutrelle</a:t>
            </a:r>
            <a:r>
              <a:rPr lang="it-IT" dirty="0"/>
              <a:t> e</a:t>
            </a:r>
            <a:r>
              <a:rPr lang="it-IT" i="1" dirty="0"/>
              <a:t> </a:t>
            </a:r>
            <a:r>
              <a:rPr lang="it-IT" dirty="0"/>
              <a:t>.......... fragilità</a:t>
            </a:r>
            <a:r>
              <a:rPr lang="it-IT" i="1" dirty="0"/>
              <a:t> </a:t>
            </a:r>
            <a:r>
              <a:rPr lang="it-IT" dirty="0"/>
              <a:t>.......... cemento armato, la curva pesante .......... arco e l’aspetto massiccio .......... marmo.   </a:t>
            </a:r>
            <a:endParaRPr lang="it-IT" b="1" i="1" dirty="0"/>
          </a:p>
          <a:p>
            <a:pPr marL="0" indent="0" algn="r">
              <a:buNone/>
            </a:pPr>
            <a:r>
              <a:rPr lang="it-IT" sz="2600" dirty="0"/>
              <a:t>[</a:t>
            </a:r>
            <a:r>
              <a:rPr lang="it-IT" sz="2600" b="1" i="1" dirty="0"/>
              <a:t>L’architettura futurista</a:t>
            </a:r>
            <a:r>
              <a:rPr lang="it-IT" sz="2600" i="1" dirty="0"/>
              <a:t>, </a:t>
            </a:r>
            <a:r>
              <a:rPr lang="it-IT" sz="2600" dirty="0"/>
              <a:t>in </a:t>
            </a:r>
            <a:r>
              <a:rPr lang="it-IT" sz="2600" i="1" dirty="0"/>
              <a:t>Marinetti e i Futuristi</a:t>
            </a:r>
            <a:r>
              <a:rPr lang="it-IT" sz="2600" dirty="0"/>
              <a:t>, Garzanti, 1994, p.150]</a:t>
            </a:r>
          </a:p>
          <a:p>
            <a:pPr marL="0" indent="0" algn="r">
              <a:buNone/>
            </a:pPr>
            <a:endParaRPr lang="fr-FR" dirty="0"/>
          </a:p>
          <a:p>
            <a:pPr marL="0" indent="0" algn="r">
              <a:buNone/>
            </a:pPr>
            <a:r>
              <a:rPr lang="fr-FR" dirty="0"/>
              <a:t> </a:t>
            </a:r>
            <a:r>
              <a:rPr lang="fr-FR" dirty="0" err="1">
                <a:solidFill>
                  <a:srgbClr val="FF9999"/>
                </a:solidFill>
              </a:rPr>
              <a:t>soluzioni</a:t>
            </a:r>
            <a:r>
              <a:rPr lang="fr-FR" dirty="0">
                <a:solidFill>
                  <a:srgbClr val="FF9999"/>
                </a:solidFill>
              </a:rPr>
              <a:t> →</a:t>
            </a:r>
            <a:endParaRPr lang="en-US" dirty="0">
              <a:solidFill>
                <a:srgbClr val="FF9999"/>
              </a:solidFill>
              <a:ea typeface="Calibri"/>
              <a:cs typeface="Quadraat-Regular"/>
            </a:endParaRPr>
          </a:p>
          <a:p>
            <a:pPr marL="0" indent="0" algn="r">
              <a:buNone/>
            </a:pPr>
            <a:endParaRPr lang="fr-FR" sz="2600" dirty="0"/>
          </a:p>
        </p:txBody>
      </p:sp>
      <p:sp>
        <p:nvSpPr>
          <p:cNvPr id="6" name="Titre 1">
            <a:extLst>
              <a:ext uri="{FF2B5EF4-FFF2-40B4-BE49-F238E27FC236}">
                <a16:creationId xmlns:a16="http://schemas.microsoft.com/office/drawing/2014/main" id="{28B4C5E2-FCE5-C66B-D968-233943C12F36}"/>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583217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75520" y="1600200"/>
            <a:ext cx="8640960" cy="5257800"/>
          </a:xfrm>
        </p:spPr>
        <p:txBody>
          <a:bodyPr>
            <a:normAutofit fontScale="77500" lnSpcReduction="20000"/>
          </a:bodyPr>
          <a:lstStyle/>
          <a:p>
            <a:pPr marL="0" indent="0">
              <a:buNone/>
            </a:pPr>
            <a:r>
              <a:rPr lang="it-IT" dirty="0"/>
              <a:t>Completa il seguente testo con le </a:t>
            </a:r>
            <a:r>
              <a:rPr lang="it-IT" b="1" dirty="0"/>
              <a:t>preposizioni </a:t>
            </a:r>
            <a:r>
              <a:rPr lang="it-IT" b="1" u="sng" dirty="0"/>
              <a:t>articolate</a:t>
            </a:r>
            <a:r>
              <a:rPr lang="it-IT" dirty="0"/>
              <a:t> adatte:</a:t>
            </a:r>
            <a:endParaRPr lang="fr-FR" dirty="0"/>
          </a:p>
          <a:p>
            <a:pPr marL="0" indent="0" algn="just">
              <a:buNone/>
            </a:pPr>
            <a:r>
              <a:rPr lang="it-IT" dirty="0"/>
              <a:t>	</a:t>
            </a:r>
          </a:p>
          <a:p>
            <a:pPr marL="0" indent="0" algn="just">
              <a:lnSpc>
                <a:spcPct val="140000"/>
              </a:lnSpc>
              <a:buNone/>
            </a:pPr>
            <a:r>
              <a:rPr lang="it-IT" dirty="0"/>
              <a:t>	</a:t>
            </a:r>
            <a:r>
              <a:rPr lang="it-IT" dirty="0">
                <a:solidFill>
                  <a:schemeClr val="bg1">
                    <a:lumMod val="65000"/>
                  </a:schemeClr>
                </a:solidFill>
              </a:rPr>
              <a:t>Il calcolo </a:t>
            </a:r>
            <a:r>
              <a:rPr lang="it-IT" b="1" dirty="0">
                <a:solidFill>
                  <a:schemeClr val="bg1">
                    <a:lumMod val="65000"/>
                  </a:schemeClr>
                </a:solidFill>
              </a:rPr>
              <a:t>della</a:t>
            </a:r>
            <a:r>
              <a:rPr lang="it-IT" dirty="0">
                <a:solidFill>
                  <a:schemeClr val="bg1">
                    <a:lumMod val="65000"/>
                  </a:schemeClr>
                </a:solidFill>
              </a:rPr>
              <a:t> resistenza </a:t>
            </a:r>
            <a:r>
              <a:rPr lang="it-IT" b="1" dirty="0">
                <a:solidFill>
                  <a:schemeClr val="bg1">
                    <a:lumMod val="65000"/>
                  </a:schemeClr>
                </a:solidFill>
              </a:rPr>
              <a:t>dei</a:t>
            </a:r>
            <a:r>
              <a:rPr lang="it-IT" dirty="0">
                <a:solidFill>
                  <a:schemeClr val="bg1">
                    <a:lumMod val="65000"/>
                  </a:schemeClr>
                </a:solidFill>
              </a:rPr>
              <a:t> materiali, l’uso </a:t>
            </a:r>
            <a:r>
              <a:rPr lang="it-IT" b="1" dirty="0">
                <a:solidFill>
                  <a:schemeClr val="bg1">
                    <a:lumMod val="65000"/>
                  </a:schemeClr>
                </a:solidFill>
              </a:rPr>
              <a:t>del</a:t>
            </a:r>
            <a:r>
              <a:rPr lang="it-IT" dirty="0">
                <a:solidFill>
                  <a:schemeClr val="bg1">
                    <a:lumMod val="65000"/>
                  </a:schemeClr>
                </a:solidFill>
              </a:rPr>
              <a:t> cemento armato e </a:t>
            </a:r>
            <a:r>
              <a:rPr lang="it-IT" b="1" dirty="0">
                <a:solidFill>
                  <a:schemeClr val="bg1">
                    <a:lumMod val="65000"/>
                  </a:schemeClr>
                </a:solidFill>
              </a:rPr>
              <a:t>del</a:t>
            </a:r>
            <a:r>
              <a:rPr lang="it-IT" dirty="0">
                <a:solidFill>
                  <a:schemeClr val="bg1">
                    <a:lumMod val="65000"/>
                  </a:schemeClr>
                </a:solidFill>
              </a:rPr>
              <a:t> ferro escludono l’ ‹‹ architettura ›› intesa in senso classico e tradizionale. I materiali moderni </a:t>
            </a:r>
            <a:r>
              <a:rPr lang="it-IT" b="1" dirty="0">
                <a:solidFill>
                  <a:schemeClr val="bg1">
                    <a:lumMod val="65000"/>
                  </a:schemeClr>
                </a:solidFill>
              </a:rPr>
              <a:t>della</a:t>
            </a:r>
            <a:r>
              <a:rPr lang="it-IT" dirty="0">
                <a:solidFill>
                  <a:schemeClr val="bg1">
                    <a:lumMod val="65000"/>
                  </a:schemeClr>
                </a:solidFill>
              </a:rPr>
              <a:t> costruzione e le nostre nozioni scientifiche, non si prestano assolutamente </a:t>
            </a:r>
            <a:r>
              <a:rPr lang="it-IT" b="1" dirty="0">
                <a:solidFill>
                  <a:schemeClr val="bg1">
                    <a:lumMod val="65000"/>
                  </a:schemeClr>
                </a:solidFill>
              </a:rPr>
              <a:t>alla</a:t>
            </a:r>
            <a:r>
              <a:rPr lang="it-IT" dirty="0">
                <a:solidFill>
                  <a:schemeClr val="bg1">
                    <a:lumMod val="65000"/>
                  </a:schemeClr>
                </a:solidFill>
              </a:rPr>
              <a:t> disciplina </a:t>
            </a:r>
            <a:r>
              <a:rPr lang="it-IT" b="1" dirty="0">
                <a:solidFill>
                  <a:schemeClr val="bg1">
                    <a:lumMod val="65000"/>
                  </a:schemeClr>
                </a:solidFill>
              </a:rPr>
              <a:t>degli</a:t>
            </a:r>
            <a:r>
              <a:rPr lang="it-IT" dirty="0">
                <a:solidFill>
                  <a:schemeClr val="bg1">
                    <a:lumMod val="65000"/>
                  </a:schemeClr>
                </a:solidFill>
              </a:rPr>
              <a:t> stili storici, e sono la causa principale </a:t>
            </a:r>
            <a:r>
              <a:rPr lang="it-IT" b="1" dirty="0">
                <a:solidFill>
                  <a:schemeClr val="bg1">
                    <a:lumMod val="65000"/>
                  </a:schemeClr>
                </a:solidFill>
              </a:rPr>
              <a:t>dell’</a:t>
            </a:r>
            <a:r>
              <a:rPr lang="it-IT" dirty="0">
                <a:solidFill>
                  <a:schemeClr val="bg1">
                    <a:lumMod val="65000"/>
                  </a:schemeClr>
                </a:solidFill>
              </a:rPr>
              <a:t> aspetto grottesco </a:t>
            </a:r>
            <a:r>
              <a:rPr lang="it-IT" b="1" dirty="0">
                <a:solidFill>
                  <a:schemeClr val="bg1">
                    <a:lumMod val="65000"/>
                  </a:schemeClr>
                </a:solidFill>
              </a:rPr>
              <a:t>delle</a:t>
            </a:r>
            <a:r>
              <a:rPr lang="it-IT" dirty="0">
                <a:solidFill>
                  <a:schemeClr val="bg1">
                    <a:lumMod val="65000"/>
                  </a:schemeClr>
                </a:solidFill>
              </a:rPr>
              <a:t> costruzioni ‹‹ </a:t>
            </a:r>
            <a:r>
              <a:rPr lang="it-IT" b="1" dirty="0">
                <a:solidFill>
                  <a:schemeClr val="bg1">
                    <a:lumMod val="65000"/>
                  </a:schemeClr>
                </a:solidFill>
              </a:rPr>
              <a:t>alla</a:t>
            </a:r>
            <a:r>
              <a:rPr lang="it-IT" dirty="0">
                <a:solidFill>
                  <a:schemeClr val="bg1">
                    <a:lumMod val="65000"/>
                  </a:schemeClr>
                </a:solidFill>
              </a:rPr>
              <a:t> moda ››, </a:t>
            </a:r>
            <a:r>
              <a:rPr lang="it-IT" b="1" dirty="0">
                <a:solidFill>
                  <a:schemeClr val="bg1">
                    <a:lumMod val="65000"/>
                  </a:schemeClr>
                </a:solidFill>
              </a:rPr>
              <a:t>con le / colle</a:t>
            </a:r>
            <a:r>
              <a:rPr lang="it-IT" dirty="0">
                <a:solidFill>
                  <a:schemeClr val="bg1">
                    <a:lumMod val="65000"/>
                  </a:schemeClr>
                </a:solidFill>
              </a:rPr>
              <a:t> quali si vorrebbe ottenere</a:t>
            </a:r>
            <a:r>
              <a:rPr lang="it-IT" i="1" dirty="0">
                <a:solidFill>
                  <a:schemeClr val="bg1">
                    <a:lumMod val="65000"/>
                  </a:schemeClr>
                </a:solidFill>
              </a:rPr>
              <a:t> </a:t>
            </a:r>
            <a:r>
              <a:rPr lang="it-IT" b="1" dirty="0">
                <a:solidFill>
                  <a:schemeClr val="bg1">
                    <a:lumMod val="65000"/>
                  </a:schemeClr>
                </a:solidFill>
              </a:rPr>
              <a:t>dalla</a:t>
            </a:r>
            <a:r>
              <a:rPr lang="it-IT" dirty="0">
                <a:solidFill>
                  <a:schemeClr val="bg1">
                    <a:lumMod val="65000"/>
                  </a:schemeClr>
                </a:solidFill>
              </a:rPr>
              <a:t> leggerezza, </a:t>
            </a:r>
            <a:r>
              <a:rPr lang="it-IT" b="1" dirty="0">
                <a:solidFill>
                  <a:schemeClr val="bg1">
                    <a:lumMod val="65000"/>
                  </a:schemeClr>
                </a:solidFill>
              </a:rPr>
              <a:t>dalla</a:t>
            </a:r>
            <a:r>
              <a:rPr lang="it-IT" dirty="0">
                <a:solidFill>
                  <a:schemeClr val="bg1">
                    <a:lumMod val="65000"/>
                  </a:schemeClr>
                </a:solidFill>
              </a:rPr>
              <a:t> snellezza superba</a:t>
            </a:r>
            <a:r>
              <a:rPr lang="it-IT" i="1" dirty="0">
                <a:solidFill>
                  <a:schemeClr val="bg1">
                    <a:lumMod val="65000"/>
                  </a:schemeClr>
                </a:solidFill>
              </a:rPr>
              <a:t> </a:t>
            </a:r>
            <a:r>
              <a:rPr lang="it-IT" b="1" dirty="0">
                <a:solidFill>
                  <a:schemeClr val="bg1">
                    <a:lumMod val="65000"/>
                  </a:schemeClr>
                </a:solidFill>
              </a:rPr>
              <a:t>delle</a:t>
            </a:r>
            <a:r>
              <a:rPr lang="it-IT" dirty="0">
                <a:solidFill>
                  <a:schemeClr val="bg1">
                    <a:lumMod val="65000"/>
                  </a:schemeClr>
                </a:solidFill>
              </a:rPr>
              <a:t> </a:t>
            </a:r>
            <a:r>
              <a:rPr lang="it-IT" i="1" dirty="0">
                <a:solidFill>
                  <a:schemeClr val="bg1">
                    <a:lumMod val="65000"/>
                  </a:schemeClr>
                </a:solidFill>
              </a:rPr>
              <a:t>poutrelle</a:t>
            </a:r>
            <a:r>
              <a:rPr lang="it-IT" dirty="0">
                <a:solidFill>
                  <a:schemeClr val="bg1">
                    <a:lumMod val="65000"/>
                  </a:schemeClr>
                </a:solidFill>
              </a:rPr>
              <a:t> e</a:t>
            </a:r>
            <a:r>
              <a:rPr lang="it-IT" i="1" dirty="0">
                <a:solidFill>
                  <a:schemeClr val="bg1">
                    <a:lumMod val="65000"/>
                  </a:schemeClr>
                </a:solidFill>
              </a:rPr>
              <a:t> </a:t>
            </a:r>
            <a:r>
              <a:rPr lang="it-IT" b="1" dirty="0">
                <a:solidFill>
                  <a:schemeClr val="bg1">
                    <a:lumMod val="65000"/>
                  </a:schemeClr>
                </a:solidFill>
              </a:rPr>
              <a:t>dalla</a:t>
            </a:r>
            <a:r>
              <a:rPr lang="it-IT" dirty="0">
                <a:solidFill>
                  <a:schemeClr val="bg1">
                    <a:lumMod val="65000"/>
                  </a:schemeClr>
                </a:solidFill>
              </a:rPr>
              <a:t> fragilità</a:t>
            </a:r>
            <a:r>
              <a:rPr lang="it-IT" i="1" dirty="0">
                <a:solidFill>
                  <a:schemeClr val="bg1">
                    <a:lumMod val="65000"/>
                  </a:schemeClr>
                </a:solidFill>
              </a:rPr>
              <a:t> </a:t>
            </a:r>
            <a:r>
              <a:rPr lang="it-IT" b="1" dirty="0">
                <a:solidFill>
                  <a:schemeClr val="bg1">
                    <a:lumMod val="65000"/>
                  </a:schemeClr>
                </a:solidFill>
              </a:rPr>
              <a:t>del</a:t>
            </a:r>
            <a:r>
              <a:rPr lang="it-IT" dirty="0">
                <a:solidFill>
                  <a:schemeClr val="bg1">
                    <a:lumMod val="65000"/>
                  </a:schemeClr>
                </a:solidFill>
              </a:rPr>
              <a:t> cemento armato, la curva pesante </a:t>
            </a:r>
            <a:r>
              <a:rPr lang="it-IT" b="1" dirty="0">
                <a:solidFill>
                  <a:schemeClr val="bg1">
                    <a:lumMod val="65000"/>
                  </a:schemeClr>
                </a:solidFill>
              </a:rPr>
              <a:t>dell’</a:t>
            </a:r>
            <a:r>
              <a:rPr lang="it-IT" dirty="0">
                <a:solidFill>
                  <a:schemeClr val="bg1">
                    <a:lumMod val="65000"/>
                  </a:schemeClr>
                </a:solidFill>
              </a:rPr>
              <a:t> arco e l’aspetto massiccio </a:t>
            </a:r>
            <a:r>
              <a:rPr lang="it-IT" b="1" dirty="0">
                <a:solidFill>
                  <a:schemeClr val="bg1">
                    <a:lumMod val="65000"/>
                  </a:schemeClr>
                </a:solidFill>
              </a:rPr>
              <a:t>del</a:t>
            </a:r>
            <a:r>
              <a:rPr lang="it-IT" dirty="0">
                <a:solidFill>
                  <a:schemeClr val="bg1">
                    <a:lumMod val="65000"/>
                  </a:schemeClr>
                </a:solidFill>
              </a:rPr>
              <a:t> marmo.   </a:t>
            </a:r>
            <a:endParaRPr lang="fr-FR" dirty="0">
              <a:solidFill>
                <a:schemeClr val="bg1">
                  <a:lumMod val="65000"/>
                </a:schemeClr>
              </a:solidFill>
            </a:endParaRPr>
          </a:p>
          <a:p>
            <a:pPr marL="0" indent="0">
              <a:buNone/>
            </a:pPr>
            <a:endParaRPr lang="it-IT" b="1" i="1" dirty="0">
              <a:solidFill>
                <a:schemeClr val="bg1">
                  <a:lumMod val="65000"/>
                </a:schemeClr>
              </a:solidFill>
            </a:endParaRPr>
          </a:p>
          <a:p>
            <a:pPr marL="0" indent="0" algn="r">
              <a:buNone/>
            </a:pPr>
            <a:r>
              <a:rPr lang="it-IT" sz="2600" dirty="0"/>
              <a:t>[</a:t>
            </a:r>
            <a:r>
              <a:rPr lang="it-IT" sz="2600" b="1" i="1" dirty="0"/>
              <a:t>L’architettura futurista</a:t>
            </a:r>
            <a:r>
              <a:rPr lang="it-IT" sz="2600" i="1" dirty="0"/>
              <a:t>, </a:t>
            </a:r>
            <a:r>
              <a:rPr lang="it-IT" sz="2600" dirty="0"/>
              <a:t>in </a:t>
            </a:r>
            <a:r>
              <a:rPr lang="it-IT" sz="2600" i="1" dirty="0"/>
              <a:t>Marinetti e i Futuristi</a:t>
            </a:r>
            <a:r>
              <a:rPr lang="it-IT" sz="2600" dirty="0"/>
              <a:t>, Garzanti, 1994, p.150]</a:t>
            </a:r>
            <a:endParaRPr lang="fr-FR" sz="2600" dirty="0"/>
          </a:p>
        </p:txBody>
      </p:sp>
      <p:sp>
        <p:nvSpPr>
          <p:cNvPr id="6" name="Titre 1">
            <a:extLst>
              <a:ext uri="{FF2B5EF4-FFF2-40B4-BE49-F238E27FC236}">
                <a16:creationId xmlns:a16="http://schemas.microsoft.com/office/drawing/2014/main" id="{8808FFD5-065C-8EC1-CED6-102F4952FF63}"/>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2172277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04414" y="656262"/>
            <a:ext cx="8700729" cy="6118163"/>
          </a:xfrm>
        </p:spPr>
        <p:txBody>
          <a:bodyPr>
            <a:normAutofit fontScale="62500" lnSpcReduction="20000"/>
          </a:bodyPr>
          <a:lstStyle/>
          <a:p>
            <a:pPr marL="0" indent="0" algn="just">
              <a:lnSpc>
                <a:spcPct val="130000"/>
              </a:lnSpc>
              <a:buNone/>
            </a:pPr>
            <a:r>
              <a:rPr lang="it-IT" b="1" dirty="0">
                <a:latin typeface="Times New Roman"/>
              </a:rPr>
              <a:t>Completa il seguente brano con le preposizioni (semplici o articolate) adatte :</a:t>
            </a:r>
            <a:endParaRPr lang="it-IT" dirty="0">
              <a:latin typeface="Times New Roman"/>
            </a:endParaRPr>
          </a:p>
          <a:p>
            <a:pPr marL="0" indent="0" algn="just">
              <a:lnSpc>
                <a:spcPct val="130000"/>
              </a:lnSpc>
              <a:buNone/>
            </a:pPr>
            <a:r>
              <a:rPr lang="it-IT" dirty="0">
                <a:latin typeface="Times New Roman"/>
              </a:rPr>
              <a:t>	</a:t>
            </a:r>
            <a:r>
              <a:rPr lang="it-IT" sz="3200" dirty="0">
                <a:latin typeface="Times New Roman"/>
              </a:rPr>
              <a:t>Quale fosse poi veramente la vita </a:t>
            </a:r>
            <a:r>
              <a:rPr lang="it-IT" sz="3200" dirty="0"/>
              <a:t>..........</a:t>
            </a:r>
            <a:r>
              <a:rPr lang="it-IT" sz="3200" dirty="0">
                <a:latin typeface="Times New Roman"/>
              </a:rPr>
              <a:t> Marchesa </a:t>
            </a:r>
            <a:r>
              <a:rPr lang="it-IT" sz="3200" dirty="0"/>
              <a:t>..........</a:t>
            </a:r>
            <a:r>
              <a:rPr lang="it-IT" sz="3200" dirty="0">
                <a:latin typeface="Times New Roman"/>
              </a:rPr>
              <a:t> suoi viaggi, noi </a:t>
            </a:r>
            <a:r>
              <a:rPr lang="it-IT" sz="3200" dirty="0"/>
              <a:t>..........</a:t>
            </a:r>
            <a:r>
              <a:rPr lang="it-IT" sz="3200" dirty="0">
                <a:latin typeface="Times New Roman"/>
              </a:rPr>
              <a:t> Ombrosa non potevamo sapere, lontani com’eravamo </a:t>
            </a:r>
            <a:r>
              <a:rPr lang="it-IT" sz="3200" dirty="0"/>
              <a:t>..........</a:t>
            </a:r>
            <a:r>
              <a:rPr lang="it-IT" sz="3200" dirty="0">
                <a:latin typeface="Times New Roman"/>
              </a:rPr>
              <a:t> capitali e </a:t>
            </a:r>
            <a:r>
              <a:rPr lang="it-IT" sz="3200" dirty="0"/>
              <a:t>..........</a:t>
            </a:r>
            <a:r>
              <a:rPr lang="it-IT" sz="3200" dirty="0">
                <a:latin typeface="Times New Roman"/>
              </a:rPr>
              <a:t> loro pettegolezzi. Ma </a:t>
            </a:r>
            <a:r>
              <a:rPr lang="it-IT" sz="3200" dirty="0"/>
              <a:t>.......... </a:t>
            </a:r>
            <a:r>
              <a:rPr lang="it-IT" sz="3200" dirty="0">
                <a:latin typeface="Times New Roman"/>
              </a:rPr>
              <a:t>quel tempo io compii il mio secondo viaggio </a:t>
            </a:r>
            <a:r>
              <a:rPr lang="it-IT" sz="3200" dirty="0"/>
              <a:t>..........</a:t>
            </a:r>
            <a:r>
              <a:rPr lang="it-IT" sz="3200" dirty="0">
                <a:latin typeface="Times New Roman"/>
              </a:rPr>
              <a:t> Parigi, </a:t>
            </a:r>
            <a:r>
              <a:rPr lang="it-IT" sz="3200" dirty="0"/>
              <a:t>..........</a:t>
            </a:r>
            <a:r>
              <a:rPr lang="it-IT" sz="3200" dirty="0">
                <a:latin typeface="Times New Roman"/>
              </a:rPr>
              <a:t> certi contratti (una fornitura </a:t>
            </a:r>
            <a:r>
              <a:rPr lang="it-IT" sz="3200" dirty="0"/>
              <a:t>..........</a:t>
            </a:r>
            <a:r>
              <a:rPr lang="it-IT" sz="3200" dirty="0">
                <a:latin typeface="Times New Roman"/>
              </a:rPr>
              <a:t> limoni, perché ora anche molti nobili si mettevano </a:t>
            </a:r>
            <a:r>
              <a:rPr lang="it-IT" sz="3200" dirty="0"/>
              <a:t>..........</a:t>
            </a:r>
            <a:r>
              <a:rPr lang="it-IT" sz="3200" dirty="0">
                <a:latin typeface="Times New Roman"/>
              </a:rPr>
              <a:t> commerciare, ed io tra i primi).   </a:t>
            </a:r>
          </a:p>
          <a:p>
            <a:pPr marL="0" indent="0" algn="just">
              <a:lnSpc>
                <a:spcPct val="130000"/>
              </a:lnSpc>
              <a:buNone/>
            </a:pPr>
            <a:r>
              <a:rPr lang="it-IT" sz="3200" dirty="0">
                <a:latin typeface="Times New Roman"/>
              </a:rPr>
              <a:t>	Una sera, in uno ..... più illustri salotti parigini, incontrai Donna Viola. Era acconciata ..... una tal sontuosa pettinatura ed una veste così splendente che se non stentai ..... riconoscerla, anzi trasalii ..... primo ..... vederla, fu perché era proprio donna ..... non poter mai esser confusa ..... nessuna. Mi salutò ..... indifferenza, ma presto trovò il modo ..... appartarsi ..... me e ..... chiedermi, senz’attendere risposta ..... una domanda e l’altra: - Avete nuove ..... vostro fratello? Sarete presto ..... ritorno ..... Ombrosa? Tenete, dategli questo ..... mio ricordo -. E trattasi ..... seno un fazzoletto ..... seta me lo cacciò ..... mano. Poi si lasciò subito raggiungere ..... corte ..... ammiratori che si portava dietro.</a:t>
            </a:r>
            <a:endParaRPr lang="it-IT" sz="3200" dirty="0">
              <a:effectLst/>
              <a:latin typeface="Times New Roman"/>
            </a:endParaRPr>
          </a:p>
          <a:p>
            <a:pPr marL="0" indent="0" algn="r">
              <a:buNone/>
            </a:pPr>
            <a:r>
              <a:rPr lang="it-IT" sz="2600" dirty="0">
                <a:latin typeface="Times New Roman"/>
              </a:rPr>
              <a:t>[ Italo Calvino, </a:t>
            </a:r>
            <a:r>
              <a:rPr lang="it-IT" sz="2600" i="1" dirty="0">
                <a:latin typeface="Times New Roman"/>
              </a:rPr>
              <a:t>Il barone rampante</a:t>
            </a:r>
            <a:r>
              <a:rPr lang="it-IT" sz="2600" dirty="0">
                <a:latin typeface="Times New Roman"/>
              </a:rPr>
              <a:t>, cap. XXIII ]</a:t>
            </a:r>
            <a:endParaRPr lang="fr-FR" sz="2400" dirty="0"/>
          </a:p>
          <a:p>
            <a:pPr marL="0" indent="0" algn="r">
              <a:buNone/>
            </a:pPr>
            <a:r>
              <a:rPr lang="fr-FR" sz="3600" dirty="0"/>
              <a:t> </a:t>
            </a:r>
            <a:r>
              <a:rPr lang="fr-FR" sz="3600" dirty="0" err="1">
                <a:solidFill>
                  <a:srgbClr val="FF9999"/>
                </a:solidFill>
              </a:rPr>
              <a:t>soluzioni</a:t>
            </a:r>
            <a:r>
              <a:rPr lang="fr-FR" sz="3600" dirty="0">
                <a:solidFill>
                  <a:srgbClr val="FF9999"/>
                </a:solidFill>
              </a:rPr>
              <a:t> →</a:t>
            </a:r>
            <a:endParaRPr lang="it-IT" sz="3600" dirty="0">
              <a:latin typeface="Times New Roman"/>
            </a:endParaRPr>
          </a:p>
        </p:txBody>
      </p:sp>
      <p:sp>
        <p:nvSpPr>
          <p:cNvPr id="6" name="Titre 1">
            <a:extLst>
              <a:ext uri="{FF2B5EF4-FFF2-40B4-BE49-F238E27FC236}">
                <a16:creationId xmlns:a16="http://schemas.microsoft.com/office/drawing/2014/main" id="{2D30AA1F-A0B7-5AAE-BAB1-15CB6056EA6D}"/>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4040415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980728"/>
            <a:ext cx="8363272" cy="5877272"/>
          </a:xfrm>
        </p:spPr>
        <p:txBody>
          <a:bodyPr>
            <a:normAutofit fontScale="70000" lnSpcReduction="20000"/>
          </a:bodyPr>
          <a:lstStyle/>
          <a:p>
            <a:pPr marL="0" indent="0" algn="just">
              <a:lnSpc>
                <a:spcPct val="130000"/>
              </a:lnSpc>
              <a:buNone/>
            </a:pPr>
            <a:r>
              <a:rPr lang="it-IT" dirty="0">
                <a:latin typeface="Times New Roman"/>
              </a:rPr>
              <a:t>	</a:t>
            </a:r>
            <a:r>
              <a:rPr lang="it-IT" dirty="0">
                <a:solidFill>
                  <a:schemeClr val="bg1">
                    <a:lumMod val="65000"/>
                  </a:schemeClr>
                </a:solidFill>
                <a:latin typeface="Times New Roman"/>
              </a:rPr>
              <a:t>Quale fosse poi veramente la vita </a:t>
            </a:r>
            <a:r>
              <a:rPr lang="it-IT" b="1" dirty="0">
                <a:solidFill>
                  <a:schemeClr val="bg1">
                    <a:lumMod val="65000"/>
                  </a:schemeClr>
                </a:solidFill>
                <a:latin typeface="Times New Roman"/>
              </a:rPr>
              <a:t>della</a:t>
            </a:r>
            <a:r>
              <a:rPr lang="it-IT" dirty="0">
                <a:solidFill>
                  <a:schemeClr val="bg1">
                    <a:lumMod val="65000"/>
                  </a:schemeClr>
                </a:solidFill>
                <a:latin typeface="Times New Roman"/>
              </a:rPr>
              <a:t> Marchesa </a:t>
            </a:r>
            <a:r>
              <a:rPr lang="it-IT" b="1" dirty="0">
                <a:solidFill>
                  <a:schemeClr val="bg1">
                    <a:lumMod val="65000"/>
                  </a:schemeClr>
                </a:solidFill>
                <a:latin typeface="Times New Roman"/>
              </a:rPr>
              <a:t>nei</a:t>
            </a:r>
            <a:r>
              <a:rPr lang="it-IT" dirty="0">
                <a:solidFill>
                  <a:schemeClr val="bg1">
                    <a:lumMod val="65000"/>
                  </a:schemeClr>
                </a:solidFill>
                <a:latin typeface="Times New Roman"/>
              </a:rPr>
              <a:t> suoi viaggi, noi </a:t>
            </a:r>
            <a:r>
              <a:rPr lang="it-IT" b="1" dirty="0">
                <a:solidFill>
                  <a:schemeClr val="bg1">
                    <a:lumMod val="65000"/>
                  </a:schemeClr>
                </a:solidFill>
                <a:latin typeface="Times New Roman"/>
              </a:rPr>
              <a:t>di</a:t>
            </a:r>
            <a:r>
              <a:rPr lang="it-IT" dirty="0">
                <a:solidFill>
                  <a:schemeClr val="bg1">
                    <a:lumMod val="65000"/>
                  </a:schemeClr>
                </a:solidFill>
                <a:latin typeface="Times New Roman"/>
              </a:rPr>
              <a:t> Ombrosa non potevamo sapere, lontani com’eravamo </a:t>
            </a:r>
            <a:r>
              <a:rPr lang="it-IT" b="1" dirty="0">
                <a:solidFill>
                  <a:schemeClr val="bg1">
                    <a:lumMod val="65000"/>
                  </a:schemeClr>
                </a:solidFill>
                <a:latin typeface="Times New Roman"/>
              </a:rPr>
              <a:t>dalle</a:t>
            </a:r>
            <a:r>
              <a:rPr lang="it-IT" dirty="0">
                <a:solidFill>
                  <a:schemeClr val="bg1">
                    <a:lumMod val="65000"/>
                  </a:schemeClr>
                </a:solidFill>
                <a:latin typeface="Times New Roman"/>
              </a:rPr>
              <a:t> capitali e </a:t>
            </a:r>
            <a:r>
              <a:rPr lang="it-IT" b="1" dirty="0">
                <a:solidFill>
                  <a:schemeClr val="bg1">
                    <a:lumMod val="65000"/>
                  </a:schemeClr>
                </a:solidFill>
                <a:latin typeface="Times New Roman"/>
              </a:rPr>
              <a:t>dai</a:t>
            </a:r>
            <a:r>
              <a:rPr lang="it-IT" dirty="0">
                <a:solidFill>
                  <a:schemeClr val="bg1">
                    <a:lumMod val="65000"/>
                  </a:schemeClr>
                </a:solidFill>
                <a:latin typeface="Times New Roman"/>
              </a:rPr>
              <a:t> loro pettegolezzi. Ma </a:t>
            </a:r>
            <a:r>
              <a:rPr lang="it-IT" b="1" dirty="0">
                <a:solidFill>
                  <a:schemeClr val="bg1">
                    <a:lumMod val="65000"/>
                  </a:schemeClr>
                </a:solidFill>
                <a:latin typeface="Times New Roman"/>
              </a:rPr>
              <a:t>in</a:t>
            </a:r>
            <a:r>
              <a:rPr lang="it-IT" dirty="0">
                <a:solidFill>
                  <a:schemeClr val="bg1">
                    <a:lumMod val="65000"/>
                  </a:schemeClr>
                </a:solidFill>
                <a:latin typeface="Times New Roman"/>
              </a:rPr>
              <a:t> quel tempo io compii il mio secondo viaggio </a:t>
            </a:r>
            <a:r>
              <a:rPr lang="it-IT" b="1" dirty="0">
                <a:solidFill>
                  <a:schemeClr val="bg1">
                    <a:lumMod val="65000"/>
                  </a:schemeClr>
                </a:solidFill>
                <a:latin typeface="Times New Roman"/>
              </a:rPr>
              <a:t>a</a:t>
            </a:r>
            <a:r>
              <a:rPr lang="it-IT" dirty="0">
                <a:solidFill>
                  <a:schemeClr val="bg1">
                    <a:lumMod val="65000"/>
                  </a:schemeClr>
                </a:solidFill>
                <a:latin typeface="Times New Roman"/>
              </a:rPr>
              <a:t> Parigi, </a:t>
            </a:r>
            <a:r>
              <a:rPr lang="it-IT" b="1" dirty="0">
                <a:solidFill>
                  <a:schemeClr val="bg1">
                    <a:lumMod val="65000"/>
                  </a:schemeClr>
                </a:solidFill>
                <a:latin typeface="Times New Roman"/>
              </a:rPr>
              <a:t>per</a:t>
            </a:r>
            <a:r>
              <a:rPr lang="it-IT" dirty="0">
                <a:solidFill>
                  <a:schemeClr val="bg1">
                    <a:lumMod val="65000"/>
                  </a:schemeClr>
                </a:solidFill>
                <a:latin typeface="Times New Roman"/>
              </a:rPr>
              <a:t> certi contratti (una fornitura </a:t>
            </a:r>
            <a:r>
              <a:rPr lang="it-IT" b="1" dirty="0">
                <a:solidFill>
                  <a:schemeClr val="bg1">
                    <a:lumMod val="65000"/>
                  </a:schemeClr>
                </a:solidFill>
                <a:latin typeface="Times New Roman"/>
              </a:rPr>
              <a:t>di</a:t>
            </a:r>
            <a:r>
              <a:rPr lang="it-IT" dirty="0">
                <a:solidFill>
                  <a:schemeClr val="bg1">
                    <a:lumMod val="65000"/>
                  </a:schemeClr>
                </a:solidFill>
                <a:latin typeface="Times New Roman"/>
              </a:rPr>
              <a:t> limoni, perché ora anche molti nobili si mettevano </a:t>
            </a:r>
            <a:r>
              <a:rPr lang="it-IT" b="1" dirty="0">
                <a:solidFill>
                  <a:schemeClr val="bg1">
                    <a:lumMod val="65000"/>
                  </a:schemeClr>
                </a:solidFill>
                <a:latin typeface="Times New Roman"/>
              </a:rPr>
              <a:t>a</a:t>
            </a:r>
            <a:r>
              <a:rPr lang="it-IT" dirty="0">
                <a:solidFill>
                  <a:schemeClr val="bg1">
                    <a:lumMod val="65000"/>
                  </a:schemeClr>
                </a:solidFill>
                <a:latin typeface="Times New Roman"/>
              </a:rPr>
              <a:t> commerciare, ed io tra i primi).   </a:t>
            </a:r>
          </a:p>
          <a:p>
            <a:pPr marL="0" indent="0" algn="just">
              <a:lnSpc>
                <a:spcPct val="130000"/>
              </a:lnSpc>
              <a:buNone/>
            </a:pPr>
            <a:r>
              <a:rPr lang="it-IT" dirty="0">
                <a:solidFill>
                  <a:schemeClr val="bg1">
                    <a:lumMod val="65000"/>
                  </a:schemeClr>
                </a:solidFill>
                <a:latin typeface="Times New Roman"/>
              </a:rPr>
              <a:t>	Una sera, in uno </a:t>
            </a:r>
            <a:r>
              <a:rPr lang="it-IT" b="1" dirty="0">
                <a:solidFill>
                  <a:schemeClr val="bg1">
                    <a:lumMod val="65000"/>
                  </a:schemeClr>
                </a:solidFill>
                <a:latin typeface="Times New Roman"/>
              </a:rPr>
              <a:t>dei</a:t>
            </a:r>
            <a:r>
              <a:rPr lang="it-IT" dirty="0">
                <a:solidFill>
                  <a:schemeClr val="bg1">
                    <a:lumMod val="65000"/>
                  </a:schemeClr>
                </a:solidFill>
                <a:latin typeface="Times New Roman"/>
              </a:rPr>
              <a:t> più illustri salotti parigini, incontrai Donna Viola. Era acconciata </a:t>
            </a:r>
            <a:r>
              <a:rPr lang="it-IT" b="1" dirty="0">
                <a:solidFill>
                  <a:schemeClr val="bg1">
                    <a:lumMod val="65000"/>
                  </a:schemeClr>
                </a:solidFill>
                <a:latin typeface="Times New Roman"/>
              </a:rPr>
              <a:t>con</a:t>
            </a:r>
            <a:r>
              <a:rPr lang="it-IT" dirty="0">
                <a:solidFill>
                  <a:schemeClr val="bg1">
                    <a:lumMod val="65000"/>
                  </a:schemeClr>
                </a:solidFill>
                <a:latin typeface="Times New Roman"/>
              </a:rPr>
              <a:t> una tal sontuosa pettinatura ed una veste così splendente che se non stentai </a:t>
            </a:r>
            <a:r>
              <a:rPr lang="it-IT" b="1" dirty="0">
                <a:solidFill>
                  <a:schemeClr val="bg1">
                    <a:lumMod val="65000"/>
                  </a:schemeClr>
                </a:solidFill>
                <a:latin typeface="Times New Roman"/>
              </a:rPr>
              <a:t>a</a:t>
            </a:r>
            <a:r>
              <a:rPr lang="it-IT" dirty="0">
                <a:solidFill>
                  <a:schemeClr val="bg1">
                    <a:lumMod val="65000"/>
                  </a:schemeClr>
                </a:solidFill>
                <a:latin typeface="Times New Roman"/>
              </a:rPr>
              <a:t> riconoscerla, anzi trasalii </a:t>
            </a:r>
            <a:r>
              <a:rPr lang="it-IT" b="1" dirty="0">
                <a:solidFill>
                  <a:schemeClr val="bg1">
                    <a:lumMod val="65000"/>
                  </a:schemeClr>
                </a:solidFill>
                <a:latin typeface="Times New Roman"/>
              </a:rPr>
              <a:t>sul</a:t>
            </a:r>
            <a:r>
              <a:rPr lang="it-IT" dirty="0">
                <a:solidFill>
                  <a:schemeClr val="bg1">
                    <a:lumMod val="65000"/>
                  </a:schemeClr>
                </a:solidFill>
                <a:latin typeface="Times New Roman"/>
              </a:rPr>
              <a:t> primo </a:t>
            </a:r>
            <a:r>
              <a:rPr lang="it-IT" b="1" dirty="0">
                <a:solidFill>
                  <a:schemeClr val="bg1">
                    <a:lumMod val="65000"/>
                  </a:schemeClr>
                </a:solidFill>
                <a:latin typeface="Times New Roman"/>
              </a:rPr>
              <a:t>nel</a:t>
            </a:r>
            <a:r>
              <a:rPr lang="it-IT" dirty="0">
                <a:solidFill>
                  <a:schemeClr val="bg1">
                    <a:lumMod val="65000"/>
                  </a:schemeClr>
                </a:solidFill>
                <a:latin typeface="Times New Roman"/>
              </a:rPr>
              <a:t> vederla, fu perché era proprio donna </a:t>
            </a:r>
            <a:r>
              <a:rPr lang="it-IT" b="1" dirty="0">
                <a:solidFill>
                  <a:schemeClr val="bg1">
                    <a:lumMod val="65000"/>
                  </a:schemeClr>
                </a:solidFill>
                <a:latin typeface="Times New Roman"/>
              </a:rPr>
              <a:t>da</a:t>
            </a:r>
            <a:r>
              <a:rPr lang="it-IT" dirty="0">
                <a:solidFill>
                  <a:schemeClr val="bg1">
                    <a:lumMod val="65000"/>
                  </a:schemeClr>
                </a:solidFill>
                <a:latin typeface="Times New Roman"/>
              </a:rPr>
              <a:t> non poter mai esser confusa </a:t>
            </a:r>
            <a:r>
              <a:rPr lang="it-IT" b="1" dirty="0">
                <a:solidFill>
                  <a:schemeClr val="bg1">
                    <a:lumMod val="65000"/>
                  </a:schemeClr>
                </a:solidFill>
                <a:latin typeface="Times New Roman"/>
              </a:rPr>
              <a:t>con</a:t>
            </a:r>
            <a:r>
              <a:rPr lang="it-IT" dirty="0">
                <a:solidFill>
                  <a:schemeClr val="bg1">
                    <a:lumMod val="65000"/>
                  </a:schemeClr>
                </a:solidFill>
                <a:latin typeface="Times New Roman"/>
              </a:rPr>
              <a:t> nessuna. Mi salutò </a:t>
            </a:r>
            <a:r>
              <a:rPr lang="it-IT" b="1" dirty="0">
                <a:solidFill>
                  <a:schemeClr val="bg1">
                    <a:lumMod val="65000"/>
                  </a:schemeClr>
                </a:solidFill>
                <a:latin typeface="Times New Roman"/>
              </a:rPr>
              <a:t>con</a:t>
            </a:r>
            <a:r>
              <a:rPr lang="it-IT" dirty="0">
                <a:solidFill>
                  <a:schemeClr val="bg1">
                    <a:lumMod val="65000"/>
                  </a:schemeClr>
                </a:solidFill>
                <a:latin typeface="Times New Roman"/>
              </a:rPr>
              <a:t> indifferenza, ma presto trovò il modo </a:t>
            </a:r>
            <a:r>
              <a:rPr lang="it-IT" b="1" dirty="0">
                <a:solidFill>
                  <a:schemeClr val="bg1">
                    <a:lumMod val="65000"/>
                  </a:schemeClr>
                </a:solidFill>
                <a:latin typeface="Times New Roman"/>
              </a:rPr>
              <a:t>di</a:t>
            </a:r>
            <a:r>
              <a:rPr lang="it-IT" dirty="0">
                <a:solidFill>
                  <a:schemeClr val="bg1">
                    <a:lumMod val="65000"/>
                  </a:schemeClr>
                </a:solidFill>
                <a:latin typeface="Times New Roman"/>
              </a:rPr>
              <a:t> appartarsi </a:t>
            </a:r>
            <a:r>
              <a:rPr lang="it-IT" b="1" dirty="0">
                <a:solidFill>
                  <a:schemeClr val="bg1">
                    <a:lumMod val="65000"/>
                  </a:schemeClr>
                </a:solidFill>
                <a:latin typeface="Times New Roman"/>
              </a:rPr>
              <a:t>con</a:t>
            </a:r>
            <a:r>
              <a:rPr lang="it-IT" dirty="0">
                <a:solidFill>
                  <a:schemeClr val="bg1">
                    <a:lumMod val="65000"/>
                  </a:schemeClr>
                </a:solidFill>
                <a:latin typeface="Times New Roman"/>
              </a:rPr>
              <a:t> me e </a:t>
            </a:r>
            <a:r>
              <a:rPr lang="it-IT" b="1" dirty="0">
                <a:solidFill>
                  <a:schemeClr val="bg1">
                    <a:lumMod val="65000"/>
                  </a:schemeClr>
                </a:solidFill>
                <a:latin typeface="Times New Roman"/>
              </a:rPr>
              <a:t>di</a:t>
            </a:r>
            <a:r>
              <a:rPr lang="it-IT" dirty="0">
                <a:solidFill>
                  <a:schemeClr val="bg1">
                    <a:lumMod val="65000"/>
                  </a:schemeClr>
                </a:solidFill>
                <a:latin typeface="Times New Roman"/>
              </a:rPr>
              <a:t> chiedermi, senz’attendere risposta </a:t>
            </a:r>
            <a:r>
              <a:rPr lang="it-IT" b="1" dirty="0">
                <a:solidFill>
                  <a:schemeClr val="bg1">
                    <a:lumMod val="65000"/>
                  </a:schemeClr>
                </a:solidFill>
                <a:latin typeface="Times New Roman"/>
              </a:rPr>
              <a:t>fra</a:t>
            </a:r>
            <a:r>
              <a:rPr lang="it-IT" dirty="0">
                <a:solidFill>
                  <a:schemeClr val="bg1">
                    <a:lumMod val="65000"/>
                  </a:schemeClr>
                </a:solidFill>
                <a:latin typeface="Times New Roman"/>
              </a:rPr>
              <a:t> una domanda e l’altra: - Avete nuove </a:t>
            </a:r>
            <a:r>
              <a:rPr lang="it-IT" b="1" dirty="0">
                <a:solidFill>
                  <a:schemeClr val="bg1">
                    <a:lumMod val="65000"/>
                  </a:schemeClr>
                </a:solidFill>
                <a:latin typeface="Times New Roman"/>
              </a:rPr>
              <a:t>di</a:t>
            </a:r>
            <a:r>
              <a:rPr lang="it-IT" dirty="0">
                <a:solidFill>
                  <a:schemeClr val="bg1">
                    <a:lumMod val="65000"/>
                  </a:schemeClr>
                </a:solidFill>
                <a:latin typeface="Times New Roman"/>
              </a:rPr>
              <a:t> vostro fratello? Sarete presto </a:t>
            </a:r>
            <a:r>
              <a:rPr lang="it-IT" b="1" dirty="0">
                <a:solidFill>
                  <a:schemeClr val="bg1">
                    <a:lumMod val="65000"/>
                  </a:schemeClr>
                </a:solidFill>
                <a:latin typeface="Times New Roman"/>
              </a:rPr>
              <a:t>di</a:t>
            </a:r>
            <a:r>
              <a:rPr lang="it-IT" dirty="0">
                <a:solidFill>
                  <a:schemeClr val="bg1">
                    <a:lumMod val="65000"/>
                  </a:schemeClr>
                </a:solidFill>
                <a:latin typeface="Times New Roman"/>
              </a:rPr>
              <a:t> ritorno </a:t>
            </a:r>
            <a:r>
              <a:rPr lang="it-IT" b="1" dirty="0">
                <a:solidFill>
                  <a:schemeClr val="bg1">
                    <a:lumMod val="65000"/>
                  </a:schemeClr>
                </a:solidFill>
                <a:latin typeface="Times New Roman"/>
              </a:rPr>
              <a:t>a</a:t>
            </a:r>
            <a:r>
              <a:rPr lang="it-IT" dirty="0">
                <a:solidFill>
                  <a:schemeClr val="bg1">
                    <a:lumMod val="65000"/>
                  </a:schemeClr>
                </a:solidFill>
                <a:latin typeface="Times New Roman"/>
              </a:rPr>
              <a:t> Ombrosa? Tenete, dategli questo </a:t>
            </a:r>
            <a:r>
              <a:rPr lang="it-IT" b="1" dirty="0">
                <a:solidFill>
                  <a:schemeClr val="bg1">
                    <a:lumMod val="65000"/>
                  </a:schemeClr>
                </a:solidFill>
                <a:latin typeface="Times New Roman"/>
              </a:rPr>
              <a:t>in</a:t>
            </a:r>
            <a:r>
              <a:rPr lang="it-IT" dirty="0">
                <a:solidFill>
                  <a:schemeClr val="bg1">
                    <a:lumMod val="65000"/>
                  </a:schemeClr>
                </a:solidFill>
                <a:latin typeface="Times New Roman"/>
              </a:rPr>
              <a:t> mio ricordo -. E trattasi </a:t>
            </a:r>
            <a:r>
              <a:rPr lang="it-IT" b="1" dirty="0">
                <a:solidFill>
                  <a:schemeClr val="bg1">
                    <a:lumMod val="65000"/>
                  </a:schemeClr>
                </a:solidFill>
                <a:latin typeface="Times New Roman"/>
              </a:rPr>
              <a:t>dal</a:t>
            </a:r>
            <a:r>
              <a:rPr lang="it-IT" dirty="0">
                <a:solidFill>
                  <a:schemeClr val="bg1">
                    <a:lumMod val="65000"/>
                  </a:schemeClr>
                </a:solidFill>
                <a:latin typeface="Times New Roman"/>
              </a:rPr>
              <a:t> seno un fazzoletto </a:t>
            </a:r>
            <a:r>
              <a:rPr lang="it-IT" b="1" dirty="0">
                <a:solidFill>
                  <a:schemeClr val="bg1">
                    <a:lumMod val="65000"/>
                  </a:schemeClr>
                </a:solidFill>
                <a:latin typeface="Times New Roman"/>
              </a:rPr>
              <a:t>di</a:t>
            </a:r>
            <a:r>
              <a:rPr lang="it-IT" dirty="0">
                <a:solidFill>
                  <a:schemeClr val="bg1">
                    <a:lumMod val="65000"/>
                  </a:schemeClr>
                </a:solidFill>
                <a:latin typeface="Times New Roman"/>
              </a:rPr>
              <a:t> seta me lo cacciò </a:t>
            </a:r>
            <a:r>
              <a:rPr lang="it-IT" b="1" dirty="0">
                <a:solidFill>
                  <a:schemeClr val="bg1">
                    <a:lumMod val="65000"/>
                  </a:schemeClr>
                </a:solidFill>
                <a:latin typeface="Times New Roman"/>
              </a:rPr>
              <a:t>in</a:t>
            </a:r>
            <a:r>
              <a:rPr lang="it-IT" dirty="0">
                <a:solidFill>
                  <a:schemeClr val="bg1">
                    <a:lumMod val="65000"/>
                  </a:schemeClr>
                </a:solidFill>
                <a:latin typeface="Times New Roman"/>
              </a:rPr>
              <a:t> mano. Poi si lasciò subito raggiungere </a:t>
            </a:r>
            <a:r>
              <a:rPr lang="it-IT" b="1" dirty="0">
                <a:solidFill>
                  <a:schemeClr val="bg1">
                    <a:lumMod val="65000"/>
                  </a:schemeClr>
                </a:solidFill>
                <a:latin typeface="Times New Roman"/>
              </a:rPr>
              <a:t>dalla</a:t>
            </a:r>
            <a:r>
              <a:rPr lang="it-IT" dirty="0">
                <a:solidFill>
                  <a:schemeClr val="bg1">
                    <a:lumMod val="65000"/>
                  </a:schemeClr>
                </a:solidFill>
                <a:latin typeface="Times New Roman"/>
              </a:rPr>
              <a:t> corte </a:t>
            </a:r>
            <a:r>
              <a:rPr lang="it-IT" b="1" dirty="0">
                <a:solidFill>
                  <a:schemeClr val="bg1">
                    <a:lumMod val="65000"/>
                  </a:schemeClr>
                </a:solidFill>
                <a:latin typeface="Times New Roman"/>
              </a:rPr>
              <a:t>di</a:t>
            </a:r>
            <a:r>
              <a:rPr lang="it-IT" dirty="0">
                <a:solidFill>
                  <a:schemeClr val="bg1">
                    <a:lumMod val="65000"/>
                  </a:schemeClr>
                </a:solidFill>
                <a:latin typeface="Times New Roman"/>
              </a:rPr>
              <a:t> ammiratori che si portava dietro.</a:t>
            </a:r>
          </a:p>
          <a:p>
            <a:pPr marL="0" indent="0" algn="r">
              <a:buNone/>
            </a:pPr>
            <a:r>
              <a:rPr lang="it-IT" dirty="0">
                <a:effectLst/>
                <a:latin typeface="Times New Roman"/>
              </a:rPr>
              <a:t>	</a:t>
            </a:r>
            <a:r>
              <a:rPr lang="it-IT" sz="2600" dirty="0">
                <a:latin typeface="Times New Roman"/>
              </a:rPr>
              <a:t>[ Italo Calvino, </a:t>
            </a:r>
            <a:r>
              <a:rPr lang="it-IT" sz="2600" i="1" dirty="0">
                <a:latin typeface="Times New Roman"/>
              </a:rPr>
              <a:t>Il barone rampante</a:t>
            </a:r>
            <a:r>
              <a:rPr lang="it-IT" sz="2600" dirty="0">
                <a:latin typeface="Times New Roman"/>
              </a:rPr>
              <a:t>, cap. XXIII ]</a:t>
            </a:r>
          </a:p>
        </p:txBody>
      </p:sp>
      <p:sp>
        <p:nvSpPr>
          <p:cNvPr id="6" name="Titre 1">
            <a:extLst>
              <a:ext uri="{FF2B5EF4-FFF2-40B4-BE49-F238E27FC236}">
                <a16:creationId xmlns:a16="http://schemas.microsoft.com/office/drawing/2014/main" id="{F1F90505-3F43-F841-8E06-016F96C4F451}"/>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69435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052737"/>
            <a:ext cx="8229600" cy="5073427"/>
          </a:xfrm>
        </p:spPr>
        <p:txBody>
          <a:bodyPr>
            <a:normAutofit/>
          </a:bodyPr>
          <a:lstStyle/>
          <a:p>
            <a:pPr marL="0" indent="0" algn="ctr">
              <a:buNone/>
            </a:pPr>
            <a:r>
              <a:rPr lang="fr-FR" b="1"/>
              <a:t>Definizione</a:t>
            </a:r>
            <a:r>
              <a:rPr lang="fr-FR"/>
              <a:t> </a:t>
            </a:r>
          </a:p>
          <a:p>
            <a:pPr marL="0" indent="0" algn="ctr">
              <a:buNone/>
            </a:pPr>
            <a:r>
              <a:rPr lang="fr-FR"/>
              <a:t> </a:t>
            </a:r>
          </a:p>
          <a:p>
            <a:pPr marL="0" indent="0" algn="just">
              <a:buNone/>
            </a:pPr>
            <a:r>
              <a:rPr lang="fr-FR"/>
              <a:t>Parte invariabile del discorso, che mette in relazione :</a:t>
            </a:r>
          </a:p>
          <a:p>
            <a:pPr algn="just">
              <a:spcBef>
                <a:spcPts val="1200"/>
              </a:spcBef>
              <a:buFontTx/>
              <a:buChar char="-"/>
            </a:pPr>
            <a:r>
              <a:rPr lang="fr-FR"/>
              <a:t>due o più elementi (nella frase semplice)</a:t>
            </a:r>
          </a:p>
          <a:p>
            <a:pPr marL="0" indent="0" algn="just">
              <a:buNone/>
              <a:tabLst>
                <a:tab pos="355600" algn="l"/>
              </a:tabLst>
            </a:pPr>
            <a:r>
              <a:rPr lang="fr-FR" sz="1600" i="1"/>
              <a:t>	</a:t>
            </a:r>
            <a:r>
              <a:rPr lang="fr-FR" sz="2000" i="1"/>
              <a:t>scarpe </a:t>
            </a:r>
            <a:r>
              <a:rPr lang="fr-FR" sz="2000" b="1" i="1"/>
              <a:t>da</a:t>
            </a:r>
            <a:r>
              <a:rPr lang="fr-FR" sz="2000" i="1"/>
              <a:t> tennis ; anello </a:t>
            </a:r>
            <a:r>
              <a:rPr lang="fr-FR" sz="2000" b="1" i="1"/>
              <a:t>d’</a:t>
            </a:r>
            <a:r>
              <a:rPr lang="fr-FR" sz="2000" i="1"/>
              <a:t>oro ; arrivare </a:t>
            </a:r>
            <a:r>
              <a:rPr lang="fr-FR" sz="2000" b="1" i="1"/>
              <a:t>in</a:t>
            </a:r>
            <a:r>
              <a:rPr lang="fr-FR" sz="2000" i="1"/>
              <a:t> orario ; torniamo </a:t>
            </a:r>
            <a:r>
              <a:rPr lang="fr-FR" sz="2000" b="1" i="1"/>
              <a:t>a </a:t>
            </a:r>
            <a:r>
              <a:rPr lang="fr-FR" sz="2000" i="1"/>
              <a:t>casa …</a:t>
            </a:r>
          </a:p>
          <a:p>
            <a:pPr marL="0" indent="0" algn="just">
              <a:buNone/>
              <a:tabLst>
                <a:tab pos="355600" algn="l"/>
              </a:tabLst>
            </a:pPr>
            <a:r>
              <a:rPr lang="fr-FR" sz="2000" i="1"/>
              <a:t>	</a:t>
            </a:r>
            <a:r>
              <a:rPr lang="fr-FR" sz="2000">
                <a:sym typeface="Symbol"/>
              </a:rPr>
              <a:t> indicano la </a:t>
            </a:r>
            <a:r>
              <a:rPr lang="fr-FR" sz="2000" b="1" u="sng">
                <a:solidFill>
                  <a:srgbClr val="0070C0"/>
                </a:solidFill>
                <a:sym typeface="Symbol"/>
              </a:rPr>
              <a:t>funzione logica </a:t>
            </a:r>
            <a:r>
              <a:rPr lang="fr-FR" sz="2000">
                <a:sym typeface="Symbol"/>
              </a:rPr>
              <a:t>dei vari elementi</a:t>
            </a:r>
            <a:endParaRPr lang="fr-FR" sz="2000"/>
          </a:p>
          <a:p>
            <a:pPr algn="just">
              <a:spcBef>
                <a:spcPts val="1200"/>
              </a:spcBef>
              <a:buFontTx/>
              <a:buChar char="-"/>
            </a:pPr>
            <a:r>
              <a:rPr lang="fr-FR"/>
              <a:t>due o più frasi semplici (nella frase complessa)</a:t>
            </a:r>
          </a:p>
          <a:p>
            <a:pPr marL="0" indent="0" algn="just">
              <a:buNone/>
              <a:tabLst>
                <a:tab pos="355600" algn="l"/>
              </a:tabLst>
            </a:pPr>
            <a:r>
              <a:rPr lang="fr-FR" sz="2000"/>
              <a:t>	</a:t>
            </a:r>
            <a:r>
              <a:rPr lang="fr-FR" sz="2000" i="1"/>
              <a:t>Ho visto il film tre volte / </a:t>
            </a:r>
            <a:r>
              <a:rPr lang="fr-FR" sz="2000" b="1" i="1"/>
              <a:t>per</a:t>
            </a:r>
            <a:r>
              <a:rPr lang="fr-FR" sz="2000" i="1"/>
              <a:t> analizzarlo meglio	</a:t>
            </a:r>
          </a:p>
          <a:p>
            <a:pPr marL="0" indent="0" algn="just">
              <a:buNone/>
              <a:tabLst>
                <a:tab pos="355600" algn="l"/>
              </a:tabLst>
            </a:pPr>
            <a:r>
              <a:rPr lang="fr-FR" sz="2000" i="1"/>
              <a:t>	Era così stanco / </a:t>
            </a:r>
            <a:r>
              <a:rPr lang="fr-FR" sz="2000" b="1" i="1"/>
              <a:t>da</a:t>
            </a:r>
            <a:r>
              <a:rPr lang="fr-FR" sz="2000" i="1"/>
              <a:t> dormire in piedi		</a:t>
            </a:r>
          </a:p>
          <a:p>
            <a:pPr marL="0" indent="0" algn="just">
              <a:buNone/>
              <a:tabLst>
                <a:tab pos="355600" algn="l"/>
              </a:tabLst>
            </a:pPr>
            <a:r>
              <a:rPr lang="fr-FR" sz="2000" i="1"/>
              <a:t>	</a:t>
            </a:r>
            <a:r>
              <a:rPr lang="fr-FR" sz="2000" i="1">
                <a:sym typeface="Symbol"/>
              </a:rPr>
              <a:t> </a:t>
            </a:r>
            <a:r>
              <a:rPr lang="fr-FR" sz="2000">
                <a:sym typeface="Symbol"/>
              </a:rPr>
              <a:t>indicano la </a:t>
            </a:r>
            <a:r>
              <a:rPr lang="fr-FR" sz="2000" b="1" u="sng">
                <a:solidFill>
                  <a:srgbClr val="0070C0"/>
                </a:solidFill>
                <a:sym typeface="Symbol"/>
              </a:rPr>
              <a:t>natura</a:t>
            </a:r>
            <a:r>
              <a:rPr lang="fr-FR" sz="2000">
                <a:sym typeface="Symbol"/>
              </a:rPr>
              <a:t> delle proposizioni subordinate</a:t>
            </a:r>
            <a:endParaRPr lang="fr-FR" sz="2000"/>
          </a:p>
          <a:p>
            <a:pPr marL="0" indent="0" algn="just">
              <a:buNone/>
              <a:tabLst>
                <a:tab pos="355600" algn="l"/>
              </a:tabLst>
            </a:pPr>
            <a:endParaRPr lang="fr-FR" sz="2000" i="1"/>
          </a:p>
          <a:p>
            <a:pPr marL="0" indent="0" algn="just">
              <a:buNone/>
              <a:tabLst>
                <a:tab pos="355600" algn="l"/>
              </a:tabLst>
            </a:pPr>
            <a:endParaRPr lang="fr-FR" dirty="0"/>
          </a:p>
        </p:txBody>
      </p:sp>
      <p:sp>
        <p:nvSpPr>
          <p:cNvPr id="6" name="Titre 1">
            <a:extLst>
              <a:ext uri="{FF2B5EF4-FFF2-40B4-BE49-F238E27FC236}">
                <a16:creationId xmlns:a16="http://schemas.microsoft.com/office/drawing/2014/main" id="{DBF0717C-AF81-FC7F-2E02-2DFDDF25AE65}"/>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2264030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980728"/>
            <a:ext cx="8229600" cy="5662982"/>
          </a:xfrm>
        </p:spPr>
        <p:txBody>
          <a:bodyPr>
            <a:normAutofit fontScale="85000" lnSpcReduction="10000"/>
          </a:bodyPr>
          <a:lstStyle/>
          <a:p>
            <a:pPr marL="0" indent="0" algn="just">
              <a:buNone/>
            </a:pPr>
            <a:r>
              <a:rPr lang="fr-FR" sz="2400" b="1" dirty="0" err="1"/>
              <a:t>Preposizioni</a:t>
            </a:r>
            <a:r>
              <a:rPr lang="fr-FR" sz="2400" b="1" dirty="0"/>
              <a:t> </a:t>
            </a:r>
            <a:r>
              <a:rPr lang="fr-FR" sz="2400" b="1" u="sng" dirty="0" err="1"/>
              <a:t>proprie</a:t>
            </a:r>
            <a:r>
              <a:rPr lang="fr-FR" sz="2400" dirty="0"/>
              <a:t> (</a:t>
            </a:r>
            <a:r>
              <a:rPr lang="fr-FR" sz="2400" dirty="0" err="1"/>
              <a:t>funzionano</a:t>
            </a:r>
            <a:r>
              <a:rPr lang="fr-FR" sz="2400" dirty="0"/>
              <a:t> solo come </a:t>
            </a:r>
            <a:r>
              <a:rPr lang="fr-FR" sz="2400" dirty="0" err="1"/>
              <a:t>preposizioni</a:t>
            </a:r>
            <a:r>
              <a:rPr lang="fr-FR" sz="2400" dirty="0"/>
              <a:t>) : </a:t>
            </a:r>
          </a:p>
          <a:p>
            <a:pPr marL="0" indent="0" algn="just">
              <a:buNone/>
            </a:pPr>
            <a:r>
              <a:rPr lang="fr-FR" sz="2400" b="1" i="1" dirty="0">
                <a:solidFill>
                  <a:srgbClr val="FF0000"/>
                </a:solidFill>
              </a:rPr>
              <a:t>di, a, da, in, con, su, per, fra/</a:t>
            </a:r>
            <a:r>
              <a:rPr lang="fr-FR" sz="2400" b="1" i="1" dirty="0" err="1">
                <a:solidFill>
                  <a:srgbClr val="FF0000"/>
                </a:solidFill>
              </a:rPr>
              <a:t>tra</a:t>
            </a:r>
            <a:endParaRPr lang="fr-FR" sz="2400" b="1" i="1" dirty="0">
              <a:solidFill>
                <a:srgbClr val="FF0000"/>
              </a:solidFill>
            </a:endParaRPr>
          </a:p>
          <a:p>
            <a:pPr marL="0" indent="0" algn="just">
              <a:buNone/>
            </a:pPr>
            <a:r>
              <a:rPr lang="fr-FR" sz="2400" b="1" i="1" dirty="0"/>
              <a:t>	</a:t>
            </a:r>
            <a:r>
              <a:rPr lang="fr-FR" sz="2400" i="1" dirty="0"/>
              <a:t>la </a:t>
            </a:r>
            <a:r>
              <a:rPr lang="fr-FR" sz="2400" i="1" dirty="0" err="1"/>
              <a:t>legge</a:t>
            </a:r>
            <a:r>
              <a:rPr lang="fr-FR" sz="2400" i="1" dirty="0"/>
              <a:t> </a:t>
            </a:r>
            <a:r>
              <a:rPr lang="fr-FR" sz="2400" b="1" i="1" dirty="0" err="1"/>
              <a:t>del</a:t>
            </a:r>
            <a:r>
              <a:rPr lang="fr-FR" sz="2400" i="1" dirty="0"/>
              <a:t> </a:t>
            </a:r>
            <a:r>
              <a:rPr lang="fr-FR" sz="2400" i="1" dirty="0" err="1"/>
              <a:t>governo</a:t>
            </a:r>
            <a:r>
              <a:rPr lang="fr-FR" sz="2400" dirty="0"/>
              <a:t>		</a:t>
            </a:r>
            <a:r>
              <a:rPr lang="fr-FR" sz="2400" dirty="0" err="1"/>
              <a:t>complemento</a:t>
            </a:r>
            <a:r>
              <a:rPr lang="fr-FR" sz="2400" dirty="0"/>
              <a:t> di </a:t>
            </a:r>
            <a:r>
              <a:rPr lang="fr-FR" sz="2400" dirty="0" err="1"/>
              <a:t>specificazione</a:t>
            </a:r>
            <a:endParaRPr lang="fr-FR" sz="2400" dirty="0"/>
          </a:p>
          <a:p>
            <a:pPr marL="0" indent="0" algn="just">
              <a:buNone/>
            </a:pPr>
            <a:r>
              <a:rPr lang="fr-FR" sz="2400" dirty="0"/>
              <a:t>	</a:t>
            </a:r>
            <a:r>
              <a:rPr lang="fr-FR" sz="2400" i="1" dirty="0" err="1"/>
              <a:t>partirò</a:t>
            </a:r>
            <a:r>
              <a:rPr lang="fr-FR" sz="2400" i="1" dirty="0"/>
              <a:t> </a:t>
            </a:r>
            <a:r>
              <a:rPr lang="fr-FR" sz="2400" b="1" i="1" dirty="0"/>
              <a:t>con</a:t>
            </a:r>
            <a:r>
              <a:rPr lang="fr-FR" sz="2400" i="1" dirty="0"/>
              <a:t> l’</a:t>
            </a:r>
            <a:r>
              <a:rPr lang="fr-FR" sz="2400" i="1" dirty="0" err="1"/>
              <a:t>aereo</a:t>
            </a:r>
            <a:r>
              <a:rPr lang="fr-FR" sz="2400" i="1" dirty="0"/>
              <a:t>	</a:t>
            </a:r>
            <a:r>
              <a:rPr lang="fr-FR" sz="2400" dirty="0"/>
              <a:t>	</a:t>
            </a:r>
            <a:r>
              <a:rPr lang="fr-FR" sz="2400" dirty="0" err="1"/>
              <a:t>complemento</a:t>
            </a:r>
            <a:r>
              <a:rPr lang="fr-FR" sz="2400" dirty="0"/>
              <a:t> di mezzo</a:t>
            </a:r>
          </a:p>
          <a:p>
            <a:pPr marL="0" indent="0" algn="just">
              <a:buNone/>
            </a:pPr>
            <a:r>
              <a:rPr lang="fr-FR" sz="2400" dirty="0"/>
              <a:t>	</a:t>
            </a:r>
            <a:r>
              <a:rPr lang="fr-FR" sz="2400" i="1" dirty="0" err="1"/>
              <a:t>tremare</a:t>
            </a:r>
            <a:r>
              <a:rPr lang="fr-FR" sz="2400" i="1" dirty="0"/>
              <a:t> </a:t>
            </a:r>
            <a:r>
              <a:rPr lang="fr-FR" sz="2400" b="1" i="1" dirty="0"/>
              <a:t>dal</a:t>
            </a:r>
            <a:r>
              <a:rPr lang="fr-FR" sz="2400" i="1" dirty="0"/>
              <a:t> </a:t>
            </a:r>
            <a:r>
              <a:rPr lang="fr-FR" sz="2400" i="1" dirty="0" err="1"/>
              <a:t>freddo</a:t>
            </a:r>
            <a:r>
              <a:rPr lang="fr-FR" sz="2400" i="1" dirty="0"/>
              <a:t>		</a:t>
            </a:r>
            <a:r>
              <a:rPr lang="fr-FR" sz="2400" dirty="0" err="1"/>
              <a:t>complemento</a:t>
            </a:r>
            <a:r>
              <a:rPr lang="fr-FR" sz="2400" dirty="0"/>
              <a:t> di causa</a:t>
            </a:r>
          </a:p>
          <a:p>
            <a:pPr marL="0" indent="0" algn="just">
              <a:buNone/>
            </a:pPr>
            <a:endParaRPr lang="fr-FR" sz="2400" i="1" dirty="0"/>
          </a:p>
          <a:p>
            <a:pPr marL="0" indent="0" algn="just">
              <a:buNone/>
            </a:pPr>
            <a:r>
              <a:rPr lang="fr-FR" sz="2400" b="1" dirty="0" err="1"/>
              <a:t>Preposizioni</a:t>
            </a:r>
            <a:r>
              <a:rPr lang="fr-FR" sz="2400" b="1" dirty="0"/>
              <a:t> </a:t>
            </a:r>
            <a:r>
              <a:rPr lang="fr-FR" sz="2400" b="1" u="sng" dirty="0" err="1"/>
              <a:t>improprie</a:t>
            </a:r>
            <a:r>
              <a:rPr lang="fr-FR" sz="2400" b="1" dirty="0"/>
              <a:t> </a:t>
            </a:r>
            <a:r>
              <a:rPr lang="fr-FR" sz="2400" dirty="0"/>
              <a:t>(</a:t>
            </a:r>
            <a:r>
              <a:rPr lang="fr-FR" sz="2400" dirty="0" err="1"/>
              <a:t>hanno</a:t>
            </a:r>
            <a:r>
              <a:rPr lang="fr-FR" sz="2400" dirty="0"/>
              <a:t> </a:t>
            </a:r>
            <a:r>
              <a:rPr lang="fr-FR" sz="2400" dirty="0" err="1"/>
              <a:t>altre</a:t>
            </a:r>
            <a:r>
              <a:rPr lang="fr-FR" sz="2400" dirty="0"/>
              <a:t> </a:t>
            </a:r>
            <a:r>
              <a:rPr lang="fr-FR" sz="2400" dirty="0" err="1"/>
              <a:t>funzioni</a:t>
            </a:r>
            <a:r>
              <a:rPr lang="fr-FR" sz="2400" dirty="0"/>
              <a:t> </a:t>
            </a:r>
            <a:r>
              <a:rPr lang="fr-FR" sz="2400" dirty="0" err="1"/>
              <a:t>grammaticali</a:t>
            </a:r>
            <a:r>
              <a:rPr lang="fr-FR" sz="2400" dirty="0"/>
              <a:t>) :</a:t>
            </a:r>
          </a:p>
          <a:p>
            <a:pPr marL="0" indent="0" algn="just">
              <a:buNone/>
            </a:pPr>
            <a:r>
              <a:rPr lang="fr-FR" sz="2400" b="1" i="1" dirty="0"/>
              <a:t>es. </a:t>
            </a:r>
            <a:r>
              <a:rPr lang="fr-FR" sz="2400" b="1" i="1" dirty="0" err="1"/>
              <a:t>davanti</a:t>
            </a:r>
            <a:r>
              <a:rPr lang="fr-FR" sz="2400" b="1" i="1" dirty="0"/>
              <a:t>, </a:t>
            </a:r>
            <a:r>
              <a:rPr lang="fr-FR" sz="2400" b="1" i="1" dirty="0" err="1"/>
              <a:t>dietro</a:t>
            </a:r>
            <a:r>
              <a:rPr lang="fr-FR" sz="2400" b="1" i="1" dirty="0"/>
              <a:t>, </a:t>
            </a:r>
            <a:r>
              <a:rPr lang="fr-FR" sz="2400" b="1" i="1" dirty="0" err="1"/>
              <a:t>sopra</a:t>
            </a:r>
            <a:r>
              <a:rPr lang="fr-FR" sz="2400" b="1" i="1" dirty="0"/>
              <a:t>, </a:t>
            </a:r>
            <a:r>
              <a:rPr lang="fr-FR" sz="2400" b="1" i="1" dirty="0" err="1"/>
              <a:t>sotto</a:t>
            </a:r>
            <a:r>
              <a:rPr lang="fr-FR" sz="2400" b="1" i="1" dirty="0"/>
              <a:t>, </a:t>
            </a:r>
            <a:r>
              <a:rPr lang="fr-FR" sz="2400" b="1" i="1" dirty="0" err="1"/>
              <a:t>lungo</a:t>
            </a:r>
            <a:r>
              <a:rPr lang="fr-FR" sz="2400" b="1" i="1" dirty="0"/>
              <a:t>, </a:t>
            </a:r>
            <a:r>
              <a:rPr lang="fr-FR" sz="2400" b="1" i="1" dirty="0" err="1"/>
              <a:t>durante</a:t>
            </a:r>
            <a:r>
              <a:rPr lang="fr-FR" sz="2400" b="1" i="1" dirty="0"/>
              <a:t>…</a:t>
            </a:r>
          </a:p>
          <a:p>
            <a:pPr marL="0" indent="0" algn="just">
              <a:spcBef>
                <a:spcPts val="600"/>
              </a:spcBef>
              <a:buNone/>
            </a:pPr>
            <a:r>
              <a:rPr lang="fr-FR" sz="2400" b="1" i="1" dirty="0"/>
              <a:t>	</a:t>
            </a:r>
            <a:r>
              <a:rPr lang="fr-FR" sz="2400" b="1" i="1" dirty="0">
                <a:solidFill>
                  <a:srgbClr val="FF0000"/>
                </a:solidFill>
              </a:rPr>
              <a:t>sopra</a:t>
            </a:r>
            <a:r>
              <a:rPr lang="fr-FR" sz="2400" i="1" dirty="0"/>
              <a:t> la panca la </a:t>
            </a:r>
            <a:r>
              <a:rPr lang="fr-FR" sz="2400" i="1" dirty="0" err="1"/>
              <a:t>capra</a:t>
            </a:r>
            <a:r>
              <a:rPr lang="fr-FR" sz="2400" i="1" dirty="0"/>
              <a:t> campa, </a:t>
            </a:r>
            <a:r>
              <a:rPr lang="fr-FR" sz="2400" b="1" i="1" dirty="0" err="1">
                <a:solidFill>
                  <a:srgbClr val="FF0000"/>
                </a:solidFill>
              </a:rPr>
              <a:t>sotto</a:t>
            </a:r>
            <a:r>
              <a:rPr lang="fr-FR" sz="2400" i="1" dirty="0"/>
              <a:t> la panca la </a:t>
            </a:r>
            <a:r>
              <a:rPr lang="fr-FR" sz="2400" i="1" dirty="0" err="1"/>
              <a:t>capra</a:t>
            </a:r>
            <a:r>
              <a:rPr lang="fr-FR" sz="2400" i="1" dirty="0"/>
              <a:t> </a:t>
            </a:r>
            <a:r>
              <a:rPr lang="fr-FR" sz="2400" i="1" dirty="0" err="1"/>
              <a:t>crepa</a:t>
            </a:r>
            <a:r>
              <a:rPr lang="fr-FR" sz="2400" i="1" dirty="0"/>
              <a:t> </a:t>
            </a:r>
            <a:r>
              <a:rPr lang="fr-FR" sz="2400" dirty="0"/>
              <a:t>(</a:t>
            </a:r>
            <a:r>
              <a:rPr lang="fr-FR" sz="2400" dirty="0" err="1"/>
              <a:t>prep</a:t>
            </a:r>
            <a:r>
              <a:rPr lang="fr-FR" sz="2400" dirty="0"/>
              <a:t>.)</a:t>
            </a:r>
          </a:p>
          <a:p>
            <a:pPr marL="0" indent="0" algn="just">
              <a:spcBef>
                <a:spcPts val="600"/>
              </a:spcBef>
              <a:buNone/>
            </a:pPr>
            <a:r>
              <a:rPr lang="fr-FR" sz="2400" dirty="0"/>
              <a:t>	</a:t>
            </a:r>
            <a:r>
              <a:rPr lang="fr-FR" sz="2400" i="1" dirty="0"/>
              <a:t>Marco </a:t>
            </a:r>
            <a:r>
              <a:rPr lang="fr-FR" sz="2400" i="1" dirty="0" err="1"/>
              <a:t>abita</a:t>
            </a:r>
            <a:r>
              <a:rPr lang="fr-FR" sz="2400" i="1" dirty="0"/>
              <a:t> </a:t>
            </a:r>
            <a:r>
              <a:rPr lang="fr-FR" sz="2400" b="1" i="1" dirty="0" err="1">
                <a:solidFill>
                  <a:srgbClr val="FF0000"/>
                </a:solidFill>
              </a:rPr>
              <a:t>sopra</a:t>
            </a:r>
            <a:r>
              <a:rPr lang="fr-FR" sz="2400" i="1" dirty="0"/>
              <a:t>, al 6° piano ; Maria </a:t>
            </a:r>
            <a:r>
              <a:rPr lang="fr-FR" sz="2400" b="1" i="1" dirty="0" err="1">
                <a:solidFill>
                  <a:srgbClr val="FF0000"/>
                </a:solidFill>
              </a:rPr>
              <a:t>sotto</a:t>
            </a:r>
            <a:r>
              <a:rPr lang="fr-FR" sz="2400" i="1" dirty="0"/>
              <a:t>, al 5°</a:t>
            </a:r>
            <a:r>
              <a:rPr lang="fr-FR" sz="2400" dirty="0"/>
              <a:t> (</a:t>
            </a:r>
            <a:r>
              <a:rPr lang="fr-FR" sz="2400" dirty="0" err="1"/>
              <a:t>avv</a:t>
            </a:r>
            <a:r>
              <a:rPr lang="fr-FR" sz="2400" dirty="0"/>
              <a:t>.)</a:t>
            </a:r>
          </a:p>
          <a:p>
            <a:pPr marL="0" indent="0" algn="just">
              <a:buNone/>
            </a:pPr>
            <a:endParaRPr lang="fr-FR" sz="2400" dirty="0"/>
          </a:p>
          <a:p>
            <a:pPr marL="0" indent="0" algn="just">
              <a:buNone/>
            </a:pPr>
            <a:r>
              <a:rPr lang="fr-FR" sz="2400" b="1" u="sng" dirty="0" err="1"/>
              <a:t>Locuzioni</a:t>
            </a:r>
            <a:r>
              <a:rPr lang="fr-FR" sz="2400" b="1" u="sng" dirty="0"/>
              <a:t> </a:t>
            </a:r>
            <a:r>
              <a:rPr lang="fr-FR" sz="2400" b="1" u="sng" dirty="0" err="1"/>
              <a:t>prepositive</a:t>
            </a:r>
            <a:r>
              <a:rPr lang="fr-FR" sz="2400" b="1" dirty="0"/>
              <a:t> </a:t>
            </a:r>
            <a:r>
              <a:rPr lang="fr-FR" sz="2400" dirty="0"/>
              <a:t>(formate da due o più parole) :</a:t>
            </a:r>
          </a:p>
          <a:p>
            <a:pPr marL="0" indent="0" algn="just">
              <a:spcBef>
                <a:spcPts val="600"/>
              </a:spcBef>
              <a:buNone/>
            </a:pPr>
            <a:r>
              <a:rPr lang="fr-FR" sz="2400" dirty="0"/>
              <a:t>	</a:t>
            </a:r>
            <a:r>
              <a:rPr lang="fr-FR" sz="2400" i="1" dirty="0" err="1"/>
              <a:t>Finalmente</a:t>
            </a:r>
            <a:r>
              <a:rPr lang="fr-FR" sz="2400" i="1" dirty="0"/>
              <a:t>,</a:t>
            </a:r>
            <a:r>
              <a:rPr lang="fr-FR" sz="2400" i="1" dirty="0">
                <a:solidFill>
                  <a:srgbClr val="FF0000"/>
                </a:solidFill>
              </a:rPr>
              <a:t> </a:t>
            </a:r>
            <a:r>
              <a:rPr lang="fr-FR" sz="2400" b="1" i="1" dirty="0">
                <a:solidFill>
                  <a:srgbClr val="FF0000"/>
                </a:solidFill>
              </a:rPr>
              <a:t>a </a:t>
            </a:r>
            <a:r>
              <a:rPr lang="fr-FR" sz="2400" b="1" i="1" dirty="0" err="1">
                <a:solidFill>
                  <a:srgbClr val="FF0000"/>
                </a:solidFill>
              </a:rPr>
              <a:t>forza</a:t>
            </a:r>
            <a:r>
              <a:rPr lang="fr-FR" sz="2400" b="1" i="1" dirty="0">
                <a:solidFill>
                  <a:srgbClr val="FF0000"/>
                </a:solidFill>
              </a:rPr>
              <a:t> di</a:t>
            </a:r>
            <a:r>
              <a:rPr lang="fr-FR" sz="2400" i="1" dirty="0"/>
              <a:t> </a:t>
            </a:r>
            <a:r>
              <a:rPr lang="fr-FR" sz="2400" i="1" dirty="0" err="1"/>
              <a:t>provarci</a:t>
            </a:r>
            <a:r>
              <a:rPr lang="fr-FR" sz="2400" i="1" dirty="0"/>
              <a:t>, ce l’ha </a:t>
            </a:r>
            <a:r>
              <a:rPr lang="fr-FR" sz="2400" i="1" dirty="0" err="1"/>
              <a:t>fatta</a:t>
            </a:r>
            <a:r>
              <a:rPr lang="fr-FR" sz="2400" i="1" dirty="0"/>
              <a:t> !</a:t>
            </a:r>
            <a:r>
              <a:rPr lang="fr-FR" sz="2400" dirty="0"/>
              <a:t>	(</a:t>
            </a:r>
            <a:r>
              <a:rPr lang="fr-FR" sz="2400" dirty="0" err="1"/>
              <a:t>insistenza</a:t>
            </a:r>
            <a:r>
              <a:rPr lang="fr-FR" sz="2400" dirty="0"/>
              <a:t>)</a:t>
            </a:r>
          </a:p>
          <a:p>
            <a:pPr marL="0" indent="0" algn="just">
              <a:spcBef>
                <a:spcPts val="600"/>
              </a:spcBef>
              <a:buNone/>
            </a:pPr>
            <a:r>
              <a:rPr lang="fr-FR" sz="2400" dirty="0"/>
              <a:t>	</a:t>
            </a:r>
            <a:r>
              <a:rPr lang="fr-FR" sz="2400" b="1" i="1" dirty="0">
                <a:solidFill>
                  <a:srgbClr val="FF0000"/>
                </a:solidFill>
              </a:rPr>
              <a:t>In quanto a</a:t>
            </a:r>
            <a:r>
              <a:rPr lang="fr-FR" sz="2400" i="1" dirty="0">
                <a:solidFill>
                  <a:srgbClr val="FF0000"/>
                </a:solidFill>
              </a:rPr>
              <a:t> </a:t>
            </a:r>
            <a:r>
              <a:rPr lang="fr-FR" sz="2400" i="1" dirty="0" err="1"/>
              <a:t>simpatia</a:t>
            </a:r>
            <a:r>
              <a:rPr lang="fr-FR" sz="2400" i="1" dirty="0"/>
              <a:t>, non ti batte </a:t>
            </a:r>
            <a:r>
              <a:rPr lang="fr-FR" sz="2400" i="1" dirty="0" err="1"/>
              <a:t>nessuno</a:t>
            </a:r>
            <a:r>
              <a:rPr lang="fr-FR" sz="2400" i="1" dirty="0"/>
              <a:t>.</a:t>
            </a:r>
            <a:r>
              <a:rPr lang="fr-FR" sz="2400" dirty="0"/>
              <a:t>		(</a:t>
            </a:r>
            <a:r>
              <a:rPr lang="fr-FR" sz="2400" dirty="0" err="1"/>
              <a:t>restrizione</a:t>
            </a:r>
            <a:r>
              <a:rPr lang="fr-FR" sz="2400" dirty="0"/>
              <a:t>)</a:t>
            </a:r>
          </a:p>
          <a:p>
            <a:pPr marL="0" indent="0" algn="just">
              <a:buNone/>
            </a:pPr>
            <a:r>
              <a:rPr lang="fr-FR" sz="2400" dirty="0"/>
              <a:t>	</a:t>
            </a:r>
            <a:r>
              <a:rPr lang="fr-FR" sz="2400" i="1" dirty="0"/>
              <a:t>Se n’è </a:t>
            </a:r>
            <a:r>
              <a:rPr lang="fr-FR" sz="2400" i="1" dirty="0" err="1"/>
              <a:t>andato</a:t>
            </a:r>
            <a:r>
              <a:rPr lang="fr-FR" sz="2400" i="1" dirty="0"/>
              <a:t> </a:t>
            </a:r>
            <a:r>
              <a:rPr lang="fr-FR" sz="2400" b="1" i="1" dirty="0" err="1">
                <a:solidFill>
                  <a:srgbClr val="FF0000"/>
                </a:solidFill>
              </a:rPr>
              <a:t>nel</a:t>
            </a:r>
            <a:r>
              <a:rPr lang="fr-FR" sz="2400" b="1" i="1" dirty="0">
                <a:solidFill>
                  <a:srgbClr val="FF0000"/>
                </a:solidFill>
              </a:rPr>
              <a:t> bel mezzo </a:t>
            </a:r>
            <a:r>
              <a:rPr lang="fr-FR" sz="2400" b="1" i="1" dirty="0" err="1">
                <a:solidFill>
                  <a:srgbClr val="FF0000"/>
                </a:solidFill>
              </a:rPr>
              <a:t>della</a:t>
            </a:r>
            <a:r>
              <a:rPr lang="fr-FR" sz="2400" b="1" i="1" dirty="0">
                <a:solidFill>
                  <a:srgbClr val="FF0000"/>
                </a:solidFill>
              </a:rPr>
              <a:t> </a:t>
            </a:r>
            <a:r>
              <a:rPr lang="fr-FR" sz="2400" i="1" dirty="0" err="1"/>
              <a:t>riunione</a:t>
            </a:r>
            <a:r>
              <a:rPr lang="fr-FR" sz="2400" i="1" dirty="0"/>
              <a:t>.	</a:t>
            </a:r>
            <a:r>
              <a:rPr lang="fr-FR" sz="2400" dirty="0"/>
              <a:t>	(temporale)</a:t>
            </a:r>
          </a:p>
          <a:p>
            <a:pPr marL="0" indent="0" algn="just">
              <a:buNone/>
            </a:pPr>
            <a:endParaRPr lang="fr-FR" sz="2000" dirty="0"/>
          </a:p>
        </p:txBody>
      </p:sp>
      <p:sp>
        <p:nvSpPr>
          <p:cNvPr id="6" name="Titre 1">
            <a:extLst>
              <a:ext uri="{FF2B5EF4-FFF2-40B4-BE49-F238E27FC236}">
                <a16:creationId xmlns:a16="http://schemas.microsoft.com/office/drawing/2014/main" id="{27972EDC-3BF4-9CEE-E77C-171953861EAF}"/>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1933436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000108"/>
            <a:ext cx="8229600" cy="5857892"/>
          </a:xfrm>
        </p:spPr>
        <p:txBody>
          <a:bodyPr>
            <a:normAutofit/>
          </a:bodyPr>
          <a:lstStyle/>
          <a:p>
            <a:pPr marL="0" indent="0" algn="ctr">
              <a:buNone/>
            </a:pPr>
            <a:r>
              <a:rPr lang="fr-FR" sz="2400" b="1" dirty="0">
                <a:solidFill>
                  <a:srgbClr val="FF0000"/>
                </a:solidFill>
              </a:rPr>
              <a:t>Le </a:t>
            </a:r>
            <a:r>
              <a:rPr lang="fr-FR" sz="2400" b="1" dirty="0" err="1">
                <a:solidFill>
                  <a:srgbClr val="FF0000"/>
                </a:solidFill>
              </a:rPr>
              <a:t>preposizioni</a:t>
            </a:r>
            <a:r>
              <a:rPr lang="fr-FR" sz="2400" b="1" dirty="0">
                <a:solidFill>
                  <a:srgbClr val="FF0000"/>
                </a:solidFill>
              </a:rPr>
              <a:t> </a:t>
            </a:r>
            <a:r>
              <a:rPr lang="fr-FR" sz="2400" b="1" dirty="0" err="1">
                <a:solidFill>
                  <a:srgbClr val="FF0000"/>
                </a:solidFill>
              </a:rPr>
              <a:t>articolate</a:t>
            </a:r>
            <a:r>
              <a:rPr lang="fr-FR" sz="2400" b="1" dirty="0">
                <a:solidFill>
                  <a:srgbClr val="FF0000"/>
                </a:solidFill>
              </a:rPr>
              <a:t> </a:t>
            </a:r>
          </a:p>
          <a:p>
            <a:pPr marL="0" indent="0" algn="ctr">
              <a:buNone/>
            </a:pPr>
            <a:r>
              <a:rPr lang="fr-FR" sz="2000" b="1" dirty="0"/>
              <a:t>(</a:t>
            </a:r>
            <a:r>
              <a:rPr lang="fr-FR" sz="2000" b="1" dirty="0" err="1"/>
              <a:t>preposizione</a:t>
            </a:r>
            <a:r>
              <a:rPr lang="fr-FR" sz="2000" b="1" dirty="0"/>
              <a:t> </a:t>
            </a:r>
            <a:r>
              <a:rPr lang="fr-FR" sz="2000" b="1" u="sng" dirty="0" err="1"/>
              <a:t>semplice</a:t>
            </a:r>
            <a:r>
              <a:rPr lang="fr-FR" sz="2000" b="1" dirty="0"/>
              <a:t> + </a:t>
            </a:r>
            <a:r>
              <a:rPr lang="fr-FR" sz="2000" b="1" dirty="0" err="1"/>
              <a:t>articolo</a:t>
            </a:r>
            <a:r>
              <a:rPr lang="fr-FR" sz="2000" b="1" dirty="0"/>
              <a:t> </a:t>
            </a:r>
            <a:r>
              <a:rPr lang="fr-FR" sz="2000" b="1" u="sng" dirty="0" err="1"/>
              <a:t>determinativo</a:t>
            </a:r>
            <a:r>
              <a:rPr lang="fr-FR" sz="2000" b="1" dirty="0"/>
              <a:t>)</a:t>
            </a:r>
          </a:p>
          <a:p>
            <a:pPr marL="0" indent="0" algn="ctr">
              <a:buNone/>
            </a:pPr>
            <a:endParaRPr lang="fr-FR" sz="2400" dirty="0"/>
          </a:p>
          <a:p>
            <a:pPr marL="0" indent="0" algn="ctr">
              <a:buNone/>
            </a:pPr>
            <a:endParaRPr lang="fr-FR" sz="2400" dirty="0"/>
          </a:p>
        </p:txBody>
      </p:sp>
      <p:pic>
        <p:nvPicPr>
          <p:cNvPr id="5" name="Image 4">
            <a:extLst>
              <a:ext uri="{FF2B5EF4-FFF2-40B4-BE49-F238E27FC236}">
                <a16:creationId xmlns:a16="http://schemas.microsoft.com/office/drawing/2014/main" id="{B3538292-8AC0-4DAE-9575-FB14DB60F7CA}"/>
              </a:ext>
            </a:extLst>
          </p:cNvPr>
          <p:cNvPicPr>
            <a:picLocks noChangeAspect="1"/>
          </p:cNvPicPr>
          <p:nvPr/>
        </p:nvPicPr>
        <p:blipFill>
          <a:blip r:embed="rId2"/>
          <a:stretch>
            <a:fillRect/>
          </a:stretch>
        </p:blipFill>
        <p:spPr>
          <a:xfrm rot="342574">
            <a:off x="2815318" y="1950635"/>
            <a:ext cx="6393996" cy="4647418"/>
          </a:xfrm>
          <a:prstGeom prst="rect">
            <a:avLst/>
          </a:prstGeom>
        </p:spPr>
      </p:pic>
      <p:sp>
        <p:nvSpPr>
          <p:cNvPr id="7" name="Titre 1">
            <a:extLst>
              <a:ext uri="{FF2B5EF4-FFF2-40B4-BE49-F238E27FC236}">
                <a16:creationId xmlns:a16="http://schemas.microsoft.com/office/drawing/2014/main" id="{D600CAFD-34E1-CC86-A9FD-FEBA6712F0BE}"/>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2113691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600200"/>
            <a:ext cx="8229600" cy="5257800"/>
          </a:xfrm>
        </p:spPr>
        <p:txBody>
          <a:bodyPr>
            <a:normAutofit fontScale="92500"/>
          </a:bodyPr>
          <a:lstStyle/>
          <a:p>
            <a:pPr marL="0" indent="0" algn="just">
              <a:buNone/>
            </a:pPr>
            <a:r>
              <a:rPr lang="fr-FR" dirty="0"/>
              <a:t>L’</a:t>
            </a:r>
            <a:r>
              <a:rPr lang="fr-FR" dirty="0" err="1"/>
              <a:t>uso</a:t>
            </a:r>
            <a:r>
              <a:rPr lang="fr-FR" dirty="0"/>
              <a:t> delle </a:t>
            </a:r>
            <a:r>
              <a:rPr lang="fr-FR" dirty="0" err="1"/>
              <a:t>preposizioni</a:t>
            </a:r>
            <a:r>
              <a:rPr lang="fr-FR" dirty="0"/>
              <a:t> è molto </a:t>
            </a:r>
            <a:r>
              <a:rPr lang="fr-FR" dirty="0" err="1"/>
              <a:t>diverso</a:t>
            </a:r>
            <a:r>
              <a:rPr lang="fr-FR" dirty="0"/>
              <a:t> </a:t>
            </a:r>
            <a:r>
              <a:rPr lang="fr-FR" dirty="0" err="1"/>
              <a:t>nelle</a:t>
            </a:r>
            <a:r>
              <a:rPr lang="fr-FR" dirty="0"/>
              <a:t> lingue </a:t>
            </a:r>
            <a:r>
              <a:rPr lang="fr-FR" dirty="0" err="1"/>
              <a:t>romanze</a:t>
            </a:r>
            <a:r>
              <a:rPr lang="fr-FR" dirty="0"/>
              <a:t>. Si </a:t>
            </a:r>
            <a:r>
              <a:rPr lang="fr-FR" dirty="0" err="1"/>
              <a:t>tratta</a:t>
            </a:r>
            <a:r>
              <a:rPr lang="fr-FR" dirty="0"/>
              <a:t> </a:t>
            </a:r>
            <a:r>
              <a:rPr lang="fr-FR" dirty="0" err="1"/>
              <a:t>essenzialmente</a:t>
            </a:r>
            <a:r>
              <a:rPr lang="fr-FR" dirty="0"/>
              <a:t> di </a:t>
            </a:r>
            <a:r>
              <a:rPr lang="fr-FR" b="1" dirty="0"/>
              <a:t>« </a:t>
            </a:r>
            <a:r>
              <a:rPr lang="fr-FR" b="1" dirty="0" err="1"/>
              <a:t>idiotismi</a:t>
            </a:r>
            <a:r>
              <a:rPr lang="fr-FR" b="1" dirty="0"/>
              <a:t> » </a:t>
            </a:r>
            <a:r>
              <a:rPr lang="fr-FR" dirty="0"/>
              <a:t>(</a:t>
            </a:r>
            <a:r>
              <a:rPr lang="fr-FR" dirty="0" err="1"/>
              <a:t>espressioni</a:t>
            </a:r>
            <a:r>
              <a:rPr lang="fr-FR" dirty="0"/>
              <a:t> </a:t>
            </a:r>
            <a:r>
              <a:rPr lang="fr-FR" dirty="0" err="1"/>
              <a:t>idiomatiche</a:t>
            </a:r>
            <a:r>
              <a:rPr lang="fr-FR" dirty="0"/>
              <a:t> </a:t>
            </a:r>
            <a:r>
              <a:rPr lang="fr-FR" dirty="0" err="1"/>
              <a:t>proprie</a:t>
            </a:r>
            <a:r>
              <a:rPr lang="fr-FR" dirty="0"/>
              <a:t> ad </a:t>
            </a:r>
            <a:r>
              <a:rPr lang="fr-FR" dirty="0" err="1"/>
              <a:t>una</a:t>
            </a:r>
            <a:r>
              <a:rPr lang="fr-FR" dirty="0"/>
              <a:t> lingua </a:t>
            </a:r>
            <a:r>
              <a:rPr lang="fr-FR" dirty="0" err="1"/>
              <a:t>particolare</a:t>
            </a:r>
            <a:r>
              <a:rPr lang="fr-FR" dirty="0"/>
              <a:t>) :</a:t>
            </a:r>
          </a:p>
          <a:p>
            <a:pPr marL="0" indent="0" algn="just">
              <a:buNone/>
              <a:tabLst>
                <a:tab pos="355600" algn="l"/>
              </a:tabLst>
            </a:pPr>
            <a:r>
              <a:rPr lang="fr-FR" dirty="0"/>
              <a:t>	</a:t>
            </a:r>
            <a:r>
              <a:rPr lang="fr-FR" sz="2400" i="1" dirty="0"/>
              <a:t>Ho </a:t>
            </a:r>
            <a:r>
              <a:rPr lang="fr-FR" sz="2400" i="1" dirty="0" err="1"/>
              <a:t>letto</a:t>
            </a:r>
            <a:r>
              <a:rPr lang="fr-FR" sz="2400" i="1" dirty="0"/>
              <a:t> </a:t>
            </a:r>
            <a:r>
              <a:rPr lang="fr-FR" sz="2400" b="1" i="1" dirty="0" err="1"/>
              <a:t>sul</a:t>
            </a:r>
            <a:r>
              <a:rPr lang="fr-FR" sz="2400" i="1" dirty="0"/>
              <a:t> </a:t>
            </a:r>
            <a:r>
              <a:rPr lang="fr-FR" sz="2400" i="1" dirty="0" err="1"/>
              <a:t>giornale</a:t>
            </a:r>
            <a:r>
              <a:rPr lang="fr-FR" sz="2400" i="1" dirty="0"/>
              <a:t> </a:t>
            </a:r>
            <a:r>
              <a:rPr lang="fr-FR" sz="2400" dirty="0"/>
              <a:t>		</a:t>
            </a:r>
            <a:r>
              <a:rPr lang="fr-FR" sz="2400" dirty="0">
                <a:sym typeface="Symbol"/>
              </a:rPr>
              <a:t>	</a:t>
            </a:r>
            <a:r>
              <a:rPr lang="fr-FR" sz="2400" i="1" dirty="0"/>
              <a:t>j’ai lu </a:t>
            </a:r>
            <a:r>
              <a:rPr lang="fr-FR" sz="2400" b="1" i="1" dirty="0"/>
              <a:t>dans</a:t>
            </a:r>
            <a:r>
              <a:rPr lang="fr-FR" sz="2400" i="1" dirty="0"/>
              <a:t> le journal</a:t>
            </a:r>
            <a:endParaRPr lang="fr-FR" sz="2400" dirty="0"/>
          </a:p>
          <a:p>
            <a:pPr marL="0" indent="0" algn="just">
              <a:buNone/>
              <a:tabLst>
                <a:tab pos="355600" algn="l"/>
              </a:tabLst>
            </a:pPr>
            <a:r>
              <a:rPr lang="fr-FR" sz="2400" dirty="0"/>
              <a:t>	</a:t>
            </a:r>
            <a:r>
              <a:rPr lang="fr-FR" sz="2400" i="1" dirty="0"/>
              <a:t>L’ho </a:t>
            </a:r>
            <a:r>
              <a:rPr lang="fr-FR" sz="2400" i="1" dirty="0" err="1"/>
              <a:t>presa</a:t>
            </a:r>
            <a:r>
              <a:rPr lang="fr-FR" sz="2400" i="1" dirty="0"/>
              <a:t> </a:t>
            </a:r>
            <a:r>
              <a:rPr lang="fr-FR" sz="2400" b="1" i="1" dirty="0" err="1"/>
              <a:t>tra</a:t>
            </a:r>
            <a:r>
              <a:rPr lang="fr-FR" sz="2400" i="1" dirty="0"/>
              <a:t> le </a:t>
            </a:r>
            <a:r>
              <a:rPr lang="fr-FR" sz="2400" i="1" dirty="0" err="1"/>
              <a:t>braccia</a:t>
            </a:r>
            <a:r>
              <a:rPr lang="fr-FR" sz="2400" i="1" dirty="0"/>
              <a:t> </a:t>
            </a:r>
            <a:r>
              <a:rPr lang="fr-FR" sz="2400" dirty="0"/>
              <a:t>	</a:t>
            </a:r>
            <a:r>
              <a:rPr lang="fr-FR" sz="2400" dirty="0">
                <a:sym typeface="Symbol"/>
              </a:rPr>
              <a:t> 	</a:t>
            </a:r>
            <a:r>
              <a:rPr lang="fr-FR" sz="2400" i="1" dirty="0"/>
              <a:t>je l’ai prise </a:t>
            </a:r>
            <a:r>
              <a:rPr lang="fr-FR" sz="2400" b="1" i="1" dirty="0"/>
              <a:t>dans</a:t>
            </a:r>
            <a:r>
              <a:rPr lang="fr-FR" sz="2400" i="1" dirty="0"/>
              <a:t> mes bras</a:t>
            </a:r>
            <a:endParaRPr lang="fr-FR" sz="2400" dirty="0"/>
          </a:p>
          <a:p>
            <a:pPr marL="0" indent="0" algn="just">
              <a:buNone/>
              <a:tabLst>
                <a:tab pos="355600" algn="l"/>
              </a:tabLst>
            </a:pPr>
            <a:r>
              <a:rPr lang="fr-FR" sz="2400" i="1" dirty="0"/>
              <a:t>	</a:t>
            </a:r>
            <a:r>
              <a:rPr lang="fr-FR" sz="2400" i="1" dirty="0" err="1"/>
              <a:t>Vado</a:t>
            </a:r>
            <a:r>
              <a:rPr lang="fr-FR" sz="2400" i="1" dirty="0"/>
              <a:t> </a:t>
            </a:r>
            <a:r>
              <a:rPr lang="fr-FR" sz="2400" b="1" i="1" dirty="0"/>
              <a:t>dal</a:t>
            </a:r>
            <a:r>
              <a:rPr lang="fr-FR" sz="2400" i="1" dirty="0"/>
              <a:t> </a:t>
            </a:r>
            <a:r>
              <a:rPr lang="fr-FR" sz="2400" i="1" dirty="0" err="1"/>
              <a:t>dentista</a:t>
            </a:r>
            <a:r>
              <a:rPr lang="fr-FR" sz="2400" i="1" dirty="0"/>
              <a:t> </a:t>
            </a:r>
            <a:r>
              <a:rPr lang="fr-FR" sz="2400" dirty="0"/>
              <a:t>		</a:t>
            </a:r>
            <a:r>
              <a:rPr lang="fr-FR" sz="2400" dirty="0">
                <a:sym typeface="Symbol"/>
              </a:rPr>
              <a:t> 	</a:t>
            </a:r>
            <a:r>
              <a:rPr lang="fr-FR" sz="2400" i="1" dirty="0"/>
              <a:t>Je vais </a:t>
            </a:r>
            <a:r>
              <a:rPr lang="fr-FR" sz="2400" b="1" i="1" dirty="0"/>
              <a:t>chez </a:t>
            </a:r>
            <a:r>
              <a:rPr lang="fr-FR" sz="2400" i="1" dirty="0"/>
              <a:t>le dentiste</a:t>
            </a:r>
          </a:p>
          <a:p>
            <a:pPr marL="0" indent="0" algn="just">
              <a:buNone/>
              <a:tabLst>
                <a:tab pos="355600" algn="l"/>
              </a:tabLst>
            </a:pPr>
            <a:r>
              <a:rPr lang="fr-FR" sz="2400" i="1" dirty="0"/>
              <a:t>	</a:t>
            </a:r>
            <a:r>
              <a:rPr lang="fr-FR" sz="2400" i="1" dirty="0" err="1"/>
              <a:t>Andiamo</a:t>
            </a:r>
            <a:r>
              <a:rPr lang="fr-FR" sz="2400" i="1" dirty="0"/>
              <a:t> </a:t>
            </a:r>
            <a:r>
              <a:rPr lang="fr-FR" sz="2400" b="1" i="1" dirty="0"/>
              <a:t>in</a:t>
            </a:r>
            <a:r>
              <a:rPr lang="fr-FR" sz="2400" i="1" dirty="0"/>
              <a:t> </a:t>
            </a:r>
            <a:r>
              <a:rPr lang="fr-FR" sz="2400" i="1" dirty="0" err="1"/>
              <a:t>Brasile</a:t>
            </a:r>
            <a:r>
              <a:rPr lang="fr-FR" sz="2400" i="1" dirty="0"/>
              <a:t>		</a:t>
            </a:r>
            <a:r>
              <a:rPr lang="fr-FR" sz="2400" dirty="0">
                <a:sym typeface="Symbol"/>
              </a:rPr>
              <a:t>	</a:t>
            </a:r>
            <a:r>
              <a:rPr lang="fr-FR" sz="2400" i="1" dirty="0">
                <a:sym typeface="Symbol"/>
              </a:rPr>
              <a:t>Nous allons </a:t>
            </a:r>
            <a:r>
              <a:rPr lang="fr-FR" sz="2400" b="1" i="1" dirty="0">
                <a:sym typeface="Symbol"/>
              </a:rPr>
              <a:t>au</a:t>
            </a:r>
            <a:r>
              <a:rPr lang="fr-FR" sz="2400" i="1" dirty="0">
                <a:sym typeface="Symbol"/>
              </a:rPr>
              <a:t> Brésil</a:t>
            </a:r>
          </a:p>
          <a:p>
            <a:pPr marL="0" indent="0" algn="just">
              <a:buNone/>
              <a:tabLst>
                <a:tab pos="355600" algn="l"/>
              </a:tabLst>
            </a:pPr>
            <a:r>
              <a:rPr lang="fr-FR" sz="2400" i="1" dirty="0">
                <a:sym typeface="Symbol"/>
              </a:rPr>
              <a:t>	Il </a:t>
            </a:r>
            <a:r>
              <a:rPr lang="fr-FR" sz="2400" i="1" dirty="0" err="1">
                <a:sym typeface="Symbol"/>
              </a:rPr>
              <a:t>ferro</a:t>
            </a:r>
            <a:r>
              <a:rPr lang="fr-FR" sz="2400" i="1" dirty="0">
                <a:sym typeface="Symbol"/>
              </a:rPr>
              <a:t> </a:t>
            </a:r>
            <a:r>
              <a:rPr lang="fr-FR" sz="2400" b="1" i="1" dirty="0">
                <a:sym typeface="Symbol"/>
              </a:rPr>
              <a:t>da</a:t>
            </a:r>
            <a:r>
              <a:rPr lang="fr-FR" sz="2400" i="1" dirty="0">
                <a:sym typeface="Symbol"/>
              </a:rPr>
              <a:t> </a:t>
            </a:r>
            <a:r>
              <a:rPr lang="fr-FR" sz="2400" i="1" dirty="0" err="1">
                <a:sym typeface="Symbol"/>
              </a:rPr>
              <a:t>stiro</a:t>
            </a:r>
            <a:r>
              <a:rPr lang="fr-FR" sz="2400" i="1" dirty="0">
                <a:sym typeface="Symbol"/>
              </a:rPr>
              <a:t>		</a:t>
            </a:r>
            <a:r>
              <a:rPr lang="fr-FR" sz="2400" dirty="0">
                <a:sym typeface="Symbol"/>
              </a:rPr>
              <a:t>	</a:t>
            </a:r>
            <a:r>
              <a:rPr lang="fr-FR" sz="2400" i="1" dirty="0">
                <a:sym typeface="Symbol"/>
              </a:rPr>
              <a:t>Le fer </a:t>
            </a:r>
            <a:r>
              <a:rPr lang="fr-FR" sz="2400" b="1" i="1" dirty="0">
                <a:sym typeface="Symbol"/>
              </a:rPr>
              <a:t>à</a:t>
            </a:r>
            <a:r>
              <a:rPr lang="fr-FR" sz="2400" i="1" dirty="0">
                <a:sym typeface="Symbol"/>
              </a:rPr>
              <a:t> repasser</a:t>
            </a:r>
          </a:p>
          <a:p>
            <a:pPr marL="0" indent="0" algn="just">
              <a:buNone/>
              <a:tabLst>
                <a:tab pos="355600" algn="l"/>
              </a:tabLst>
            </a:pPr>
            <a:r>
              <a:rPr lang="fr-FR" sz="2400" i="1" dirty="0">
                <a:sym typeface="Symbol"/>
              </a:rPr>
              <a:t>	</a:t>
            </a:r>
            <a:r>
              <a:rPr lang="fr-FR" sz="2400" i="1" dirty="0" err="1">
                <a:sym typeface="Symbol"/>
              </a:rPr>
              <a:t>Torna</a:t>
            </a:r>
            <a:r>
              <a:rPr lang="fr-FR" sz="2400" i="1" dirty="0">
                <a:sym typeface="Symbol"/>
              </a:rPr>
              <a:t> </a:t>
            </a:r>
            <a:r>
              <a:rPr lang="fr-FR" sz="2400" b="1" i="1" dirty="0" err="1">
                <a:sym typeface="Symbol"/>
              </a:rPr>
              <a:t>dagli</a:t>
            </a:r>
            <a:r>
              <a:rPr lang="fr-FR" sz="2400" i="1" dirty="0">
                <a:sym typeface="Symbol"/>
              </a:rPr>
              <a:t> </a:t>
            </a:r>
            <a:r>
              <a:rPr lang="fr-FR" sz="2400" i="1" dirty="0" err="1">
                <a:sym typeface="Symbol"/>
              </a:rPr>
              <a:t>Stati</a:t>
            </a:r>
            <a:r>
              <a:rPr lang="fr-FR" sz="2400" i="1" dirty="0">
                <a:sym typeface="Symbol"/>
              </a:rPr>
              <a:t> </a:t>
            </a:r>
            <a:r>
              <a:rPr lang="fr-FR" sz="2400" i="1" dirty="0" err="1">
                <a:sym typeface="Symbol"/>
              </a:rPr>
              <a:t>Uniti</a:t>
            </a:r>
            <a:r>
              <a:rPr lang="fr-FR" sz="2400" i="1" dirty="0">
                <a:sym typeface="Symbol"/>
              </a:rPr>
              <a:t>	</a:t>
            </a:r>
            <a:r>
              <a:rPr lang="fr-FR" sz="2400" dirty="0">
                <a:sym typeface="Symbol"/>
              </a:rPr>
              <a:t> 	</a:t>
            </a:r>
            <a:r>
              <a:rPr lang="fr-FR" sz="2400" i="1" dirty="0">
                <a:sym typeface="Symbol"/>
              </a:rPr>
              <a:t>Il revient </a:t>
            </a:r>
            <a:r>
              <a:rPr lang="fr-FR" sz="2400" b="1" i="1" dirty="0">
                <a:sym typeface="Symbol"/>
              </a:rPr>
              <a:t>des</a:t>
            </a:r>
            <a:r>
              <a:rPr lang="fr-FR" sz="2400" i="1" dirty="0">
                <a:sym typeface="Symbol"/>
              </a:rPr>
              <a:t> États-Unis</a:t>
            </a:r>
          </a:p>
          <a:p>
            <a:pPr marL="0" indent="0" algn="just">
              <a:buNone/>
              <a:tabLst>
                <a:tab pos="355600" algn="l"/>
              </a:tabLst>
            </a:pPr>
            <a:r>
              <a:rPr lang="fr-FR" sz="2400" i="1" dirty="0">
                <a:sym typeface="Symbol"/>
              </a:rPr>
              <a:t>	</a:t>
            </a:r>
            <a:r>
              <a:rPr lang="fr-FR" sz="2400" i="1" dirty="0" err="1">
                <a:sym typeface="Symbol"/>
              </a:rPr>
              <a:t>Salgo</a:t>
            </a:r>
            <a:r>
              <a:rPr lang="fr-FR" sz="2400" i="1" dirty="0">
                <a:sym typeface="Symbol"/>
              </a:rPr>
              <a:t> </a:t>
            </a:r>
            <a:r>
              <a:rPr lang="fr-FR" sz="2400" b="1" i="1" dirty="0" err="1">
                <a:sym typeface="Symbol"/>
              </a:rPr>
              <a:t>sul</a:t>
            </a:r>
            <a:r>
              <a:rPr lang="fr-FR" sz="2400" i="1" dirty="0">
                <a:sym typeface="Symbol"/>
              </a:rPr>
              <a:t> </a:t>
            </a:r>
            <a:r>
              <a:rPr lang="fr-FR" sz="2400" i="1" dirty="0" err="1">
                <a:sym typeface="Symbol"/>
              </a:rPr>
              <a:t>treno</a:t>
            </a:r>
            <a:r>
              <a:rPr lang="fr-FR" sz="2400" i="1" dirty="0">
                <a:sym typeface="Symbol"/>
              </a:rPr>
              <a:t>	</a:t>
            </a:r>
            <a:r>
              <a:rPr lang="fr-FR" sz="2400" dirty="0">
                <a:sym typeface="Symbol"/>
              </a:rPr>
              <a:t> 		</a:t>
            </a:r>
            <a:r>
              <a:rPr lang="fr-FR" sz="2400" i="1" dirty="0">
                <a:sym typeface="Symbol"/>
              </a:rPr>
              <a:t>Je monte </a:t>
            </a:r>
            <a:r>
              <a:rPr lang="fr-FR" sz="2400" b="1" i="1" dirty="0">
                <a:sym typeface="Symbol"/>
              </a:rPr>
              <a:t>dans</a:t>
            </a:r>
            <a:r>
              <a:rPr lang="fr-FR" sz="2400" i="1" dirty="0">
                <a:sym typeface="Symbol"/>
              </a:rPr>
              <a:t> le train</a:t>
            </a:r>
          </a:p>
          <a:p>
            <a:pPr marL="0" indent="0" algn="just">
              <a:buNone/>
              <a:tabLst>
                <a:tab pos="355600" algn="l"/>
              </a:tabLst>
            </a:pPr>
            <a:r>
              <a:rPr lang="fr-FR" sz="2400" i="1" dirty="0">
                <a:sym typeface="Symbol"/>
              </a:rPr>
              <a:t>	È </a:t>
            </a:r>
            <a:r>
              <a:rPr lang="fr-FR" sz="2400" i="1" dirty="0" err="1">
                <a:sym typeface="Symbol"/>
              </a:rPr>
              <a:t>stato</a:t>
            </a:r>
            <a:r>
              <a:rPr lang="fr-FR" sz="2400" i="1" dirty="0">
                <a:sym typeface="Symbol"/>
              </a:rPr>
              <a:t> </a:t>
            </a:r>
            <a:r>
              <a:rPr lang="fr-FR" sz="2400" i="1" dirty="0" err="1">
                <a:sym typeface="Symbol"/>
              </a:rPr>
              <a:t>scritto</a:t>
            </a:r>
            <a:r>
              <a:rPr lang="fr-FR" sz="2400" i="1" dirty="0">
                <a:sym typeface="Symbol"/>
              </a:rPr>
              <a:t> </a:t>
            </a:r>
            <a:r>
              <a:rPr lang="fr-FR" sz="2400" b="1" i="1" dirty="0">
                <a:sym typeface="Symbol"/>
              </a:rPr>
              <a:t>da</a:t>
            </a:r>
            <a:r>
              <a:rPr lang="fr-FR" sz="2400" i="1" dirty="0">
                <a:sym typeface="Symbol"/>
              </a:rPr>
              <a:t> Luigi	</a:t>
            </a:r>
            <a:r>
              <a:rPr lang="fr-FR" sz="2400" dirty="0">
                <a:sym typeface="Symbol"/>
              </a:rPr>
              <a:t>	</a:t>
            </a:r>
            <a:r>
              <a:rPr lang="fr-FR" sz="2400" i="1" dirty="0">
                <a:sym typeface="Symbol"/>
              </a:rPr>
              <a:t>Il a été écrit </a:t>
            </a:r>
            <a:r>
              <a:rPr lang="fr-FR" sz="2400" b="1" i="1" dirty="0">
                <a:sym typeface="Symbol"/>
              </a:rPr>
              <a:t>par</a:t>
            </a:r>
            <a:r>
              <a:rPr lang="fr-FR" sz="2400" i="1" dirty="0">
                <a:sym typeface="Symbol"/>
              </a:rPr>
              <a:t> Louis</a:t>
            </a:r>
          </a:p>
          <a:p>
            <a:pPr marL="0" indent="0" algn="just">
              <a:buNone/>
              <a:tabLst>
                <a:tab pos="355600" algn="l"/>
              </a:tabLst>
            </a:pPr>
            <a:r>
              <a:rPr lang="fr-FR" sz="2400" i="1" dirty="0">
                <a:sym typeface="Symbol"/>
              </a:rPr>
              <a:t>	</a:t>
            </a:r>
            <a:endParaRPr lang="fr-FR" sz="2400" i="1" dirty="0"/>
          </a:p>
        </p:txBody>
      </p:sp>
      <p:sp>
        <p:nvSpPr>
          <p:cNvPr id="6" name="Titre 1">
            <a:extLst>
              <a:ext uri="{FF2B5EF4-FFF2-40B4-BE49-F238E27FC236}">
                <a16:creationId xmlns:a16="http://schemas.microsoft.com/office/drawing/2014/main" id="{94B766BA-30AD-F406-1B5B-FF2F7E395A62}"/>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2261315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12723" y="1052736"/>
            <a:ext cx="10341077" cy="5472608"/>
          </a:xfrm>
        </p:spPr>
        <p:txBody>
          <a:bodyPr>
            <a:normAutofit fontScale="85000" lnSpcReduction="20000"/>
          </a:bodyPr>
          <a:lstStyle/>
          <a:p>
            <a:pPr marL="0" indent="0" algn="ctr">
              <a:buNone/>
            </a:pPr>
            <a:r>
              <a:rPr lang="fr-FR" sz="2400" b="1" dirty="0" err="1"/>
              <a:t>Completa</a:t>
            </a:r>
            <a:r>
              <a:rPr lang="fr-FR" sz="2400" b="1" dirty="0"/>
              <a:t> </a:t>
            </a:r>
            <a:r>
              <a:rPr lang="fr-FR" sz="2400" b="1" dirty="0" err="1"/>
              <a:t>ogni</a:t>
            </a:r>
            <a:r>
              <a:rPr lang="fr-FR" sz="2400" b="1" dirty="0"/>
              <a:t> espressione </a:t>
            </a:r>
            <a:r>
              <a:rPr lang="fr-FR" sz="2400" b="1" dirty="0" err="1"/>
              <a:t>inserendo</a:t>
            </a:r>
            <a:r>
              <a:rPr lang="fr-FR" sz="2400" b="1" dirty="0"/>
              <a:t> la </a:t>
            </a:r>
            <a:r>
              <a:rPr lang="fr-FR" sz="2400" b="1" dirty="0" err="1"/>
              <a:t>preposizione</a:t>
            </a:r>
            <a:r>
              <a:rPr lang="fr-FR" sz="2400" b="1" dirty="0"/>
              <a:t> « di » semplice o </a:t>
            </a:r>
            <a:r>
              <a:rPr lang="fr-FR" sz="2400" b="1" dirty="0" err="1"/>
              <a:t>articolata</a:t>
            </a:r>
            <a:r>
              <a:rPr lang="fr-FR" sz="2400" b="1" dirty="0"/>
              <a:t>.</a:t>
            </a:r>
          </a:p>
          <a:p>
            <a:pPr marL="0" indent="0" algn="ctr">
              <a:buNone/>
            </a:pPr>
            <a:endParaRPr lang="fr-FR" sz="2400" dirty="0"/>
          </a:p>
          <a:p>
            <a:pPr marL="0" indent="0">
              <a:buNone/>
              <a:tabLst>
                <a:tab pos="622300" algn="l"/>
              </a:tabLst>
            </a:pPr>
            <a:r>
              <a:rPr lang="fr-FR" dirty="0"/>
              <a:t>Es. 	</a:t>
            </a:r>
            <a:r>
              <a:rPr lang="fr-FR" i="1" dirty="0"/>
              <a:t>il </a:t>
            </a:r>
            <a:r>
              <a:rPr lang="fr-FR" i="1" dirty="0" err="1"/>
              <a:t>professore</a:t>
            </a:r>
            <a:r>
              <a:rPr lang="fr-FR" i="1" dirty="0"/>
              <a:t> 	La casa </a:t>
            </a:r>
            <a:r>
              <a:rPr lang="fr-FR" b="1" i="1" dirty="0" err="1"/>
              <a:t>del</a:t>
            </a:r>
            <a:r>
              <a:rPr lang="fr-FR" i="1" dirty="0"/>
              <a:t> </a:t>
            </a:r>
            <a:r>
              <a:rPr lang="fr-FR" i="1" dirty="0" err="1"/>
              <a:t>Professore</a:t>
            </a:r>
            <a:endParaRPr lang="fr-FR" i="1" dirty="0"/>
          </a:p>
          <a:p>
            <a:pPr marL="0" indent="0">
              <a:buNone/>
              <a:tabLst>
                <a:tab pos="622300" algn="l"/>
              </a:tabLst>
            </a:pPr>
            <a:endParaRPr lang="fr-FR" i="1" dirty="0"/>
          </a:p>
          <a:p>
            <a:pPr marL="0" indent="0">
              <a:buNone/>
              <a:tabLst>
                <a:tab pos="622300" algn="l"/>
              </a:tabLst>
            </a:pPr>
            <a:r>
              <a:rPr lang="fr-FR" dirty="0"/>
              <a:t>1.	l’</a:t>
            </a:r>
            <a:r>
              <a:rPr lang="fr-FR" dirty="0" err="1"/>
              <a:t>infermiera</a:t>
            </a:r>
            <a:r>
              <a:rPr lang="fr-FR" dirty="0"/>
              <a:t> 	→	La casa ………. </a:t>
            </a:r>
            <a:r>
              <a:rPr lang="fr-FR" dirty="0" err="1"/>
              <a:t>infermiera</a:t>
            </a:r>
            <a:r>
              <a:rPr lang="fr-FR" dirty="0"/>
              <a:t> </a:t>
            </a:r>
          </a:p>
          <a:p>
            <a:pPr marL="0" indent="0">
              <a:buNone/>
              <a:tabLst>
                <a:tab pos="622300" algn="l"/>
              </a:tabLst>
            </a:pPr>
            <a:r>
              <a:rPr lang="fr-FR" dirty="0"/>
              <a:t>2. 	la </a:t>
            </a:r>
            <a:r>
              <a:rPr lang="fr-FR" dirty="0" err="1"/>
              <a:t>padrona</a:t>
            </a:r>
            <a:r>
              <a:rPr lang="fr-FR" dirty="0"/>
              <a:t> 	→	La casa ………. </a:t>
            </a:r>
            <a:r>
              <a:rPr lang="fr-FR" dirty="0" err="1"/>
              <a:t>padrona</a:t>
            </a:r>
            <a:r>
              <a:rPr lang="fr-FR" dirty="0"/>
              <a:t> 	</a:t>
            </a:r>
          </a:p>
          <a:p>
            <a:pPr marL="0" indent="0">
              <a:buNone/>
              <a:tabLst>
                <a:tab pos="622300" algn="l"/>
              </a:tabLst>
            </a:pPr>
            <a:r>
              <a:rPr lang="fr-FR" dirty="0"/>
              <a:t>3. 	l’</a:t>
            </a:r>
            <a:r>
              <a:rPr lang="fr-FR" dirty="0" err="1"/>
              <a:t>avvocato</a:t>
            </a:r>
            <a:r>
              <a:rPr lang="fr-FR" dirty="0"/>
              <a:t> 	→	La casa ………. </a:t>
            </a:r>
            <a:r>
              <a:rPr lang="fr-FR" dirty="0" err="1"/>
              <a:t>avvocato</a:t>
            </a:r>
            <a:r>
              <a:rPr lang="fr-FR" dirty="0"/>
              <a:t> 	</a:t>
            </a:r>
          </a:p>
          <a:p>
            <a:pPr marL="0" indent="0">
              <a:buNone/>
              <a:tabLst>
                <a:tab pos="622300" algn="l"/>
              </a:tabLst>
            </a:pPr>
            <a:r>
              <a:rPr lang="fr-FR" dirty="0"/>
              <a:t>4. 	i </a:t>
            </a:r>
            <a:r>
              <a:rPr lang="fr-FR" dirty="0" err="1"/>
              <a:t>figli</a:t>
            </a:r>
            <a:r>
              <a:rPr lang="fr-FR" dirty="0"/>
              <a:t> di Claudio 	→	La casa ………. </a:t>
            </a:r>
            <a:r>
              <a:rPr lang="fr-FR" dirty="0" err="1"/>
              <a:t>figli</a:t>
            </a:r>
            <a:r>
              <a:rPr lang="fr-FR" dirty="0"/>
              <a:t> di Claudio 	</a:t>
            </a:r>
          </a:p>
          <a:p>
            <a:pPr marL="0" indent="0">
              <a:buNone/>
              <a:tabLst>
                <a:tab pos="622300" algn="l"/>
              </a:tabLst>
            </a:pPr>
            <a:r>
              <a:rPr lang="fr-FR" dirty="0"/>
              <a:t>5. 	</a:t>
            </a:r>
            <a:r>
              <a:rPr lang="fr-FR" dirty="0" err="1"/>
              <a:t>mio</a:t>
            </a:r>
            <a:r>
              <a:rPr lang="fr-FR" dirty="0"/>
              <a:t> </a:t>
            </a:r>
            <a:r>
              <a:rPr lang="fr-FR" dirty="0" err="1"/>
              <a:t>fratello</a:t>
            </a:r>
            <a:r>
              <a:rPr lang="fr-FR" dirty="0"/>
              <a:t> 	→	La casa ………. </a:t>
            </a:r>
            <a:r>
              <a:rPr lang="fr-FR" dirty="0" err="1"/>
              <a:t>mio</a:t>
            </a:r>
            <a:r>
              <a:rPr lang="fr-FR" dirty="0"/>
              <a:t> </a:t>
            </a:r>
            <a:r>
              <a:rPr lang="fr-FR" dirty="0" err="1"/>
              <a:t>fratello</a:t>
            </a:r>
            <a:r>
              <a:rPr lang="fr-FR" dirty="0"/>
              <a:t> 	</a:t>
            </a:r>
          </a:p>
          <a:p>
            <a:pPr marL="0" indent="0">
              <a:buNone/>
              <a:tabLst>
                <a:tab pos="622300" algn="l"/>
              </a:tabLst>
            </a:pPr>
            <a:r>
              <a:rPr lang="fr-FR" dirty="0"/>
              <a:t>6. 	Carmen 		→	La casa ……….  Carmen</a:t>
            </a:r>
          </a:p>
          <a:p>
            <a:pPr marL="0" indent="0">
              <a:buNone/>
              <a:tabLst>
                <a:tab pos="622300" algn="l"/>
              </a:tabLst>
            </a:pPr>
            <a:r>
              <a:rPr lang="fr-FR" dirty="0"/>
              <a:t>7. 	</a:t>
            </a:r>
            <a:r>
              <a:rPr lang="fr-FR" dirty="0" err="1"/>
              <a:t>lo</a:t>
            </a:r>
            <a:r>
              <a:rPr lang="fr-FR" dirty="0"/>
              <a:t> </a:t>
            </a:r>
            <a:r>
              <a:rPr lang="fr-FR" dirty="0" err="1"/>
              <a:t>scrittore</a:t>
            </a:r>
            <a:r>
              <a:rPr lang="fr-FR" dirty="0"/>
              <a:t> 	→	La casa ………. </a:t>
            </a:r>
            <a:r>
              <a:rPr lang="fr-FR" dirty="0" err="1"/>
              <a:t>scrittore</a:t>
            </a:r>
            <a:endParaRPr lang="fr-FR" dirty="0"/>
          </a:p>
          <a:p>
            <a:pPr marL="0" indent="0">
              <a:buNone/>
              <a:tabLst>
                <a:tab pos="622300" algn="l"/>
              </a:tabLst>
            </a:pPr>
            <a:r>
              <a:rPr lang="fr-FR" dirty="0"/>
              <a:t>8. 	le mie </a:t>
            </a:r>
            <a:r>
              <a:rPr lang="fr-FR" dirty="0" err="1"/>
              <a:t>amiche</a:t>
            </a:r>
            <a:r>
              <a:rPr lang="fr-FR" dirty="0"/>
              <a:t> 	→	La casa ………. mie </a:t>
            </a:r>
            <a:r>
              <a:rPr lang="fr-FR" dirty="0" err="1"/>
              <a:t>amiche</a:t>
            </a:r>
            <a:endParaRPr lang="fr-FR" dirty="0"/>
          </a:p>
          <a:p>
            <a:pPr marL="0" indent="0">
              <a:buNone/>
              <a:tabLst>
                <a:tab pos="622300" algn="l"/>
              </a:tabLst>
            </a:pPr>
            <a:r>
              <a:rPr lang="fr-FR" dirty="0"/>
              <a:t>9. 	il </a:t>
            </a:r>
            <a:r>
              <a:rPr lang="fr-FR" dirty="0" err="1"/>
              <a:t>sindaco</a:t>
            </a:r>
            <a:r>
              <a:rPr lang="fr-FR" dirty="0"/>
              <a:t> 	→	La casa ………. </a:t>
            </a:r>
            <a:r>
              <a:rPr lang="fr-FR" dirty="0" err="1"/>
              <a:t>sindaco</a:t>
            </a:r>
            <a:endParaRPr lang="fr-FR" dirty="0"/>
          </a:p>
          <a:p>
            <a:pPr marL="0" indent="0">
              <a:buNone/>
              <a:tabLst>
                <a:tab pos="622300" algn="l"/>
              </a:tabLst>
            </a:pPr>
            <a:r>
              <a:rPr lang="fr-FR" dirty="0"/>
              <a:t>10. 	</a:t>
            </a:r>
            <a:r>
              <a:rPr lang="fr-FR" dirty="0" err="1"/>
              <a:t>gli</a:t>
            </a:r>
            <a:r>
              <a:rPr lang="fr-FR" dirty="0"/>
              <a:t> </a:t>
            </a:r>
            <a:r>
              <a:rPr lang="fr-FR" dirty="0" err="1"/>
              <a:t>studenti</a:t>
            </a:r>
            <a:r>
              <a:rPr lang="fr-FR" dirty="0"/>
              <a:t> 	→	La casa ………. </a:t>
            </a:r>
            <a:r>
              <a:rPr lang="fr-FR" dirty="0" err="1"/>
              <a:t>studenti</a:t>
            </a:r>
            <a:r>
              <a:rPr lang="fr-FR" dirty="0"/>
              <a:t>                   </a:t>
            </a:r>
            <a:r>
              <a:rPr lang="fr-FR" sz="1900" dirty="0"/>
              <a:t>         </a:t>
            </a:r>
            <a:r>
              <a:rPr lang="fr-FR" sz="1900" dirty="0" err="1"/>
              <a:t>soluzioni</a:t>
            </a:r>
            <a:r>
              <a:rPr lang="fr-FR" sz="1900" dirty="0"/>
              <a:t> → </a:t>
            </a:r>
          </a:p>
          <a:p>
            <a:pPr marL="0" indent="0" algn="just">
              <a:buNone/>
            </a:pPr>
            <a:endParaRPr lang="fr-FR" b="1" dirty="0"/>
          </a:p>
        </p:txBody>
      </p:sp>
      <p:sp>
        <p:nvSpPr>
          <p:cNvPr id="6" name="Titre 1">
            <a:extLst>
              <a:ext uri="{FF2B5EF4-FFF2-40B4-BE49-F238E27FC236}">
                <a16:creationId xmlns:a16="http://schemas.microsoft.com/office/drawing/2014/main" id="{48A37407-9FB0-9B6D-FB44-05CC3F16A4D7}"/>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871482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200" y="1052736"/>
            <a:ext cx="8229600" cy="5472608"/>
          </a:xfrm>
        </p:spPr>
        <p:txBody>
          <a:bodyPr>
            <a:normAutofit fontScale="85000" lnSpcReduction="10000"/>
          </a:bodyPr>
          <a:lstStyle/>
          <a:p>
            <a:pPr marL="0" indent="0">
              <a:buNone/>
            </a:pPr>
            <a:endParaRPr lang="fr-FR" dirty="0"/>
          </a:p>
          <a:p>
            <a:pPr marL="0" indent="0">
              <a:buNone/>
              <a:tabLst>
                <a:tab pos="622300" algn="l"/>
              </a:tabLst>
            </a:pPr>
            <a:r>
              <a:rPr lang="fr-FR" dirty="0"/>
              <a:t>Es. 	</a:t>
            </a:r>
            <a:r>
              <a:rPr lang="fr-FR" i="1" dirty="0"/>
              <a:t>il </a:t>
            </a:r>
            <a:r>
              <a:rPr lang="fr-FR" i="1" dirty="0" err="1"/>
              <a:t>professore</a:t>
            </a:r>
            <a:r>
              <a:rPr lang="fr-FR" i="1" dirty="0"/>
              <a:t> 	La casa </a:t>
            </a:r>
            <a:r>
              <a:rPr lang="fr-FR" b="1" i="1" dirty="0" err="1"/>
              <a:t>del</a:t>
            </a:r>
            <a:r>
              <a:rPr lang="fr-FR" i="1" dirty="0"/>
              <a:t> </a:t>
            </a:r>
            <a:r>
              <a:rPr lang="fr-FR" i="1" dirty="0" err="1"/>
              <a:t>Professore</a:t>
            </a:r>
            <a:endParaRPr lang="fr-FR" i="1" dirty="0"/>
          </a:p>
          <a:p>
            <a:pPr marL="0" indent="0">
              <a:buNone/>
              <a:tabLst>
                <a:tab pos="622300" algn="l"/>
              </a:tabLst>
            </a:pPr>
            <a:endParaRPr lang="fr-FR" i="1" dirty="0"/>
          </a:p>
          <a:p>
            <a:pPr marL="0" indent="0">
              <a:buNone/>
              <a:tabLst>
                <a:tab pos="622300" algn="l"/>
              </a:tabLst>
            </a:pPr>
            <a:r>
              <a:rPr lang="fr-FR" dirty="0"/>
              <a:t>1.	l’</a:t>
            </a:r>
            <a:r>
              <a:rPr lang="fr-FR" dirty="0" err="1"/>
              <a:t>infermiera</a:t>
            </a:r>
            <a:r>
              <a:rPr lang="fr-FR" dirty="0"/>
              <a:t> 	→	</a:t>
            </a:r>
            <a:r>
              <a:rPr lang="fr-FR" dirty="0">
                <a:solidFill>
                  <a:schemeClr val="bg1">
                    <a:lumMod val="65000"/>
                  </a:schemeClr>
                </a:solidFill>
              </a:rPr>
              <a:t>La casa </a:t>
            </a:r>
            <a:r>
              <a:rPr lang="fr-FR" b="1" dirty="0">
                <a:solidFill>
                  <a:schemeClr val="bg1">
                    <a:lumMod val="65000"/>
                  </a:schemeClr>
                </a:solidFill>
              </a:rPr>
              <a:t>dell’</a:t>
            </a:r>
            <a:r>
              <a:rPr lang="fr-FR" dirty="0">
                <a:solidFill>
                  <a:schemeClr val="bg1">
                    <a:lumMod val="65000"/>
                  </a:schemeClr>
                </a:solidFill>
              </a:rPr>
              <a:t> </a:t>
            </a:r>
            <a:r>
              <a:rPr lang="fr-FR" dirty="0" err="1">
                <a:solidFill>
                  <a:schemeClr val="bg1">
                    <a:lumMod val="65000"/>
                  </a:schemeClr>
                </a:solidFill>
              </a:rPr>
              <a:t>infermiera</a:t>
            </a:r>
            <a:r>
              <a:rPr lang="fr-FR" dirty="0">
                <a:solidFill>
                  <a:schemeClr val="bg1">
                    <a:lumMod val="65000"/>
                  </a:schemeClr>
                </a:solidFill>
              </a:rPr>
              <a:t> </a:t>
            </a:r>
          </a:p>
          <a:p>
            <a:pPr marL="0" indent="0">
              <a:buNone/>
              <a:tabLst>
                <a:tab pos="622300" algn="l"/>
              </a:tabLst>
            </a:pPr>
            <a:r>
              <a:rPr lang="fr-FR" dirty="0"/>
              <a:t>2. 	la </a:t>
            </a:r>
            <a:r>
              <a:rPr lang="fr-FR" dirty="0" err="1"/>
              <a:t>padrona</a:t>
            </a:r>
            <a:r>
              <a:rPr lang="fr-FR" dirty="0"/>
              <a:t> 	→	</a:t>
            </a:r>
            <a:r>
              <a:rPr lang="fr-FR" dirty="0">
                <a:solidFill>
                  <a:schemeClr val="bg1">
                    <a:lumMod val="65000"/>
                  </a:schemeClr>
                </a:solidFill>
              </a:rPr>
              <a:t>La casa </a:t>
            </a:r>
            <a:r>
              <a:rPr lang="fr-FR" b="1" dirty="0" err="1">
                <a:solidFill>
                  <a:schemeClr val="bg1">
                    <a:lumMod val="65000"/>
                  </a:schemeClr>
                </a:solidFill>
              </a:rPr>
              <a:t>della</a:t>
            </a:r>
            <a:r>
              <a:rPr lang="fr-FR" dirty="0">
                <a:solidFill>
                  <a:schemeClr val="bg1">
                    <a:lumMod val="65000"/>
                  </a:schemeClr>
                </a:solidFill>
              </a:rPr>
              <a:t> </a:t>
            </a:r>
            <a:r>
              <a:rPr lang="fr-FR" dirty="0" err="1">
                <a:solidFill>
                  <a:schemeClr val="bg1">
                    <a:lumMod val="65000"/>
                  </a:schemeClr>
                </a:solidFill>
              </a:rPr>
              <a:t>padrona</a:t>
            </a:r>
            <a:r>
              <a:rPr lang="fr-FR" dirty="0">
                <a:solidFill>
                  <a:schemeClr val="bg1">
                    <a:lumMod val="65000"/>
                  </a:schemeClr>
                </a:solidFill>
              </a:rPr>
              <a:t> 	</a:t>
            </a:r>
            <a:r>
              <a:rPr lang="fr-FR" dirty="0"/>
              <a:t>	</a:t>
            </a:r>
          </a:p>
          <a:p>
            <a:pPr marL="0" indent="0">
              <a:buNone/>
              <a:tabLst>
                <a:tab pos="622300" algn="l"/>
              </a:tabLst>
            </a:pPr>
            <a:r>
              <a:rPr lang="fr-FR" dirty="0"/>
              <a:t>3. 	l’</a:t>
            </a:r>
            <a:r>
              <a:rPr lang="fr-FR" dirty="0" err="1"/>
              <a:t>avvocato</a:t>
            </a:r>
            <a:r>
              <a:rPr lang="fr-FR" dirty="0"/>
              <a:t> 	→	</a:t>
            </a:r>
            <a:r>
              <a:rPr lang="fr-FR" dirty="0">
                <a:solidFill>
                  <a:schemeClr val="bg1">
                    <a:lumMod val="65000"/>
                  </a:schemeClr>
                </a:solidFill>
              </a:rPr>
              <a:t>La casa </a:t>
            </a:r>
            <a:r>
              <a:rPr lang="fr-FR" b="1" dirty="0">
                <a:solidFill>
                  <a:schemeClr val="bg1">
                    <a:lumMod val="65000"/>
                  </a:schemeClr>
                </a:solidFill>
              </a:rPr>
              <a:t>dell</a:t>
            </a:r>
            <a:r>
              <a:rPr lang="fr-FR" dirty="0">
                <a:solidFill>
                  <a:schemeClr val="bg1">
                    <a:lumMod val="65000"/>
                  </a:schemeClr>
                </a:solidFill>
              </a:rPr>
              <a:t>’ </a:t>
            </a:r>
            <a:r>
              <a:rPr lang="fr-FR" dirty="0" err="1">
                <a:solidFill>
                  <a:schemeClr val="bg1">
                    <a:lumMod val="65000"/>
                  </a:schemeClr>
                </a:solidFill>
              </a:rPr>
              <a:t>avvocato</a:t>
            </a:r>
            <a:r>
              <a:rPr lang="fr-FR" dirty="0">
                <a:solidFill>
                  <a:schemeClr val="bg1">
                    <a:lumMod val="65000"/>
                  </a:schemeClr>
                </a:solidFill>
              </a:rPr>
              <a:t> </a:t>
            </a:r>
            <a:r>
              <a:rPr lang="fr-FR" dirty="0"/>
              <a:t>	</a:t>
            </a:r>
          </a:p>
          <a:p>
            <a:pPr marL="0" indent="0">
              <a:buNone/>
              <a:tabLst>
                <a:tab pos="622300" algn="l"/>
              </a:tabLst>
            </a:pPr>
            <a:r>
              <a:rPr lang="fr-FR" dirty="0"/>
              <a:t>4. 	i </a:t>
            </a:r>
            <a:r>
              <a:rPr lang="fr-FR" dirty="0" err="1"/>
              <a:t>figli</a:t>
            </a:r>
            <a:r>
              <a:rPr lang="fr-FR" dirty="0"/>
              <a:t> di Claudio 	→	</a:t>
            </a:r>
            <a:r>
              <a:rPr lang="fr-FR" dirty="0">
                <a:solidFill>
                  <a:schemeClr val="bg1">
                    <a:lumMod val="65000"/>
                  </a:schemeClr>
                </a:solidFill>
              </a:rPr>
              <a:t>La casa </a:t>
            </a:r>
            <a:r>
              <a:rPr lang="fr-FR" b="1" dirty="0">
                <a:solidFill>
                  <a:schemeClr val="bg1">
                    <a:lumMod val="65000"/>
                  </a:schemeClr>
                </a:solidFill>
              </a:rPr>
              <a:t>dei</a:t>
            </a:r>
            <a:r>
              <a:rPr lang="fr-FR" dirty="0">
                <a:solidFill>
                  <a:schemeClr val="bg1">
                    <a:lumMod val="65000"/>
                  </a:schemeClr>
                </a:solidFill>
              </a:rPr>
              <a:t> </a:t>
            </a:r>
            <a:r>
              <a:rPr lang="fr-FR" dirty="0" err="1">
                <a:solidFill>
                  <a:schemeClr val="bg1">
                    <a:lumMod val="65000"/>
                  </a:schemeClr>
                </a:solidFill>
              </a:rPr>
              <a:t>figli</a:t>
            </a:r>
            <a:r>
              <a:rPr lang="fr-FR" dirty="0">
                <a:solidFill>
                  <a:schemeClr val="bg1">
                    <a:lumMod val="65000"/>
                  </a:schemeClr>
                </a:solidFill>
              </a:rPr>
              <a:t> di Claudio </a:t>
            </a:r>
            <a:r>
              <a:rPr lang="fr-FR" dirty="0"/>
              <a:t>	</a:t>
            </a:r>
          </a:p>
          <a:p>
            <a:pPr marL="0" indent="0">
              <a:buNone/>
              <a:tabLst>
                <a:tab pos="622300" algn="l"/>
              </a:tabLst>
            </a:pPr>
            <a:r>
              <a:rPr lang="fr-FR" dirty="0"/>
              <a:t>5. 	</a:t>
            </a:r>
            <a:r>
              <a:rPr lang="fr-FR" dirty="0" err="1"/>
              <a:t>mio</a:t>
            </a:r>
            <a:r>
              <a:rPr lang="fr-FR" dirty="0"/>
              <a:t> </a:t>
            </a:r>
            <a:r>
              <a:rPr lang="fr-FR" dirty="0" err="1"/>
              <a:t>fratello</a:t>
            </a:r>
            <a:r>
              <a:rPr lang="fr-FR" dirty="0"/>
              <a:t> 	→	</a:t>
            </a:r>
            <a:r>
              <a:rPr lang="fr-FR" dirty="0">
                <a:solidFill>
                  <a:schemeClr val="bg1">
                    <a:lumMod val="65000"/>
                  </a:schemeClr>
                </a:solidFill>
              </a:rPr>
              <a:t>La casa </a:t>
            </a:r>
            <a:r>
              <a:rPr lang="fr-FR" b="1" dirty="0">
                <a:solidFill>
                  <a:srgbClr val="FF9999"/>
                </a:solidFill>
              </a:rPr>
              <a:t>di</a:t>
            </a:r>
            <a:r>
              <a:rPr lang="fr-FR" dirty="0">
                <a:solidFill>
                  <a:srgbClr val="FF9999"/>
                </a:solidFill>
              </a:rPr>
              <a:t> </a:t>
            </a:r>
            <a:r>
              <a:rPr lang="fr-FR" dirty="0" err="1">
                <a:solidFill>
                  <a:srgbClr val="FF9999"/>
                </a:solidFill>
              </a:rPr>
              <a:t>mio</a:t>
            </a:r>
            <a:r>
              <a:rPr lang="fr-FR" dirty="0">
                <a:solidFill>
                  <a:srgbClr val="FF9999"/>
                </a:solidFill>
              </a:rPr>
              <a:t> </a:t>
            </a:r>
            <a:r>
              <a:rPr lang="fr-FR" dirty="0" err="1">
                <a:solidFill>
                  <a:srgbClr val="FF9999"/>
                </a:solidFill>
              </a:rPr>
              <a:t>fratello</a:t>
            </a:r>
            <a:r>
              <a:rPr lang="fr-FR" dirty="0">
                <a:solidFill>
                  <a:srgbClr val="FF9999"/>
                </a:solidFill>
              </a:rPr>
              <a:t> </a:t>
            </a:r>
            <a:r>
              <a:rPr lang="fr-FR" dirty="0"/>
              <a:t>	</a:t>
            </a:r>
          </a:p>
          <a:p>
            <a:pPr marL="0" indent="0">
              <a:buNone/>
              <a:tabLst>
                <a:tab pos="622300" algn="l"/>
              </a:tabLst>
            </a:pPr>
            <a:r>
              <a:rPr lang="fr-FR" dirty="0"/>
              <a:t>6. 	Carmen 		→	</a:t>
            </a:r>
            <a:r>
              <a:rPr lang="fr-FR" dirty="0">
                <a:solidFill>
                  <a:schemeClr val="bg1">
                    <a:lumMod val="65000"/>
                  </a:schemeClr>
                </a:solidFill>
              </a:rPr>
              <a:t>La casa </a:t>
            </a:r>
            <a:r>
              <a:rPr lang="fr-FR" b="1" dirty="0">
                <a:solidFill>
                  <a:srgbClr val="FF9999"/>
                </a:solidFill>
              </a:rPr>
              <a:t>di</a:t>
            </a:r>
            <a:r>
              <a:rPr lang="fr-FR" dirty="0">
                <a:solidFill>
                  <a:srgbClr val="FF9999"/>
                </a:solidFill>
              </a:rPr>
              <a:t>  Carmen</a:t>
            </a:r>
          </a:p>
          <a:p>
            <a:pPr marL="0" indent="0">
              <a:buNone/>
              <a:tabLst>
                <a:tab pos="622300" algn="l"/>
              </a:tabLst>
            </a:pPr>
            <a:r>
              <a:rPr lang="fr-FR" dirty="0"/>
              <a:t>7. 	</a:t>
            </a:r>
            <a:r>
              <a:rPr lang="fr-FR" dirty="0" err="1"/>
              <a:t>lo</a:t>
            </a:r>
            <a:r>
              <a:rPr lang="fr-FR" dirty="0"/>
              <a:t> </a:t>
            </a:r>
            <a:r>
              <a:rPr lang="fr-FR" dirty="0" err="1"/>
              <a:t>scrittore</a:t>
            </a:r>
            <a:r>
              <a:rPr lang="fr-FR" dirty="0"/>
              <a:t> 	→	</a:t>
            </a:r>
            <a:r>
              <a:rPr lang="fr-FR" dirty="0">
                <a:solidFill>
                  <a:schemeClr val="bg1">
                    <a:lumMod val="65000"/>
                  </a:schemeClr>
                </a:solidFill>
              </a:rPr>
              <a:t>La casa </a:t>
            </a:r>
            <a:r>
              <a:rPr lang="fr-FR" b="1" dirty="0" err="1">
                <a:solidFill>
                  <a:schemeClr val="bg1">
                    <a:lumMod val="65000"/>
                  </a:schemeClr>
                </a:solidFill>
              </a:rPr>
              <a:t>dello</a:t>
            </a:r>
            <a:r>
              <a:rPr lang="fr-FR" dirty="0">
                <a:solidFill>
                  <a:schemeClr val="bg1">
                    <a:lumMod val="65000"/>
                  </a:schemeClr>
                </a:solidFill>
              </a:rPr>
              <a:t> </a:t>
            </a:r>
            <a:r>
              <a:rPr lang="fr-FR" dirty="0" err="1">
                <a:solidFill>
                  <a:schemeClr val="bg1">
                    <a:lumMod val="65000"/>
                  </a:schemeClr>
                </a:solidFill>
              </a:rPr>
              <a:t>scrittore</a:t>
            </a:r>
            <a:endParaRPr lang="fr-FR" dirty="0">
              <a:solidFill>
                <a:schemeClr val="bg1">
                  <a:lumMod val="65000"/>
                </a:schemeClr>
              </a:solidFill>
            </a:endParaRPr>
          </a:p>
          <a:p>
            <a:pPr marL="0" indent="0">
              <a:buNone/>
              <a:tabLst>
                <a:tab pos="622300" algn="l"/>
              </a:tabLst>
            </a:pPr>
            <a:r>
              <a:rPr lang="fr-FR" dirty="0"/>
              <a:t>8. 	le mie </a:t>
            </a:r>
            <a:r>
              <a:rPr lang="fr-FR" dirty="0" err="1"/>
              <a:t>amiche</a:t>
            </a:r>
            <a:r>
              <a:rPr lang="fr-FR" dirty="0"/>
              <a:t> 	→	</a:t>
            </a:r>
            <a:r>
              <a:rPr lang="fr-FR" dirty="0">
                <a:solidFill>
                  <a:schemeClr val="bg1">
                    <a:lumMod val="65000"/>
                  </a:schemeClr>
                </a:solidFill>
              </a:rPr>
              <a:t>La casa </a:t>
            </a:r>
            <a:r>
              <a:rPr lang="fr-FR" b="1" dirty="0">
                <a:solidFill>
                  <a:schemeClr val="bg1">
                    <a:lumMod val="65000"/>
                  </a:schemeClr>
                </a:solidFill>
              </a:rPr>
              <a:t>delle</a:t>
            </a:r>
            <a:r>
              <a:rPr lang="fr-FR" dirty="0">
                <a:solidFill>
                  <a:schemeClr val="bg1">
                    <a:lumMod val="65000"/>
                  </a:schemeClr>
                </a:solidFill>
              </a:rPr>
              <a:t> mie </a:t>
            </a:r>
            <a:r>
              <a:rPr lang="fr-FR" dirty="0" err="1">
                <a:solidFill>
                  <a:schemeClr val="bg1">
                    <a:lumMod val="65000"/>
                  </a:schemeClr>
                </a:solidFill>
              </a:rPr>
              <a:t>amiche</a:t>
            </a:r>
            <a:endParaRPr lang="fr-FR" dirty="0">
              <a:solidFill>
                <a:schemeClr val="bg1">
                  <a:lumMod val="65000"/>
                </a:schemeClr>
              </a:solidFill>
            </a:endParaRPr>
          </a:p>
          <a:p>
            <a:pPr marL="0" indent="0">
              <a:buNone/>
              <a:tabLst>
                <a:tab pos="622300" algn="l"/>
              </a:tabLst>
            </a:pPr>
            <a:r>
              <a:rPr lang="fr-FR" dirty="0"/>
              <a:t>9. 	il </a:t>
            </a:r>
            <a:r>
              <a:rPr lang="fr-FR" dirty="0" err="1"/>
              <a:t>sindaco</a:t>
            </a:r>
            <a:r>
              <a:rPr lang="fr-FR" dirty="0"/>
              <a:t> 	→	</a:t>
            </a:r>
            <a:r>
              <a:rPr lang="fr-FR" dirty="0">
                <a:solidFill>
                  <a:schemeClr val="bg1">
                    <a:lumMod val="65000"/>
                  </a:schemeClr>
                </a:solidFill>
              </a:rPr>
              <a:t>La casa </a:t>
            </a:r>
            <a:r>
              <a:rPr lang="fr-FR" b="1" dirty="0" err="1">
                <a:solidFill>
                  <a:schemeClr val="bg1">
                    <a:lumMod val="65000"/>
                  </a:schemeClr>
                </a:solidFill>
              </a:rPr>
              <a:t>del</a:t>
            </a:r>
            <a:r>
              <a:rPr lang="fr-FR" dirty="0">
                <a:solidFill>
                  <a:schemeClr val="bg1">
                    <a:lumMod val="65000"/>
                  </a:schemeClr>
                </a:solidFill>
              </a:rPr>
              <a:t> </a:t>
            </a:r>
            <a:r>
              <a:rPr lang="fr-FR" dirty="0" err="1">
                <a:solidFill>
                  <a:schemeClr val="bg1">
                    <a:lumMod val="65000"/>
                  </a:schemeClr>
                </a:solidFill>
              </a:rPr>
              <a:t>sindaco</a:t>
            </a:r>
            <a:endParaRPr lang="fr-FR" dirty="0">
              <a:solidFill>
                <a:schemeClr val="bg1">
                  <a:lumMod val="65000"/>
                </a:schemeClr>
              </a:solidFill>
            </a:endParaRPr>
          </a:p>
          <a:p>
            <a:pPr marL="0" indent="0">
              <a:buNone/>
              <a:tabLst>
                <a:tab pos="622300" algn="l"/>
              </a:tabLst>
            </a:pPr>
            <a:r>
              <a:rPr lang="fr-FR" dirty="0"/>
              <a:t>10. 	</a:t>
            </a:r>
            <a:r>
              <a:rPr lang="fr-FR" dirty="0" err="1"/>
              <a:t>gli</a:t>
            </a:r>
            <a:r>
              <a:rPr lang="fr-FR" dirty="0"/>
              <a:t> </a:t>
            </a:r>
            <a:r>
              <a:rPr lang="fr-FR" dirty="0" err="1"/>
              <a:t>studenti</a:t>
            </a:r>
            <a:r>
              <a:rPr lang="fr-FR" dirty="0"/>
              <a:t> 	→	</a:t>
            </a:r>
            <a:r>
              <a:rPr lang="fr-FR" dirty="0">
                <a:solidFill>
                  <a:schemeClr val="bg1">
                    <a:lumMod val="65000"/>
                  </a:schemeClr>
                </a:solidFill>
              </a:rPr>
              <a:t>La casa </a:t>
            </a:r>
            <a:r>
              <a:rPr lang="fr-FR" b="1" dirty="0" err="1">
                <a:solidFill>
                  <a:schemeClr val="bg1">
                    <a:lumMod val="65000"/>
                  </a:schemeClr>
                </a:solidFill>
              </a:rPr>
              <a:t>degli</a:t>
            </a:r>
            <a:r>
              <a:rPr lang="fr-FR" dirty="0">
                <a:solidFill>
                  <a:schemeClr val="bg1">
                    <a:lumMod val="65000"/>
                  </a:schemeClr>
                </a:solidFill>
              </a:rPr>
              <a:t> </a:t>
            </a:r>
            <a:r>
              <a:rPr lang="fr-FR" dirty="0" err="1">
                <a:solidFill>
                  <a:schemeClr val="bg1">
                    <a:lumMod val="65000"/>
                  </a:schemeClr>
                </a:solidFill>
              </a:rPr>
              <a:t>studenti</a:t>
            </a:r>
            <a:endParaRPr lang="fr-FR" dirty="0">
              <a:solidFill>
                <a:schemeClr val="bg1">
                  <a:lumMod val="65000"/>
                </a:schemeClr>
              </a:solidFill>
            </a:endParaRPr>
          </a:p>
          <a:p>
            <a:pPr marL="0" indent="0" algn="just">
              <a:buNone/>
            </a:pPr>
            <a:endParaRPr lang="fr-FR" b="1" dirty="0"/>
          </a:p>
        </p:txBody>
      </p:sp>
      <p:sp>
        <p:nvSpPr>
          <p:cNvPr id="6" name="Titre 1">
            <a:extLst>
              <a:ext uri="{FF2B5EF4-FFF2-40B4-BE49-F238E27FC236}">
                <a16:creationId xmlns:a16="http://schemas.microsoft.com/office/drawing/2014/main" id="{ED075F68-9248-CF18-684F-D94D629E666B}"/>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02012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199" y="1124744"/>
            <a:ext cx="9633857" cy="5400600"/>
          </a:xfrm>
        </p:spPr>
        <p:txBody>
          <a:bodyPr>
            <a:normAutofit fontScale="55000" lnSpcReduction="20000"/>
          </a:bodyPr>
          <a:lstStyle/>
          <a:p>
            <a:pPr marL="0" indent="0">
              <a:lnSpc>
                <a:spcPct val="115000"/>
              </a:lnSpc>
              <a:buNone/>
              <a:tabLst>
                <a:tab pos="355600" algn="l"/>
              </a:tabLst>
            </a:pPr>
            <a:r>
              <a:rPr lang="fr-FR" dirty="0">
                <a:solidFill>
                  <a:srgbClr val="000000"/>
                </a:solidFill>
                <a:latin typeface="GriffithGothic-Ultra"/>
                <a:ea typeface="Calibri"/>
                <a:cs typeface="GriffithGothic-Ultra"/>
              </a:rPr>
              <a:t>•	</a:t>
            </a:r>
            <a:r>
              <a:rPr lang="fr-FR" b="1" dirty="0" err="1">
                <a:solidFill>
                  <a:srgbClr val="000000"/>
                </a:solidFill>
                <a:latin typeface="GriffithGothic-Bold"/>
                <a:ea typeface="Calibri"/>
                <a:cs typeface="GriffithGothic-Bold"/>
              </a:rPr>
              <a:t>Completa</a:t>
            </a:r>
            <a:r>
              <a:rPr lang="fr-FR" b="1" dirty="0">
                <a:solidFill>
                  <a:srgbClr val="000000"/>
                </a:solidFill>
                <a:latin typeface="GriffithGothic-Bold"/>
                <a:ea typeface="Calibri"/>
                <a:cs typeface="GriffithGothic-Bold"/>
              </a:rPr>
              <a:t> le </a:t>
            </a:r>
            <a:r>
              <a:rPr lang="fr-FR" b="1" dirty="0" err="1">
                <a:solidFill>
                  <a:srgbClr val="000000"/>
                </a:solidFill>
                <a:latin typeface="GriffithGothic-Bold"/>
                <a:ea typeface="Calibri"/>
                <a:cs typeface="GriffithGothic-Bold"/>
              </a:rPr>
              <a:t>seguenti</a:t>
            </a:r>
            <a:r>
              <a:rPr lang="fr-FR" b="1" dirty="0">
                <a:solidFill>
                  <a:srgbClr val="000000"/>
                </a:solidFill>
                <a:latin typeface="GriffithGothic-Bold"/>
                <a:ea typeface="Calibri"/>
                <a:cs typeface="GriffithGothic-Bold"/>
              </a:rPr>
              <a:t> </a:t>
            </a:r>
            <a:r>
              <a:rPr lang="fr-FR" b="1" dirty="0" err="1">
                <a:solidFill>
                  <a:srgbClr val="000000"/>
                </a:solidFill>
                <a:latin typeface="GriffithGothic-Bold"/>
                <a:ea typeface="Calibri"/>
                <a:cs typeface="GriffithGothic-Bold"/>
              </a:rPr>
              <a:t>espressioni</a:t>
            </a:r>
            <a:r>
              <a:rPr lang="fr-FR" b="1" dirty="0">
                <a:solidFill>
                  <a:srgbClr val="000000"/>
                </a:solidFill>
                <a:latin typeface="GriffithGothic-Bold"/>
                <a:ea typeface="Calibri"/>
                <a:cs typeface="GriffithGothic-Bold"/>
              </a:rPr>
              <a:t> con la </a:t>
            </a:r>
            <a:r>
              <a:rPr lang="fr-FR" b="1" dirty="0" err="1">
                <a:solidFill>
                  <a:srgbClr val="000000"/>
                </a:solidFill>
                <a:latin typeface="GriffithGothic-Bold"/>
                <a:ea typeface="Calibri"/>
                <a:cs typeface="GriffithGothic-Bold"/>
              </a:rPr>
              <a:t>preposizione</a:t>
            </a:r>
            <a:r>
              <a:rPr lang="fr-FR" b="1" dirty="0">
                <a:solidFill>
                  <a:srgbClr val="000000"/>
                </a:solidFill>
                <a:latin typeface="GriffithGothic-Bold"/>
                <a:ea typeface="Calibri"/>
                <a:cs typeface="GriffithGothic-Bold"/>
              </a:rPr>
              <a:t> </a:t>
            </a:r>
            <a:r>
              <a:rPr lang="fr-FR" b="1" dirty="0" err="1">
                <a:solidFill>
                  <a:srgbClr val="000000"/>
                </a:solidFill>
                <a:latin typeface="GriffithGothic-Bold"/>
                <a:ea typeface="Calibri"/>
                <a:cs typeface="GriffithGothic-Bold"/>
              </a:rPr>
              <a:t>adatta</a:t>
            </a:r>
            <a:r>
              <a:rPr lang="fr-FR" b="1" dirty="0">
                <a:solidFill>
                  <a:srgbClr val="000000"/>
                </a:solidFill>
                <a:latin typeface="GriffithGothic-Bold"/>
                <a:ea typeface="Calibri"/>
                <a:cs typeface="GriffithGothic-Bold"/>
              </a:rPr>
              <a:t> </a:t>
            </a:r>
          </a:p>
          <a:p>
            <a:pPr marL="0" indent="0">
              <a:lnSpc>
                <a:spcPct val="115000"/>
              </a:lnSpc>
              <a:buNone/>
              <a:tabLst>
                <a:tab pos="355600" algn="l"/>
              </a:tabLst>
            </a:pPr>
            <a:r>
              <a:rPr lang="fr-FR" b="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a</a:t>
            </a:r>
            <a:r>
              <a:rPr lang="en-US" b="1" i="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in</a:t>
            </a:r>
            <a:r>
              <a:rPr lang="en-US" b="1" i="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da</a:t>
            </a:r>
            <a:r>
              <a:rPr lang="en-US" i="1" dirty="0">
                <a:solidFill>
                  <a:srgbClr val="000000"/>
                </a:solidFill>
                <a:latin typeface="GriffithGothic-Black"/>
                <a:ea typeface="Calibri"/>
                <a:cs typeface="GriffithGothic-Black"/>
              </a:rPr>
              <a:t>, </a:t>
            </a:r>
            <a:r>
              <a:rPr lang="en-US" i="1" dirty="0" err="1">
                <a:solidFill>
                  <a:srgbClr val="000000"/>
                </a:solidFill>
                <a:latin typeface="GriffithGothic-Bold"/>
                <a:ea typeface="Calibri"/>
                <a:cs typeface="GriffithGothic-Bold"/>
              </a:rPr>
              <a:t>semplici</a:t>
            </a:r>
            <a:r>
              <a:rPr lang="en-US" i="1" dirty="0">
                <a:solidFill>
                  <a:srgbClr val="000000"/>
                </a:solidFill>
                <a:latin typeface="GriffithGothic-Bold"/>
                <a:ea typeface="Calibri"/>
                <a:cs typeface="GriffithGothic-Bold"/>
              </a:rPr>
              <a:t> o </a:t>
            </a:r>
            <a:r>
              <a:rPr lang="en-US" i="1" dirty="0" err="1">
                <a:solidFill>
                  <a:srgbClr val="000000"/>
                </a:solidFill>
                <a:latin typeface="GriffithGothic-Bold"/>
                <a:ea typeface="Calibri"/>
                <a:cs typeface="GriffithGothic-Bold"/>
              </a:rPr>
              <a:t>articolate</a:t>
            </a:r>
            <a:r>
              <a:rPr lang="en-US" i="1" dirty="0">
                <a:solidFill>
                  <a:srgbClr val="000000"/>
                </a:solidFill>
                <a:latin typeface="GriffithGothic-Bold"/>
                <a:ea typeface="Calibri"/>
                <a:cs typeface="GriffithGothic-Bold"/>
              </a:rPr>
              <a:t>).</a:t>
            </a:r>
            <a:endParaRPr lang="fr-FR" dirty="0">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err="1">
                <a:solidFill>
                  <a:srgbClr val="000000"/>
                </a:solidFill>
                <a:ea typeface="Calibri"/>
                <a:cs typeface="Quadraat-Regular"/>
              </a:rPr>
              <a:t>Vado</a:t>
            </a:r>
            <a:r>
              <a:rPr lang="en-US" sz="3200" dirty="0">
                <a:solidFill>
                  <a:srgbClr val="000000"/>
                </a:solidFill>
                <a:ea typeface="Calibri"/>
                <a:cs typeface="Quadraat-Regular"/>
              </a:rPr>
              <a:t>	……….	</a:t>
            </a:r>
            <a:r>
              <a:rPr lang="en-US" sz="3200" dirty="0" err="1">
                <a:solidFill>
                  <a:srgbClr val="000000"/>
                </a:solidFill>
                <a:ea typeface="Calibri"/>
                <a:cs typeface="Quadraat-Regular"/>
              </a:rPr>
              <a:t>scuola</a:t>
            </a:r>
            <a:r>
              <a:rPr lang="en-US" sz="3200" dirty="0">
                <a:solidFill>
                  <a:srgbClr val="000000"/>
                </a:solidFill>
                <a:ea typeface="Calibri"/>
                <a:cs typeface="Quadraat-Regular"/>
              </a:rPr>
              <a:t>			</a:t>
            </a:r>
            <a:r>
              <a:rPr lang="en-US" sz="3200" dirty="0" err="1">
                <a:solidFill>
                  <a:srgbClr val="000000"/>
                </a:solidFill>
                <a:ea typeface="Calibri"/>
                <a:cs typeface="Quadraat-Regular"/>
              </a:rPr>
              <a:t>Vado</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dottore</a:t>
            </a:r>
            <a:r>
              <a:rPr lang="en-US" sz="3200" dirty="0">
                <a:solidFill>
                  <a:srgbClr val="000000"/>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b="1" dirty="0">
                <a:solidFill>
                  <a:srgbClr val="000000"/>
                </a:solidFill>
                <a:ea typeface="Calibri"/>
                <a:cs typeface="Quadraat-Regular"/>
              </a:rPr>
              <a:t>		</a:t>
            </a:r>
            <a:r>
              <a:rPr lang="en-US" sz="3200" dirty="0">
                <a:solidFill>
                  <a:srgbClr val="000000"/>
                </a:solidFill>
                <a:ea typeface="Calibri"/>
                <a:cs typeface="Quadraat-Regular"/>
              </a:rPr>
              <a:t>………. 	</a:t>
            </a:r>
            <a:r>
              <a:rPr lang="en-US" sz="3200" dirty="0" err="1">
                <a:solidFill>
                  <a:srgbClr val="000000"/>
                </a:solidFill>
                <a:ea typeface="Calibri"/>
                <a:cs typeface="Quadraat-Regular"/>
              </a:rPr>
              <a:t>università</a:t>
            </a:r>
            <a:r>
              <a:rPr lang="en-US" sz="3200" dirty="0">
                <a:solidFill>
                  <a:srgbClr val="000000"/>
                </a:solidFill>
                <a:ea typeface="Calibri"/>
                <a:cs typeface="Quadraat-Regular"/>
              </a:rPr>
              <a:t>			………. 	</a:t>
            </a:r>
            <a:r>
              <a:rPr lang="en-US" sz="3200" dirty="0" err="1">
                <a:solidFill>
                  <a:srgbClr val="000000"/>
                </a:solidFill>
                <a:ea typeface="Calibri"/>
                <a:cs typeface="Quadraat-Regular"/>
              </a:rPr>
              <a:t>spiaggia</a:t>
            </a:r>
            <a:endParaRPr lang="en-US" sz="3200" dirty="0">
              <a:solidFill>
                <a:srgbClr val="000000"/>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	</a:t>
            </a:r>
            <a:r>
              <a:rPr lang="en-US" sz="3200" dirty="0" err="1">
                <a:solidFill>
                  <a:srgbClr val="000000"/>
                </a:solidFill>
                <a:ea typeface="Calibri"/>
                <a:cs typeface="Quadraat-Regular"/>
              </a:rPr>
              <a:t>stazione</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bar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partita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pronto </a:t>
            </a:r>
            <a:r>
              <a:rPr lang="en-US" sz="3200" dirty="0" err="1">
                <a:solidFill>
                  <a:srgbClr val="000000"/>
                </a:solidFill>
                <a:ea typeface="Calibri"/>
                <a:cs typeface="Quadraat-Regular"/>
              </a:rPr>
              <a:t>soccorso</a:t>
            </a:r>
            <a:endParaRPr lang="fr-FR" sz="3200" dirty="0">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cinema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ospedale</a:t>
            </a:r>
            <a:r>
              <a:rPr lang="en-US" sz="3200" dirty="0">
                <a:solidFill>
                  <a:srgbClr val="000000"/>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supermercato</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banca </a:t>
            </a:r>
            <a:endParaRPr lang="en-US" sz="3200" i="1" dirty="0">
              <a:solidFill>
                <a:srgbClr val="000000"/>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i="1"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stadio</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posta</a:t>
            </a:r>
            <a:r>
              <a:rPr lang="en-US" sz="3200" dirty="0">
                <a:solidFill>
                  <a:srgbClr val="000000"/>
                </a:solidFill>
                <a:ea typeface="Calibri"/>
                <a:cs typeface="Quadraat-Regular"/>
              </a:rPr>
              <a:t> </a:t>
            </a:r>
            <a:endParaRPr lang="fr-FR" sz="3200" dirty="0">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pizzeria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mensa</a:t>
            </a:r>
            <a:r>
              <a:rPr lang="en-US" sz="3200" dirty="0">
                <a:solidFill>
                  <a:srgbClr val="000000"/>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giardini</a:t>
            </a:r>
            <a:r>
              <a:rPr lang="en-US" sz="3200" dirty="0">
                <a:solidFill>
                  <a:srgbClr val="000000"/>
                </a:solidFill>
                <a:ea typeface="Calibri"/>
                <a:cs typeface="Quadraat-Regular"/>
              </a:rPr>
              <a:t>  </a:t>
            </a:r>
            <a:r>
              <a:rPr lang="en-US" sz="3200" dirty="0" err="1">
                <a:solidFill>
                  <a:srgbClr val="000000"/>
                </a:solidFill>
                <a:ea typeface="Calibri"/>
                <a:cs typeface="Quadraat-Regular"/>
              </a:rPr>
              <a:t>pubblici</a:t>
            </a:r>
            <a:r>
              <a:rPr lang="en-US" sz="3200" dirty="0">
                <a:solidFill>
                  <a:srgbClr val="000000"/>
                </a:solidFill>
                <a:ea typeface="Calibri"/>
                <a:cs typeface="Quadraat-Regular"/>
              </a:rPr>
              <a:t>	 .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centro</a:t>
            </a:r>
            <a:r>
              <a:rPr lang="en-US" sz="3200" dirty="0">
                <a:solidFill>
                  <a:srgbClr val="000000"/>
                </a:solidFill>
                <a:ea typeface="Calibri"/>
                <a:cs typeface="Quadraat-Regular"/>
              </a:rPr>
              <a:t> </a:t>
            </a:r>
            <a:endParaRPr lang="en-US" sz="3200" i="1" dirty="0">
              <a:solidFill>
                <a:srgbClr val="000000"/>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i="1"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a:solidFill>
                  <a:srgbClr val="000000"/>
                </a:solidFill>
                <a:ea typeface="Calibri"/>
                <a:cs typeface="Quadraat-Regular"/>
              </a:rPr>
              <a:t>piscina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segreteria</a:t>
            </a:r>
            <a:endParaRPr lang="en-US" sz="3200" dirty="0">
              <a:solidFill>
                <a:srgbClr val="000000"/>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farmacia</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mio</a:t>
            </a:r>
            <a:r>
              <a:rPr lang="en-US" sz="3200" dirty="0">
                <a:solidFill>
                  <a:srgbClr val="000000"/>
                </a:solidFill>
                <a:ea typeface="Calibri"/>
                <a:cs typeface="Quadraat-Regular"/>
              </a:rPr>
              <a:t> </a:t>
            </a:r>
            <a:r>
              <a:rPr lang="en-US" sz="3200" dirty="0" err="1">
                <a:solidFill>
                  <a:srgbClr val="000000"/>
                </a:solidFill>
                <a:ea typeface="Calibri"/>
                <a:cs typeface="Quadraat-Regular"/>
              </a:rPr>
              <a:t>zio</a:t>
            </a:r>
            <a:r>
              <a:rPr lang="en-US" sz="3200" dirty="0">
                <a:solidFill>
                  <a:srgbClr val="000000"/>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farmacista</a:t>
            </a:r>
            <a:r>
              <a:rPr lang="en-US" sz="3200"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lui</a:t>
            </a:r>
            <a:r>
              <a:rPr lang="en-US" sz="3200" dirty="0">
                <a:solidFill>
                  <a:srgbClr val="000000"/>
                </a:solidFill>
                <a:ea typeface="Calibri"/>
                <a:cs typeface="Quadraat-Regular"/>
              </a:rPr>
              <a:t> </a:t>
            </a:r>
            <a:endParaRPr lang="en-US" sz="3200" i="1" dirty="0">
              <a:solidFill>
                <a:srgbClr val="000000"/>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200" i="1"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en-US" sz="3200" dirty="0" err="1">
                <a:solidFill>
                  <a:srgbClr val="000000"/>
                </a:solidFill>
                <a:ea typeface="Calibri"/>
                <a:cs typeface="Quadraat-Regular"/>
              </a:rPr>
              <a:t>dentista</a:t>
            </a:r>
            <a:r>
              <a:rPr lang="en-US" sz="3200" dirty="0">
                <a:solidFill>
                  <a:srgbClr val="000000"/>
                </a:solidFill>
                <a:ea typeface="Calibri"/>
                <a:cs typeface="Quadraat-Regular"/>
              </a:rPr>
              <a:t>	</a:t>
            </a:r>
            <a:r>
              <a:rPr lang="en-US" sz="3200" i="1" dirty="0">
                <a:solidFill>
                  <a:srgbClr val="000000"/>
                </a:solidFill>
                <a:ea typeface="Calibri"/>
                <a:cs typeface="Quadraat-Regular"/>
              </a:rPr>
              <a:t>			</a:t>
            </a:r>
            <a:r>
              <a:rPr lang="en-US" sz="3200" dirty="0">
                <a:solidFill>
                  <a:srgbClr val="000000"/>
                </a:solidFill>
                <a:latin typeface="Quadraat-Regular"/>
                <a:ea typeface="Calibri"/>
                <a:cs typeface="Quadraat-Regular"/>
              </a:rPr>
              <a:t>……….	</a:t>
            </a:r>
            <a:r>
              <a:rPr lang="fr-FR" sz="3200" dirty="0" err="1">
                <a:solidFill>
                  <a:srgbClr val="000000"/>
                </a:solidFill>
                <a:ea typeface="Calibri"/>
                <a:cs typeface="Quadraat-Regular"/>
              </a:rPr>
              <a:t>Beppe</a:t>
            </a:r>
            <a:endParaRPr lang="en-US" sz="3200" dirty="0">
              <a:solidFill>
                <a:srgbClr val="000000"/>
              </a:solidFill>
              <a:ea typeface="Calibri"/>
              <a:cs typeface="Quadraat-Regular"/>
            </a:endParaRPr>
          </a:p>
          <a:p>
            <a:pPr marL="0" indent="0" algn="r">
              <a:lnSpc>
                <a:spcPct val="115000"/>
              </a:lnSpc>
              <a:spcBef>
                <a:spcPts val="600"/>
              </a:spcBef>
              <a:buNone/>
              <a:tabLst>
                <a:tab pos="533400" algn="l"/>
                <a:tab pos="1619250" algn="l"/>
                <a:tab pos="2339975" algn="l"/>
                <a:tab pos="3779838" algn="l"/>
                <a:tab pos="4230688" algn="l"/>
                <a:tab pos="5940425" algn="l"/>
              </a:tabLst>
            </a:pPr>
            <a:r>
              <a:rPr lang="fr-FR" sz="3600" dirty="0"/>
              <a:t> </a:t>
            </a:r>
            <a:r>
              <a:rPr lang="fr-FR" sz="3600" dirty="0" err="1"/>
              <a:t>soluzioni</a:t>
            </a:r>
            <a:r>
              <a:rPr lang="fr-FR" sz="3600" dirty="0"/>
              <a:t> →</a:t>
            </a:r>
            <a:endParaRPr lang="en-US" sz="3600" dirty="0">
              <a:solidFill>
                <a:srgbClr val="000000"/>
              </a:solidFill>
              <a:ea typeface="Calibri"/>
              <a:cs typeface="Quadraat-Regular"/>
            </a:endParaRPr>
          </a:p>
          <a:p>
            <a:pPr marL="0" indent="0">
              <a:lnSpc>
                <a:spcPct val="115000"/>
              </a:lnSpc>
              <a:spcBef>
                <a:spcPts val="600"/>
              </a:spcBef>
              <a:buNone/>
              <a:tabLst>
                <a:tab pos="533400" algn="l"/>
                <a:tab pos="1619250" algn="l"/>
                <a:tab pos="2339975" algn="l"/>
                <a:tab pos="3779838" algn="l"/>
                <a:tab pos="4230688" algn="l"/>
                <a:tab pos="5940425" algn="l"/>
              </a:tabLst>
            </a:pPr>
            <a:endParaRPr lang="fr-FR" sz="3600" dirty="0">
              <a:latin typeface="+mj-lt"/>
              <a:ea typeface="Calibri"/>
              <a:cs typeface="Times New Roman"/>
            </a:endParaRPr>
          </a:p>
        </p:txBody>
      </p:sp>
      <p:sp>
        <p:nvSpPr>
          <p:cNvPr id="6" name="Titre 1">
            <a:extLst>
              <a:ext uri="{FF2B5EF4-FFF2-40B4-BE49-F238E27FC236}">
                <a16:creationId xmlns:a16="http://schemas.microsoft.com/office/drawing/2014/main" id="{AF097F78-8CD0-1528-A796-832FCE004D6A}"/>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2122069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81199" y="1124744"/>
            <a:ext cx="9122229" cy="5733256"/>
          </a:xfrm>
        </p:spPr>
        <p:txBody>
          <a:bodyPr>
            <a:normAutofit fontScale="55000" lnSpcReduction="20000"/>
          </a:bodyPr>
          <a:lstStyle/>
          <a:p>
            <a:pPr marL="0" indent="0">
              <a:lnSpc>
                <a:spcPct val="115000"/>
              </a:lnSpc>
              <a:buNone/>
              <a:tabLst>
                <a:tab pos="355600" algn="l"/>
              </a:tabLst>
            </a:pPr>
            <a:r>
              <a:rPr lang="fr-FR" dirty="0">
                <a:solidFill>
                  <a:srgbClr val="000000"/>
                </a:solidFill>
                <a:latin typeface="GriffithGothic-Ultra"/>
                <a:ea typeface="Calibri"/>
                <a:cs typeface="GriffithGothic-Ultra"/>
              </a:rPr>
              <a:t>•	</a:t>
            </a:r>
            <a:r>
              <a:rPr lang="fr-FR" b="1" dirty="0" err="1">
                <a:solidFill>
                  <a:srgbClr val="000000"/>
                </a:solidFill>
                <a:latin typeface="GriffithGothic-Bold"/>
                <a:ea typeface="Calibri"/>
                <a:cs typeface="GriffithGothic-Bold"/>
              </a:rPr>
              <a:t>Completa</a:t>
            </a:r>
            <a:r>
              <a:rPr lang="fr-FR" b="1" dirty="0">
                <a:solidFill>
                  <a:srgbClr val="000000"/>
                </a:solidFill>
                <a:latin typeface="GriffithGothic-Bold"/>
                <a:ea typeface="Calibri"/>
                <a:cs typeface="GriffithGothic-Bold"/>
              </a:rPr>
              <a:t> le </a:t>
            </a:r>
            <a:r>
              <a:rPr lang="fr-FR" b="1" dirty="0" err="1">
                <a:solidFill>
                  <a:srgbClr val="000000"/>
                </a:solidFill>
                <a:latin typeface="GriffithGothic-Bold"/>
                <a:ea typeface="Calibri"/>
                <a:cs typeface="GriffithGothic-Bold"/>
              </a:rPr>
              <a:t>seguenti</a:t>
            </a:r>
            <a:r>
              <a:rPr lang="fr-FR" b="1" dirty="0">
                <a:solidFill>
                  <a:srgbClr val="000000"/>
                </a:solidFill>
                <a:latin typeface="GriffithGothic-Bold"/>
                <a:ea typeface="Calibri"/>
                <a:cs typeface="GriffithGothic-Bold"/>
              </a:rPr>
              <a:t> </a:t>
            </a:r>
            <a:r>
              <a:rPr lang="fr-FR" b="1" dirty="0" err="1">
                <a:solidFill>
                  <a:srgbClr val="000000"/>
                </a:solidFill>
                <a:latin typeface="GriffithGothic-Bold"/>
                <a:ea typeface="Calibri"/>
                <a:cs typeface="GriffithGothic-Bold"/>
              </a:rPr>
              <a:t>espressioni</a:t>
            </a:r>
            <a:r>
              <a:rPr lang="fr-FR" b="1" dirty="0">
                <a:solidFill>
                  <a:srgbClr val="000000"/>
                </a:solidFill>
                <a:latin typeface="GriffithGothic-Bold"/>
                <a:ea typeface="Calibri"/>
                <a:cs typeface="GriffithGothic-Bold"/>
              </a:rPr>
              <a:t> con la </a:t>
            </a:r>
            <a:r>
              <a:rPr lang="fr-FR" b="1" dirty="0" err="1">
                <a:solidFill>
                  <a:srgbClr val="000000"/>
                </a:solidFill>
                <a:latin typeface="GriffithGothic-Bold"/>
                <a:ea typeface="Calibri"/>
                <a:cs typeface="GriffithGothic-Bold"/>
              </a:rPr>
              <a:t>preposizione</a:t>
            </a:r>
            <a:r>
              <a:rPr lang="fr-FR" b="1" dirty="0">
                <a:solidFill>
                  <a:srgbClr val="000000"/>
                </a:solidFill>
                <a:latin typeface="GriffithGothic-Bold"/>
                <a:ea typeface="Calibri"/>
                <a:cs typeface="GriffithGothic-Bold"/>
              </a:rPr>
              <a:t> </a:t>
            </a:r>
            <a:r>
              <a:rPr lang="fr-FR" b="1" dirty="0" err="1">
                <a:solidFill>
                  <a:srgbClr val="000000"/>
                </a:solidFill>
                <a:latin typeface="GriffithGothic-Bold"/>
                <a:ea typeface="Calibri"/>
                <a:cs typeface="GriffithGothic-Bold"/>
              </a:rPr>
              <a:t>adatta</a:t>
            </a:r>
            <a:r>
              <a:rPr lang="fr-FR" b="1" dirty="0">
                <a:solidFill>
                  <a:srgbClr val="000000"/>
                </a:solidFill>
                <a:latin typeface="GriffithGothic-Bold"/>
                <a:ea typeface="Calibri"/>
                <a:cs typeface="GriffithGothic-Bold"/>
              </a:rPr>
              <a:t> </a:t>
            </a:r>
          </a:p>
          <a:p>
            <a:pPr marL="0" indent="0">
              <a:lnSpc>
                <a:spcPct val="115000"/>
              </a:lnSpc>
              <a:buNone/>
              <a:tabLst>
                <a:tab pos="355600" algn="l"/>
              </a:tabLst>
            </a:pPr>
            <a:r>
              <a:rPr lang="fr-FR" b="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a</a:t>
            </a:r>
            <a:r>
              <a:rPr lang="en-US" b="1" i="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in</a:t>
            </a:r>
            <a:r>
              <a:rPr lang="en-US" b="1" i="1" dirty="0">
                <a:solidFill>
                  <a:srgbClr val="000000"/>
                </a:solidFill>
                <a:latin typeface="GriffithGothic-Bold"/>
                <a:ea typeface="Calibri"/>
                <a:cs typeface="GriffithGothic-Bold"/>
              </a:rPr>
              <a:t>, </a:t>
            </a:r>
            <a:r>
              <a:rPr lang="en-US" b="1" i="1" dirty="0">
                <a:solidFill>
                  <a:srgbClr val="000000"/>
                </a:solidFill>
                <a:latin typeface="GriffithGothic-Black"/>
                <a:ea typeface="Calibri"/>
                <a:cs typeface="GriffithGothic-Black"/>
              </a:rPr>
              <a:t>da</a:t>
            </a:r>
            <a:r>
              <a:rPr lang="en-US" i="1" dirty="0">
                <a:solidFill>
                  <a:srgbClr val="000000"/>
                </a:solidFill>
                <a:latin typeface="GriffithGothic-Black"/>
                <a:ea typeface="Calibri"/>
                <a:cs typeface="GriffithGothic-Black"/>
              </a:rPr>
              <a:t>, </a:t>
            </a:r>
            <a:r>
              <a:rPr lang="en-US" i="1" dirty="0" err="1">
                <a:solidFill>
                  <a:srgbClr val="000000"/>
                </a:solidFill>
                <a:latin typeface="GriffithGothic-Bold"/>
                <a:ea typeface="Calibri"/>
                <a:cs typeface="GriffithGothic-Bold"/>
              </a:rPr>
              <a:t>semplici</a:t>
            </a:r>
            <a:r>
              <a:rPr lang="en-US" i="1" dirty="0">
                <a:solidFill>
                  <a:srgbClr val="000000"/>
                </a:solidFill>
                <a:latin typeface="GriffithGothic-Bold"/>
                <a:ea typeface="Calibri"/>
                <a:cs typeface="GriffithGothic-Bold"/>
              </a:rPr>
              <a:t> o </a:t>
            </a:r>
            <a:r>
              <a:rPr lang="en-US" i="1" dirty="0" err="1">
                <a:solidFill>
                  <a:srgbClr val="000000"/>
                </a:solidFill>
                <a:latin typeface="GriffithGothic-Bold"/>
                <a:ea typeface="Calibri"/>
                <a:cs typeface="GriffithGothic-Bold"/>
              </a:rPr>
              <a:t>articolate</a:t>
            </a:r>
            <a:r>
              <a:rPr lang="en-US" i="1" dirty="0">
                <a:solidFill>
                  <a:srgbClr val="000000"/>
                </a:solidFill>
                <a:latin typeface="GriffithGothic-Bold"/>
                <a:ea typeface="Calibri"/>
                <a:cs typeface="GriffithGothic-Bold"/>
              </a:rPr>
              <a:t>).</a:t>
            </a:r>
            <a:endParaRPr lang="fr-FR" dirty="0">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err="1">
                <a:solidFill>
                  <a:schemeClr val="bg1">
                    <a:lumMod val="65000"/>
                  </a:schemeClr>
                </a:solidFill>
                <a:ea typeface="Calibri"/>
                <a:cs typeface="Quadraat-Regular"/>
              </a:rPr>
              <a:t>Vado</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scuola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Vado</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dal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dottore</a:t>
            </a:r>
            <a:r>
              <a:rPr lang="en-US" sz="3600" dirty="0">
                <a:solidFill>
                  <a:schemeClr val="bg1">
                    <a:lumMod val="65000"/>
                  </a:schemeClr>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 / all’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università</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spiaggia</a:t>
            </a:r>
            <a:endParaRPr lang="en-US" sz="3600" dirty="0">
              <a:solidFill>
                <a:schemeClr val="bg1">
                  <a:lumMod val="65000"/>
                </a:schemeClr>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 /</a:t>
            </a:r>
            <a:r>
              <a:rPr lang="en-US" sz="3600" b="1" dirty="0" err="1">
                <a:solidFill>
                  <a:schemeClr val="bg1">
                    <a:lumMod val="65000"/>
                  </a:schemeClr>
                </a:solidFill>
                <a:ea typeface="Calibri"/>
                <a:cs typeface="Quadraat-Regular"/>
              </a:rPr>
              <a:t>alla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stazione</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al</a:t>
            </a:r>
            <a:r>
              <a:rPr lang="en-US" sz="3600" dirty="0">
                <a:solidFill>
                  <a:schemeClr val="bg1">
                    <a:lumMod val="65000"/>
                  </a:schemeClr>
                </a:solidFill>
                <a:ea typeface="Calibri"/>
                <a:cs typeface="Quadraat-Regular"/>
              </a:rPr>
              <a:t>	bar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err="1">
                <a:solidFill>
                  <a:schemeClr val="bg1">
                    <a:lumMod val="65000"/>
                  </a:schemeClr>
                </a:solidFill>
                <a:ea typeface="Calibri"/>
                <a:cs typeface="Times New Roman" pitchFamily="18" charset="0"/>
              </a:rPr>
              <a:t>alla</a:t>
            </a:r>
            <a:r>
              <a:rPr lang="en-US" sz="3600" dirty="0">
                <a:solidFill>
                  <a:schemeClr val="bg1">
                    <a:lumMod val="65000"/>
                  </a:schemeClr>
                </a:solidFill>
                <a:ea typeface="Calibri"/>
                <a:cs typeface="Quadraat-Regular"/>
              </a:rPr>
              <a:t>	partita 				</a:t>
            </a:r>
            <a:r>
              <a:rPr lang="en-US" sz="3600" b="1" dirty="0">
                <a:solidFill>
                  <a:schemeClr val="bg1">
                    <a:lumMod val="65000"/>
                  </a:schemeClr>
                </a:solidFill>
                <a:ea typeface="Calibri"/>
                <a:cs typeface="Quadraat-Regular"/>
              </a:rPr>
              <a:t>al</a:t>
            </a:r>
            <a:r>
              <a:rPr lang="en-US" sz="3600" dirty="0">
                <a:solidFill>
                  <a:schemeClr val="bg1">
                    <a:lumMod val="65000"/>
                  </a:schemeClr>
                </a:solidFill>
                <a:ea typeface="Calibri"/>
                <a:cs typeface="Quadraat-Regular"/>
              </a:rPr>
              <a:t>	pronto </a:t>
            </a:r>
            <a:r>
              <a:rPr lang="en-US" sz="3600" dirty="0" err="1">
                <a:solidFill>
                  <a:schemeClr val="bg1">
                    <a:lumMod val="65000"/>
                  </a:schemeClr>
                </a:solidFill>
                <a:ea typeface="Calibri"/>
                <a:cs typeface="Quadraat-Regular"/>
              </a:rPr>
              <a:t>soccorso</a:t>
            </a:r>
            <a:r>
              <a:rPr lang="en-US" sz="3600" dirty="0">
                <a:solidFill>
                  <a:schemeClr val="bg1">
                    <a:lumMod val="65000"/>
                  </a:schemeClr>
                </a:solidFill>
                <a:ea typeface="Calibri"/>
                <a:cs typeface="Quadraat-Regular"/>
              </a:rPr>
              <a:t> 	</a:t>
            </a:r>
            <a:r>
              <a:rPr lang="en-US" sz="3600" i="1" dirty="0">
                <a:solidFill>
                  <a:schemeClr val="bg1">
                    <a:lumMod val="65000"/>
                  </a:schemeClr>
                </a:solidFill>
                <a:ea typeface="Calibri"/>
                <a:cs typeface="Quadraat-Regular"/>
              </a:rPr>
              <a:t>(aux </a:t>
            </a:r>
            <a:r>
              <a:rPr lang="en-US" sz="3600" i="1" dirty="0" err="1">
                <a:solidFill>
                  <a:schemeClr val="bg1">
                    <a:lumMod val="65000"/>
                  </a:schemeClr>
                </a:solidFill>
                <a:ea typeface="Calibri"/>
                <a:cs typeface="Quadraat-Regular"/>
              </a:rPr>
              <a:t>urgences</a:t>
            </a:r>
            <a:r>
              <a:rPr lang="en-US" sz="3600" i="1" dirty="0">
                <a:solidFill>
                  <a:schemeClr val="bg1">
                    <a:lumMod val="65000"/>
                  </a:schemeClr>
                </a:solidFill>
                <a:ea typeface="Calibri"/>
                <a:cs typeface="Quadraat-Regular"/>
              </a:rPr>
              <a:t>)</a:t>
            </a:r>
            <a:endParaRPr lang="fr-FR" sz="3600" i="1" dirty="0">
              <a:solidFill>
                <a:schemeClr val="bg1">
                  <a:lumMod val="65000"/>
                </a:schemeClr>
              </a:solidFill>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al</a:t>
            </a:r>
            <a:r>
              <a:rPr lang="en-US" sz="3600" dirty="0">
                <a:solidFill>
                  <a:schemeClr val="bg1">
                    <a:lumMod val="65000"/>
                  </a:schemeClr>
                </a:solidFill>
                <a:ea typeface="Calibri"/>
                <a:cs typeface="Quadraat-Regular"/>
              </a:rPr>
              <a:t>	cinema 				</a:t>
            </a:r>
            <a:r>
              <a:rPr lang="en-US" sz="3600" b="1" dirty="0">
                <a:solidFill>
                  <a:schemeClr val="bg1">
                    <a:lumMod val="65000"/>
                  </a:schemeClr>
                </a:solidFill>
                <a:ea typeface="Calibri"/>
                <a:cs typeface="Quadraat-Regular"/>
              </a:rPr>
              <a:t>in / all’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ospedale</a:t>
            </a:r>
            <a:r>
              <a:rPr lang="en-US" sz="3600" dirty="0">
                <a:solidFill>
                  <a:schemeClr val="bg1">
                    <a:lumMod val="65000"/>
                  </a:schemeClr>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al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supermercato</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banca </a:t>
            </a:r>
            <a:endParaRPr lang="en-US" sz="3600" i="1" dirty="0">
              <a:solidFill>
                <a:schemeClr val="bg1">
                  <a:lumMod val="65000"/>
                </a:schemeClr>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i="1" dirty="0">
                <a:solidFill>
                  <a:schemeClr val="bg1">
                    <a:lumMod val="65000"/>
                  </a:schemeClr>
                </a:solidFill>
                <a:ea typeface="Calibri"/>
                <a:cs typeface="Quadraat-Regular"/>
              </a:rPr>
              <a:t>		</a:t>
            </a:r>
            <a:r>
              <a:rPr lang="en-US" sz="3600" b="1" dirty="0" err="1">
                <a:solidFill>
                  <a:schemeClr val="bg1">
                    <a:lumMod val="65000"/>
                  </a:schemeClr>
                </a:solidFill>
                <a:ea typeface="Calibri"/>
                <a:cs typeface="Quadraat-Regular"/>
              </a:rPr>
              <a:t>allo</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stadio</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 / </a:t>
            </a:r>
            <a:r>
              <a:rPr lang="en-US" sz="3600" b="1" dirty="0" err="1">
                <a:solidFill>
                  <a:schemeClr val="bg1">
                    <a:lumMod val="65000"/>
                  </a:schemeClr>
                </a:solidFill>
                <a:ea typeface="Calibri"/>
                <a:cs typeface="Quadraat-Regular"/>
              </a:rPr>
              <a:t>alla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posta</a:t>
            </a:r>
            <a:endParaRPr lang="fr-FR" sz="3600" dirty="0">
              <a:solidFill>
                <a:schemeClr val="bg1">
                  <a:lumMod val="65000"/>
                </a:schemeClr>
              </a:solidFill>
              <a:ea typeface="Calibri"/>
              <a:cs typeface="Times New Roman"/>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 pos="6640513"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pizzeria 				</a:t>
            </a:r>
            <a:r>
              <a:rPr lang="en-US" sz="3600" b="1" dirty="0">
                <a:solidFill>
                  <a:schemeClr val="bg1">
                    <a:lumMod val="65000"/>
                  </a:schemeClr>
                </a:solidFill>
                <a:ea typeface="Calibri"/>
                <a:cs typeface="Quadraat-Regular"/>
              </a:rPr>
              <a:t>in	</a:t>
            </a:r>
            <a:r>
              <a:rPr lang="en-US" sz="3600" dirty="0" err="1">
                <a:solidFill>
                  <a:schemeClr val="bg1">
                    <a:lumMod val="65000"/>
                  </a:schemeClr>
                </a:solidFill>
                <a:ea typeface="Calibri"/>
                <a:cs typeface="Quadraat-Regular"/>
              </a:rPr>
              <a:t>mensa</a:t>
            </a:r>
            <a:r>
              <a:rPr lang="en-US" sz="3600" dirty="0">
                <a:solidFill>
                  <a:schemeClr val="bg1">
                    <a:lumMod val="65000"/>
                  </a:schemeClr>
                </a:solidFill>
                <a:ea typeface="Calibri"/>
                <a:cs typeface="Quadraat-Regular"/>
              </a:rPr>
              <a:t>  	</a:t>
            </a:r>
            <a:r>
              <a:rPr lang="en-US" sz="3600" i="1" dirty="0">
                <a:solidFill>
                  <a:schemeClr val="bg1">
                    <a:lumMod val="65000"/>
                  </a:schemeClr>
                </a:solidFill>
                <a:ea typeface="Calibri"/>
                <a:cs typeface="Quadraat-Regular"/>
              </a:rPr>
              <a:t>(à la </a:t>
            </a:r>
            <a:r>
              <a:rPr lang="en-US" sz="3600" i="1" dirty="0" err="1">
                <a:solidFill>
                  <a:schemeClr val="bg1">
                    <a:lumMod val="65000"/>
                  </a:schemeClr>
                </a:solidFill>
                <a:ea typeface="Calibri"/>
                <a:cs typeface="Quadraat-Regular"/>
              </a:rPr>
              <a:t>cantine</a:t>
            </a:r>
            <a:r>
              <a:rPr lang="en-US" sz="3600" i="1" dirty="0">
                <a:solidFill>
                  <a:schemeClr val="bg1">
                    <a:lumMod val="65000"/>
                  </a:schemeClr>
                </a:solidFill>
                <a:ea typeface="Calibri"/>
                <a:cs typeface="Quadraat-Regular"/>
              </a:rPr>
              <a:t>)</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 pos="6640513" algn="l"/>
              </a:tabLst>
            </a:pPr>
            <a:r>
              <a:rPr lang="en-US" sz="3600" dirty="0">
                <a:solidFill>
                  <a:schemeClr val="bg1">
                    <a:lumMod val="65000"/>
                  </a:schemeClr>
                </a:solidFill>
                <a:ea typeface="Calibri"/>
                <a:cs typeface="Quadraat-Regular"/>
              </a:rPr>
              <a:t>		</a:t>
            </a:r>
            <a:r>
              <a:rPr lang="en-US" sz="3600" b="1" dirty="0" err="1">
                <a:solidFill>
                  <a:schemeClr val="bg1">
                    <a:lumMod val="65000"/>
                  </a:schemeClr>
                </a:solidFill>
                <a:ea typeface="Calibri"/>
                <a:cs typeface="Quadraat-Regular"/>
              </a:rPr>
              <a:t>ai</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giardini</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pubblici</a:t>
            </a:r>
            <a:r>
              <a:rPr lang="en-US" sz="3600" dirty="0">
                <a:solidFill>
                  <a:schemeClr val="bg1">
                    <a:lumMod val="65000"/>
                  </a:schemeClr>
                </a:solidFill>
                <a:ea typeface="Calibri"/>
                <a:cs typeface="Quadraat-Regular"/>
              </a:rPr>
              <a:t>	 .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centro</a:t>
            </a:r>
            <a:r>
              <a:rPr lang="en-US" sz="3600" dirty="0">
                <a:solidFill>
                  <a:schemeClr val="bg1">
                    <a:lumMod val="65000"/>
                  </a:schemeClr>
                </a:solidFill>
                <a:ea typeface="Calibri"/>
                <a:cs typeface="Quadraat-Regular"/>
              </a:rPr>
              <a:t> 	</a:t>
            </a:r>
            <a:r>
              <a:rPr lang="en-US" sz="3600" i="1" dirty="0">
                <a:solidFill>
                  <a:schemeClr val="bg1">
                    <a:lumMod val="65000"/>
                  </a:schemeClr>
                </a:solidFill>
                <a:ea typeface="Calibri"/>
                <a:cs typeface="Quadraat-Regular"/>
              </a:rPr>
              <a:t>(dans le </a:t>
            </a:r>
            <a:r>
              <a:rPr lang="en-US" sz="3600" i="1" dirty="0" err="1">
                <a:solidFill>
                  <a:schemeClr val="bg1">
                    <a:lumMod val="65000"/>
                  </a:schemeClr>
                </a:solidFill>
                <a:ea typeface="Calibri"/>
                <a:cs typeface="Quadraat-Regular"/>
              </a:rPr>
              <a:t>centre</a:t>
            </a:r>
            <a:r>
              <a:rPr lang="en-US" sz="3600" i="1" dirty="0">
                <a:solidFill>
                  <a:schemeClr val="bg1">
                    <a:lumMod val="65000"/>
                  </a:schemeClr>
                </a:solidFill>
                <a:ea typeface="Calibri"/>
                <a:cs typeface="Quadraat-Regular"/>
              </a:rPr>
              <a:t> </a:t>
            </a:r>
            <a:r>
              <a:rPr lang="en-US" sz="3600" i="1" dirty="0" err="1">
                <a:solidFill>
                  <a:schemeClr val="bg1">
                    <a:lumMod val="65000"/>
                  </a:schemeClr>
                </a:solidFill>
                <a:ea typeface="Calibri"/>
                <a:cs typeface="Quadraat-Regular"/>
              </a:rPr>
              <a:t>ville</a:t>
            </a:r>
            <a:r>
              <a:rPr lang="en-US" sz="3600" i="1" dirty="0">
                <a:solidFill>
                  <a:schemeClr val="bg1">
                    <a:lumMod val="65000"/>
                  </a:schemeClr>
                </a:solidFill>
                <a:ea typeface="Calibri"/>
                <a:cs typeface="Quadraat-Regular"/>
              </a:rPr>
              <a:t>)</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 pos="6640513" algn="l"/>
              </a:tabLst>
            </a:pPr>
            <a:r>
              <a:rPr lang="en-US" sz="3600" i="1"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piscina				</a:t>
            </a:r>
            <a:r>
              <a:rPr lang="en-US" sz="3600" b="1" dirty="0">
                <a:solidFill>
                  <a:schemeClr val="bg1">
                    <a:lumMod val="65000"/>
                  </a:schemeClr>
                </a:solidFill>
                <a:ea typeface="Calibri"/>
                <a:cs typeface="Quadraat-Regular"/>
              </a:rPr>
              <a:t>in</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segreteria</a:t>
            </a:r>
            <a:r>
              <a:rPr lang="en-US" sz="3600" dirty="0">
                <a:solidFill>
                  <a:schemeClr val="bg1">
                    <a:lumMod val="65000"/>
                  </a:schemeClr>
                </a:solidFill>
                <a:ea typeface="Calibri"/>
                <a:cs typeface="Quadraat-Regular"/>
              </a:rPr>
              <a:t>	</a:t>
            </a:r>
            <a:r>
              <a:rPr lang="en-US" sz="3600" i="1" dirty="0">
                <a:solidFill>
                  <a:schemeClr val="bg1">
                    <a:lumMod val="65000"/>
                  </a:schemeClr>
                </a:solidFill>
                <a:ea typeface="Calibri"/>
                <a:cs typeface="Quadraat-Regular"/>
              </a:rPr>
              <a:t>(au secretariat)</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in /</a:t>
            </a:r>
            <a:r>
              <a:rPr lang="en-US" sz="3600" b="1" dirty="0" err="1">
                <a:solidFill>
                  <a:schemeClr val="bg1">
                    <a:lumMod val="65000"/>
                  </a:schemeClr>
                </a:solidFill>
                <a:ea typeface="Calibri"/>
                <a:cs typeface="Quadraat-Regular"/>
              </a:rPr>
              <a:t>alla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farmacia</a:t>
            </a:r>
            <a:r>
              <a:rPr lang="en-US" sz="3600"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da</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mio</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zio</a:t>
            </a:r>
            <a:r>
              <a:rPr lang="en-US" sz="3600" dirty="0">
                <a:solidFill>
                  <a:schemeClr val="bg1">
                    <a:lumMod val="65000"/>
                  </a:schemeClr>
                </a:solidFill>
                <a:ea typeface="Calibri"/>
                <a:cs typeface="Quadraat-Regular"/>
              </a:rPr>
              <a:t> </a:t>
            </a: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dirty="0">
                <a:solidFill>
                  <a:schemeClr val="bg1">
                    <a:lumMod val="65000"/>
                  </a:schemeClr>
                </a:solidFill>
                <a:ea typeface="Calibri"/>
                <a:cs typeface="Quadraat-Regular"/>
              </a:rPr>
              <a:t>		</a:t>
            </a:r>
            <a:r>
              <a:rPr lang="en-US" sz="3600" b="1" dirty="0" err="1">
                <a:solidFill>
                  <a:schemeClr val="bg1">
                    <a:lumMod val="65000"/>
                  </a:schemeClr>
                </a:solidFill>
                <a:ea typeface="Calibri"/>
                <a:cs typeface="Quadraat-Regular"/>
              </a:rPr>
              <a:t>dal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farmacista</a:t>
            </a:r>
            <a:r>
              <a:rPr lang="en-US" sz="3600" dirty="0">
                <a:solidFill>
                  <a:schemeClr val="bg1">
                    <a:lumMod val="65000"/>
                  </a:schemeClr>
                </a:solidFill>
                <a:ea typeface="Calibri"/>
                <a:cs typeface="Quadraat-Regular"/>
              </a:rPr>
              <a:t> 		 	</a:t>
            </a:r>
            <a:r>
              <a:rPr lang="en-US" sz="3600" b="1" dirty="0" err="1">
                <a:solidFill>
                  <a:schemeClr val="bg1">
                    <a:lumMod val="65000"/>
                  </a:schemeClr>
                </a:solidFill>
                <a:ea typeface="Calibri"/>
                <a:cs typeface="Quadraat-Regular"/>
              </a:rPr>
              <a:t>da</a:t>
            </a:r>
            <a:r>
              <a:rPr lang="en-US" sz="3600" b="1"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lui</a:t>
            </a:r>
            <a:r>
              <a:rPr lang="en-US" sz="3600" dirty="0">
                <a:solidFill>
                  <a:schemeClr val="bg1">
                    <a:lumMod val="65000"/>
                  </a:schemeClr>
                </a:solidFill>
                <a:ea typeface="Calibri"/>
                <a:cs typeface="Quadraat-Regular"/>
              </a:rPr>
              <a:t> </a:t>
            </a:r>
            <a:endParaRPr lang="en-US" sz="3600" i="1" dirty="0">
              <a:solidFill>
                <a:schemeClr val="bg1">
                  <a:lumMod val="65000"/>
                </a:schemeClr>
              </a:solidFill>
              <a:ea typeface="Calibri"/>
              <a:cs typeface="Quadraat-Regular"/>
            </a:endParaRPr>
          </a:p>
          <a:p>
            <a:pPr marL="0" indent="0">
              <a:lnSpc>
                <a:spcPct val="115000"/>
              </a:lnSpc>
              <a:spcBef>
                <a:spcPts val="600"/>
              </a:spcBef>
              <a:buNone/>
              <a:tabLst>
                <a:tab pos="266700" algn="l"/>
                <a:tab pos="622300" algn="l"/>
                <a:tab pos="1435100" algn="l"/>
                <a:tab pos="1619250" algn="l"/>
                <a:tab pos="2339975" algn="l"/>
                <a:tab pos="2781300" algn="l"/>
                <a:tab pos="3860800" algn="l"/>
                <a:tab pos="4572000" algn="l"/>
                <a:tab pos="5473700" algn="l"/>
              </a:tabLst>
            </a:pPr>
            <a:r>
              <a:rPr lang="en-US" sz="3600" i="1"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dal</a:t>
            </a:r>
            <a:r>
              <a:rPr lang="en-US" sz="3600" dirty="0">
                <a:solidFill>
                  <a:schemeClr val="bg1">
                    <a:lumMod val="65000"/>
                  </a:schemeClr>
                </a:solidFill>
                <a:ea typeface="Calibri"/>
                <a:cs typeface="Quadraat-Regular"/>
              </a:rPr>
              <a:t>	</a:t>
            </a:r>
            <a:r>
              <a:rPr lang="en-US" sz="3600" dirty="0" err="1">
                <a:solidFill>
                  <a:schemeClr val="bg1">
                    <a:lumMod val="65000"/>
                  </a:schemeClr>
                </a:solidFill>
                <a:ea typeface="Calibri"/>
                <a:cs typeface="Quadraat-Regular"/>
              </a:rPr>
              <a:t>dentista</a:t>
            </a:r>
            <a:r>
              <a:rPr lang="en-US" sz="3600" dirty="0">
                <a:solidFill>
                  <a:schemeClr val="bg1">
                    <a:lumMod val="65000"/>
                  </a:schemeClr>
                </a:solidFill>
                <a:ea typeface="Calibri"/>
                <a:cs typeface="Quadraat-Regular"/>
              </a:rPr>
              <a:t>	</a:t>
            </a:r>
            <a:r>
              <a:rPr lang="en-US" sz="3600" i="1" dirty="0">
                <a:solidFill>
                  <a:schemeClr val="bg1">
                    <a:lumMod val="65000"/>
                  </a:schemeClr>
                </a:solidFill>
                <a:ea typeface="Calibri"/>
                <a:cs typeface="Quadraat-Regular"/>
              </a:rPr>
              <a:t>			</a:t>
            </a:r>
            <a:r>
              <a:rPr lang="en-US" sz="3600" b="1" dirty="0">
                <a:solidFill>
                  <a:schemeClr val="bg1">
                    <a:lumMod val="65000"/>
                  </a:schemeClr>
                </a:solidFill>
                <a:ea typeface="Calibri"/>
                <a:cs typeface="Quadraat-Regular"/>
              </a:rPr>
              <a:t>da	</a:t>
            </a:r>
            <a:r>
              <a:rPr lang="fr-FR" sz="3600" dirty="0" err="1">
                <a:solidFill>
                  <a:schemeClr val="bg1">
                    <a:lumMod val="65000"/>
                  </a:schemeClr>
                </a:solidFill>
                <a:ea typeface="Calibri"/>
                <a:cs typeface="Quadraat-Regular"/>
              </a:rPr>
              <a:t>Beppe</a:t>
            </a:r>
            <a:endParaRPr lang="fr-FR" sz="3600" dirty="0">
              <a:solidFill>
                <a:schemeClr val="bg1">
                  <a:lumMod val="65000"/>
                </a:schemeClr>
              </a:solidFill>
              <a:ea typeface="Calibri"/>
              <a:cs typeface="Quadraat-Regular"/>
            </a:endParaRPr>
          </a:p>
          <a:p>
            <a:pPr marL="0" indent="0">
              <a:lnSpc>
                <a:spcPct val="115000"/>
              </a:lnSpc>
              <a:spcBef>
                <a:spcPts val="600"/>
              </a:spcBef>
              <a:buNone/>
              <a:tabLst>
                <a:tab pos="533400" algn="l"/>
                <a:tab pos="1619250" algn="l"/>
                <a:tab pos="2339975" algn="l"/>
                <a:tab pos="3779838" algn="l"/>
                <a:tab pos="4230688" algn="l"/>
                <a:tab pos="5940425" algn="l"/>
              </a:tabLst>
            </a:pPr>
            <a:endParaRPr lang="fr-FR" sz="3600" dirty="0">
              <a:latin typeface="+mj-lt"/>
              <a:ea typeface="Calibri"/>
              <a:cs typeface="Times New Roman"/>
            </a:endParaRPr>
          </a:p>
        </p:txBody>
      </p:sp>
      <p:sp>
        <p:nvSpPr>
          <p:cNvPr id="6" name="Titre 1">
            <a:extLst>
              <a:ext uri="{FF2B5EF4-FFF2-40B4-BE49-F238E27FC236}">
                <a16:creationId xmlns:a16="http://schemas.microsoft.com/office/drawing/2014/main" id="{2849573F-B526-5535-706E-D2812DB4BAE8}"/>
              </a:ext>
            </a:extLst>
          </p:cNvPr>
          <p:cNvSpPr>
            <a:spLocks noGrp="1"/>
          </p:cNvSpPr>
          <p:nvPr/>
        </p:nvSpPr>
        <p:spPr>
          <a:xfrm>
            <a:off x="1981200" y="0"/>
            <a:ext cx="8229600" cy="1143000"/>
          </a:xfrm>
          <a:prstGeom prst="rect">
            <a:avLst/>
          </a:prstGeom>
        </p:spPr>
        <p:txBody>
          <a:bodyPr vert="horz" lIns="91440" tIns="45720" rIns="91440" bIns="45720" rtlCol="0" anchor="ctr">
            <a:normAutofit/>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fr-FR" sz="1600" b="1" dirty="0"/>
              <a:t>Grammaire italienne   </a:t>
            </a:r>
            <a:r>
              <a:rPr lang="fr-FR" sz="1600" dirty="0"/>
              <a:t>-  </a:t>
            </a:r>
            <a:r>
              <a:rPr lang="fr-FR" sz="1600" b="1" dirty="0"/>
              <a:t>L2LAITGR   -   année 2023-2024</a:t>
            </a:r>
            <a:br>
              <a:rPr lang="fr-FR" b="1" dirty="0"/>
            </a:br>
            <a:endParaRPr lang="fr-FR" dirty="0"/>
          </a:p>
        </p:txBody>
      </p:sp>
    </p:spTree>
    <p:extLst>
      <p:ext uri="{BB962C8B-B14F-4D97-AF65-F5344CB8AC3E}">
        <p14:creationId xmlns:p14="http://schemas.microsoft.com/office/powerpoint/2010/main" val="37608797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2282</Words>
  <Application>Microsoft Office PowerPoint</Application>
  <PresentationFormat>Grand écran</PresentationFormat>
  <Paragraphs>170</Paragraphs>
  <Slides>17</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17</vt:i4>
      </vt:variant>
    </vt:vector>
  </HeadingPairs>
  <TitlesOfParts>
    <vt:vector size="27" baseType="lpstr">
      <vt:lpstr>Arial</vt:lpstr>
      <vt:lpstr>Calibri</vt:lpstr>
      <vt:lpstr>Calibri Light</vt:lpstr>
      <vt:lpstr>GriffithGothic-Black</vt:lpstr>
      <vt:lpstr>GriffithGothic-Bold</vt:lpstr>
      <vt:lpstr>GriffithGothic-Ultra</vt:lpstr>
      <vt:lpstr>Quadraat-Regular</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Grammaire italienne   -   L2ITMGRA / L2LAITGR   -   année 2019-2020</dc:title>
  <dc:creator>Isabella Montersino</dc:creator>
  <cp:lastModifiedBy>Isabella Montersino</cp:lastModifiedBy>
  <cp:revision>34</cp:revision>
  <dcterms:created xsi:type="dcterms:W3CDTF">2020-03-24T11:27:12Z</dcterms:created>
  <dcterms:modified xsi:type="dcterms:W3CDTF">2024-02-16T15:06:28Z</dcterms:modified>
</cp:coreProperties>
</file>