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74" r:id="rId2"/>
    <p:sldId id="257" r:id="rId3"/>
    <p:sldId id="258" r:id="rId4"/>
    <p:sldId id="259" r:id="rId5"/>
    <p:sldId id="273" r:id="rId6"/>
    <p:sldId id="260" r:id="rId7"/>
    <p:sldId id="272" r:id="rId8"/>
    <p:sldId id="261" r:id="rId9"/>
    <p:sldId id="262" r:id="rId10"/>
    <p:sldId id="263" r:id="rId11"/>
    <p:sldId id="264" r:id="rId12"/>
    <p:sldId id="27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C2D3C-E783-4CEE-B8EB-BF8AE104F932}" type="datetimeFigureOut">
              <a:rPr lang="fr-FR" smtClean="0"/>
              <a:t>11/02/2024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80BCB-C4D2-437A-915F-50EBDF68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36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0BCB-C4D2-437A-915F-50EBDF688CA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32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TS_6sC88H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eccani.it/enciclopedia/le-minoranze-linguistiche_%28L%27Italia-e-le-sue-Regioni%2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era.it/parlam/leggi/99482l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erno.it/it/costituzione-italiana/principi-fondamentali/283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7772400" cy="10001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715304" cy="4643470"/>
          </a:xfrm>
        </p:spPr>
        <p:txBody>
          <a:bodyPr>
            <a:normAutofit/>
          </a:bodyPr>
          <a:lstStyle/>
          <a:p>
            <a:r>
              <a:rPr lang="fr-FR" sz="4000" b="1" i="1" dirty="0">
                <a:solidFill>
                  <a:schemeClr val="tx1"/>
                </a:solidFill>
              </a:rPr>
              <a:t>La </a:t>
            </a:r>
            <a:r>
              <a:rPr lang="fr-FR" sz="4000" b="1" i="1" dirty="0" err="1">
                <a:solidFill>
                  <a:schemeClr val="tx1"/>
                </a:solidFill>
              </a:rPr>
              <a:t>situazione</a:t>
            </a:r>
            <a:r>
              <a:rPr lang="fr-FR" sz="4000" b="1" i="1" dirty="0">
                <a:solidFill>
                  <a:schemeClr val="tx1"/>
                </a:solidFill>
              </a:rPr>
              <a:t> </a:t>
            </a:r>
            <a:r>
              <a:rPr lang="fr-FR" sz="4000" b="1" i="1" dirty="0" err="1">
                <a:solidFill>
                  <a:schemeClr val="tx1"/>
                </a:solidFill>
              </a:rPr>
              <a:t>linguistica</a:t>
            </a:r>
            <a:endParaRPr lang="fr-FR" sz="4000" b="1" i="1" dirty="0">
              <a:solidFill>
                <a:schemeClr val="tx1"/>
              </a:solidFill>
            </a:endParaRPr>
          </a:p>
          <a:p>
            <a:r>
              <a:rPr lang="fr-FR" sz="3000" b="1" i="1" dirty="0" err="1">
                <a:solidFill>
                  <a:schemeClr val="tx1"/>
                </a:solidFill>
              </a:rPr>
              <a:t>nell'Italia</a:t>
            </a:r>
            <a:r>
              <a:rPr lang="fr-FR" sz="3000" b="1" i="1" dirty="0">
                <a:solidFill>
                  <a:schemeClr val="tx1"/>
                </a:solidFill>
              </a:rPr>
              <a:t> </a:t>
            </a:r>
            <a:r>
              <a:rPr lang="fr-FR" sz="3000" b="1" i="1" dirty="0" err="1">
                <a:solidFill>
                  <a:schemeClr val="tx1"/>
                </a:solidFill>
              </a:rPr>
              <a:t>contemporanea</a:t>
            </a:r>
            <a:endParaRPr lang="fr-FR" sz="3000" b="1" i="1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- </a:t>
            </a:r>
            <a:r>
              <a:rPr lang="fr-FR" sz="2000" b="1" dirty="0" err="1">
                <a:solidFill>
                  <a:schemeClr val="tx1"/>
                </a:solidFill>
              </a:rPr>
              <a:t>quadro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riassuntivo</a:t>
            </a:r>
            <a:r>
              <a:rPr lang="fr-FR" sz="2000" b="1" dirty="0">
                <a:solidFill>
                  <a:schemeClr val="tx1"/>
                </a:solidFill>
              </a:rPr>
              <a:t> -</a:t>
            </a:r>
            <a:endParaRPr lang="fr-FR" sz="2000" b="1" i="1" dirty="0">
              <a:solidFill>
                <a:srgbClr val="C00000"/>
              </a:solidFill>
            </a:endParaRPr>
          </a:p>
          <a:p>
            <a:pPr algn="just"/>
            <a:r>
              <a:rPr lang="fr-FR" sz="3500" b="1" i="1" dirty="0">
                <a:solidFill>
                  <a:srgbClr val="C00000"/>
                </a:solidFill>
              </a:rPr>
              <a:t>	</a:t>
            </a:r>
            <a:endParaRPr lang="fr-FR" sz="2000" b="1" i="1" dirty="0">
              <a:solidFill>
                <a:srgbClr val="C00000"/>
              </a:solidFill>
            </a:endParaRPr>
          </a:p>
          <a:p>
            <a:endParaRPr lang="fr-FR" sz="5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C5422F3-2A36-4180-96A2-FC968D8660A8}"/>
              </a:ext>
            </a:extLst>
          </p:cNvPr>
          <p:cNvGraphicFramePr>
            <a:graphicFrameLocks noGrp="1"/>
          </p:cNvGraphicFramePr>
          <p:nvPr/>
        </p:nvGraphicFramePr>
        <p:xfrm>
          <a:off x="560845" y="3631724"/>
          <a:ext cx="8424936" cy="258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3278259359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198941874"/>
                    </a:ext>
                  </a:extLst>
                </a:gridCol>
              </a:tblGrid>
              <a:tr h="258987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fr-FR" sz="2400" b="1" i="0" dirty="0">
                          <a:solidFill>
                            <a:srgbClr val="C00000"/>
                          </a:solidFill>
                        </a:rPr>
                        <a:t>1. </a:t>
                      </a:r>
                      <a:r>
                        <a:rPr lang="fr-FR" sz="2400" b="1" i="1" dirty="0" err="1">
                          <a:solidFill>
                            <a:srgbClr val="C00000"/>
                          </a:solidFill>
                        </a:rPr>
                        <a:t>Dialetti</a:t>
                      </a:r>
                      <a:r>
                        <a:rPr lang="fr-FR" sz="24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2400" b="1" i="1" dirty="0" err="1">
                          <a:solidFill>
                            <a:srgbClr val="C00000"/>
                          </a:solidFill>
                        </a:rPr>
                        <a:t>storici</a:t>
                      </a:r>
                      <a:r>
                        <a:rPr lang="fr-FR" sz="24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1600" b="1" i="1" dirty="0">
                          <a:solidFill>
                            <a:srgbClr val="C00000"/>
                          </a:solidFill>
                        </a:rPr>
                        <a:t>(XIII-XXI)</a:t>
                      </a:r>
                    </a:p>
                    <a:p>
                      <a:pPr marL="0" indent="0" algn="just">
                        <a:buNone/>
                      </a:pPr>
                      <a:endParaRPr lang="fr-FR" sz="2000" b="1" i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fr-FR" sz="2400" b="1" i="0" dirty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fr-FR" sz="2400" b="1" i="1" dirty="0">
                          <a:solidFill>
                            <a:srgbClr val="FF0000"/>
                          </a:solidFill>
                        </a:rPr>
                        <a:t>Italiano standard </a:t>
                      </a:r>
                      <a:r>
                        <a:rPr lang="fr-FR" sz="1600" b="1" i="1" dirty="0">
                          <a:solidFill>
                            <a:srgbClr val="FF0000"/>
                          </a:solidFill>
                        </a:rPr>
                        <a:t>(XIX-XXI)</a:t>
                      </a:r>
                    </a:p>
                    <a:p>
                      <a:pPr algn="just"/>
                      <a:endParaRPr lang="fr-FR" sz="2000" b="1" i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fr-FR" sz="2400" b="1" i="0" dirty="0">
                          <a:solidFill>
                            <a:srgbClr val="FFC000"/>
                          </a:solidFill>
                        </a:rPr>
                        <a:t>3. </a:t>
                      </a:r>
                      <a:r>
                        <a:rPr lang="fr-FR" sz="2400" b="1" i="1" dirty="0" err="1">
                          <a:solidFill>
                            <a:srgbClr val="FFC000"/>
                          </a:solidFill>
                        </a:rPr>
                        <a:t>Varianti</a:t>
                      </a:r>
                      <a:r>
                        <a:rPr lang="fr-FR" sz="2400" b="1" i="1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fr-FR" sz="2400" b="1" i="1" dirty="0" err="1">
                          <a:solidFill>
                            <a:srgbClr val="FFC000"/>
                          </a:solidFill>
                        </a:rPr>
                        <a:t>regionali</a:t>
                      </a:r>
                      <a:r>
                        <a:rPr lang="fr-FR" sz="2400" b="1" i="1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fr-FR" sz="1600" b="1" i="1" dirty="0">
                          <a:solidFill>
                            <a:srgbClr val="FFC000"/>
                          </a:solidFill>
                        </a:rPr>
                        <a:t>(XX²-XXI</a:t>
                      </a:r>
                      <a:r>
                        <a:rPr lang="fr-FR" sz="1600" b="1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/>
                      <a:endParaRPr lang="fr-FR" sz="18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88900" indent="0"/>
                      <a:r>
                        <a:rPr lang="fr-FR" sz="2400" b="1" i="1" dirty="0">
                          <a:solidFill>
                            <a:srgbClr val="00B050"/>
                          </a:solidFill>
                        </a:rPr>
                        <a:t>4. Lingue </a:t>
                      </a:r>
                      <a:r>
                        <a:rPr lang="fr-FR" sz="2400" b="1" i="1" dirty="0" err="1">
                          <a:solidFill>
                            <a:srgbClr val="00B050"/>
                          </a:solidFill>
                        </a:rPr>
                        <a:t>minoritarie</a:t>
                      </a:r>
                      <a:endParaRPr lang="fr-FR" sz="2400" b="1" i="1" dirty="0">
                        <a:solidFill>
                          <a:srgbClr val="00B050"/>
                        </a:solidFill>
                      </a:endParaRPr>
                    </a:p>
                    <a:p>
                      <a:pPr marL="88900" indent="0"/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apparizione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progressiva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,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nei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secoli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1" dirty="0">
                        <a:solidFill>
                          <a:srgbClr val="00B050"/>
                        </a:solidFill>
                      </a:endParaRP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protette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dalla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Constituzione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(art. 6)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e dalla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legge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482 (15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dicembre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1999)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0355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2022-2023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dirty="0"/>
              <a:t>	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4" name="Image 3" descr="C:\Users\Isabella Montersino\Desktop\Cours 2012-2018\2017-2018\Linguistica sincronica\Linguistica sincronica - 2\Immagini\Alghero-Piazza-del-Municipi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903" y="1936146"/>
            <a:ext cx="2063382" cy="20613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95536" y="4221088"/>
            <a:ext cx="3794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Alghero : </a:t>
            </a:r>
            <a:r>
              <a:rPr lang="fr-FR" b="1" dirty="0" err="1"/>
              <a:t>cartelli</a:t>
            </a:r>
            <a:r>
              <a:rPr lang="fr-FR" b="1" dirty="0"/>
              <a:t> in italiano e </a:t>
            </a:r>
            <a:r>
              <a:rPr lang="fr-FR" b="1" dirty="0" err="1"/>
              <a:t>catalano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644184" y="4209389"/>
            <a:ext cx="3775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Trentino : </a:t>
            </a:r>
            <a:r>
              <a:rPr lang="fr-FR" b="1" dirty="0" err="1"/>
              <a:t>cartelli</a:t>
            </a:r>
            <a:r>
              <a:rPr lang="fr-FR" b="1" dirty="0"/>
              <a:t> in italiano e </a:t>
            </a:r>
            <a:r>
              <a:rPr lang="fr-FR" b="1" dirty="0" err="1"/>
              <a:t>tedesco</a:t>
            </a:r>
            <a:endParaRPr lang="fr-FR" dirty="0"/>
          </a:p>
        </p:txBody>
      </p:sp>
      <p:pic>
        <p:nvPicPr>
          <p:cNvPr id="1026" name="Picture 2" descr="C:\Users\Isabella Montersino\Desktop\Cours 2012-2018\2017-2018\Linguistica sincronica\Linguistica sincronica - 2\Immagini\Bolzano (cartelli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09224"/>
            <a:ext cx="2131814" cy="208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61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2022-2023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it-IT" sz="2800" b="1" dirty="0"/>
              <a:t>	Esempio di coabitazione riuscita </a:t>
            </a:r>
          </a:p>
          <a:p>
            <a:pPr marL="0" indent="0" algn="ctr">
              <a:buNone/>
              <a:tabLst>
                <a:tab pos="528638" algn="l"/>
              </a:tabLst>
            </a:pPr>
            <a:r>
              <a:rPr lang="it-IT" sz="2800" b="1" dirty="0"/>
              <a:t>fra italiano, varianti regionali e lingue minoritarie </a:t>
            </a:r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b="1" i="1" dirty="0"/>
              <a:t>	Il </a:t>
            </a:r>
            <a:r>
              <a:rPr lang="fr-FR" sz="2800" b="1" i="1" dirty="0" err="1"/>
              <a:t>postino</a:t>
            </a:r>
            <a:r>
              <a:rPr lang="fr-FR" sz="2800" dirty="0"/>
              <a:t> è un film </a:t>
            </a:r>
            <a:r>
              <a:rPr lang="fr-FR" sz="2800" dirty="0" err="1"/>
              <a:t>del</a:t>
            </a:r>
            <a:r>
              <a:rPr lang="fr-FR" sz="2800" dirty="0"/>
              <a:t> 1994 </a:t>
            </a:r>
            <a:r>
              <a:rPr lang="fr-FR" sz="2800" dirty="0" err="1"/>
              <a:t>diretto</a:t>
            </a:r>
            <a:r>
              <a:rPr lang="fr-FR" sz="2800" dirty="0"/>
              <a:t> da Michael </a:t>
            </a:r>
            <a:r>
              <a:rPr lang="fr-FR" sz="2800" dirty="0" err="1"/>
              <a:t>Radford</a:t>
            </a:r>
            <a:r>
              <a:rPr lang="fr-FR" sz="2800" dirty="0"/>
              <a:t> e Massimo </a:t>
            </a:r>
            <a:r>
              <a:rPr lang="fr-FR" sz="2800" dirty="0" err="1"/>
              <a:t>Troisi</a:t>
            </a:r>
            <a:r>
              <a:rPr lang="fr-FR" sz="2800" dirty="0"/>
              <a:t>.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/>
              <a:t>	In </a:t>
            </a:r>
            <a:r>
              <a:rPr lang="fr-FR" sz="2800" dirty="0" err="1"/>
              <a:t>questo</a:t>
            </a:r>
            <a:r>
              <a:rPr lang="fr-FR" sz="2800" dirty="0"/>
              <a:t> </a:t>
            </a:r>
            <a:r>
              <a:rPr lang="fr-FR" sz="2800" dirty="0" err="1"/>
              <a:t>passo</a:t>
            </a:r>
            <a:r>
              <a:rPr lang="fr-FR" sz="2800" dirty="0"/>
              <a:t>, il </a:t>
            </a:r>
            <a:r>
              <a:rPr lang="fr-FR" sz="2800" dirty="0" err="1"/>
              <a:t>poeta</a:t>
            </a:r>
            <a:r>
              <a:rPr lang="fr-FR" sz="2800" dirty="0"/>
              <a:t> Pablo Neruda </a:t>
            </a:r>
            <a:r>
              <a:rPr lang="fr-FR" sz="2800" dirty="0" err="1"/>
              <a:t>recita</a:t>
            </a:r>
            <a:r>
              <a:rPr lang="fr-FR" sz="2800" dirty="0"/>
              <a:t> </a:t>
            </a:r>
            <a:r>
              <a:rPr lang="fr-FR" sz="2800" dirty="0" err="1"/>
              <a:t>una</a:t>
            </a:r>
            <a:r>
              <a:rPr lang="fr-FR" sz="2800" dirty="0"/>
              <a:t> </a:t>
            </a:r>
            <a:r>
              <a:rPr lang="fr-FR" sz="2800" dirty="0" err="1"/>
              <a:t>poesia</a:t>
            </a:r>
            <a:r>
              <a:rPr lang="fr-FR" sz="2800" dirty="0"/>
              <a:t> in italiano, con forte </a:t>
            </a:r>
            <a:r>
              <a:rPr lang="fr-FR" sz="2800" dirty="0" err="1"/>
              <a:t>accento</a:t>
            </a:r>
            <a:r>
              <a:rPr lang="fr-FR" sz="2800" dirty="0"/>
              <a:t> </a:t>
            </a:r>
            <a:r>
              <a:rPr lang="fr-FR" sz="2800" dirty="0" err="1"/>
              <a:t>spagnolo</a:t>
            </a:r>
            <a:r>
              <a:rPr lang="fr-FR" sz="2800" dirty="0"/>
              <a:t>, e </a:t>
            </a:r>
            <a:r>
              <a:rPr lang="fr-FR" sz="2800" dirty="0" err="1"/>
              <a:t>ascolta</a:t>
            </a:r>
            <a:r>
              <a:rPr lang="fr-FR" sz="2800" dirty="0"/>
              <a:t> le </a:t>
            </a:r>
            <a:r>
              <a:rPr lang="fr-FR" sz="2800" dirty="0" err="1"/>
              <a:t>reazioni</a:t>
            </a:r>
            <a:r>
              <a:rPr lang="fr-FR" sz="2800" dirty="0"/>
              <a:t> </a:t>
            </a:r>
            <a:r>
              <a:rPr lang="fr-FR" sz="2800" dirty="0" err="1"/>
              <a:t>che</a:t>
            </a:r>
            <a:r>
              <a:rPr lang="fr-FR" sz="2800" dirty="0"/>
              <a:t> Mario </a:t>
            </a:r>
            <a:r>
              <a:rPr lang="fr-FR" sz="2800" dirty="0" err="1"/>
              <a:t>esprime</a:t>
            </a:r>
            <a:r>
              <a:rPr lang="fr-FR" sz="2800" dirty="0"/>
              <a:t> con forte </a:t>
            </a:r>
            <a:r>
              <a:rPr lang="fr-FR" sz="2800" dirty="0" err="1"/>
              <a:t>accento</a:t>
            </a:r>
            <a:r>
              <a:rPr lang="fr-FR" sz="2800" dirty="0"/>
              <a:t> </a:t>
            </a:r>
            <a:r>
              <a:rPr lang="fr-FR" sz="2800" dirty="0" err="1"/>
              <a:t>napoletano</a:t>
            </a:r>
            <a:r>
              <a:rPr lang="fr-FR" sz="2800" dirty="0"/>
              <a:t> :</a:t>
            </a:r>
          </a:p>
          <a:p>
            <a:pPr marL="0" indent="0">
              <a:buNone/>
              <a:tabLst>
                <a:tab pos="354013" algn="l"/>
              </a:tabLst>
            </a:pPr>
            <a:endParaRPr lang="fr-FR" sz="2000" dirty="0"/>
          </a:p>
          <a:p>
            <a:pPr marL="0" indent="0">
              <a:buNone/>
              <a:tabLst>
                <a:tab pos="354013" algn="l"/>
              </a:tabLst>
            </a:pPr>
            <a:r>
              <a:rPr lang="fr-FR" sz="2000" b="1" i="1" dirty="0"/>
              <a:t>	Ode al mare</a:t>
            </a:r>
            <a:r>
              <a:rPr lang="fr-FR" sz="2000" b="1" dirty="0"/>
              <a:t> 	</a:t>
            </a:r>
            <a:r>
              <a:rPr lang="fr-FR" sz="2000" b="1" dirty="0">
                <a:hlinkClick r:id="rId2"/>
              </a:rPr>
              <a:t>https://www.youtube.com/watch?v=CTS_6sC88H4</a:t>
            </a:r>
            <a:endParaRPr lang="fr-FR" sz="2000" b="1" dirty="0"/>
          </a:p>
          <a:p>
            <a:pPr marL="0" indent="0">
              <a:buNone/>
              <a:tabLst>
                <a:tab pos="354013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2761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7772400" cy="10001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715304" cy="4643470"/>
          </a:xfrm>
        </p:spPr>
        <p:txBody>
          <a:bodyPr>
            <a:normAutofit/>
          </a:bodyPr>
          <a:lstStyle/>
          <a:p>
            <a:r>
              <a:rPr lang="fr-FR" sz="4000" b="1" i="1" dirty="0">
                <a:solidFill>
                  <a:schemeClr val="tx1"/>
                </a:solidFill>
              </a:rPr>
              <a:t>La </a:t>
            </a:r>
            <a:r>
              <a:rPr lang="fr-FR" sz="4000" b="1" i="1" dirty="0" err="1">
                <a:solidFill>
                  <a:schemeClr val="tx1"/>
                </a:solidFill>
              </a:rPr>
              <a:t>situazione</a:t>
            </a:r>
            <a:r>
              <a:rPr lang="fr-FR" sz="4000" b="1" i="1" dirty="0">
                <a:solidFill>
                  <a:schemeClr val="tx1"/>
                </a:solidFill>
              </a:rPr>
              <a:t> </a:t>
            </a:r>
            <a:r>
              <a:rPr lang="fr-FR" sz="4000" b="1" i="1" dirty="0" err="1">
                <a:solidFill>
                  <a:schemeClr val="tx1"/>
                </a:solidFill>
              </a:rPr>
              <a:t>linguistica</a:t>
            </a:r>
            <a:endParaRPr lang="fr-FR" sz="4000" b="1" i="1" dirty="0">
              <a:solidFill>
                <a:schemeClr val="tx1"/>
              </a:solidFill>
            </a:endParaRPr>
          </a:p>
          <a:p>
            <a:r>
              <a:rPr lang="fr-FR" sz="3000" b="1" i="1" dirty="0" err="1">
                <a:solidFill>
                  <a:schemeClr val="tx1"/>
                </a:solidFill>
              </a:rPr>
              <a:t>nell'Italia</a:t>
            </a:r>
            <a:r>
              <a:rPr lang="fr-FR" sz="3000" b="1" i="1" dirty="0">
                <a:solidFill>
                  <a:schemeClr val="tx1"/>
                </a:solidFill>
              </a:rPr>
              <a:t> </a:t>
            </a:r>
            <a:r>
              <a:rPr lang="fr-FR" sz="3000" b="1" i="1" dirty="0" err="1">
                <a:solidFill>
                  <a:schemeClr val="tx1"/>
                </a:solidFill>
              </a:rPr>
              <a:t>contemporanea</a:t>
            </a:r>
            <a:endParaRPr lang="fr-FR" sz="3000" b="1" i="1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- </a:t>
            </a:r>
            <a:r>
              <a:rPr lang="fr-FR" sz="2000" b="1" dirty="0" err="1">
                <a:solidFill>
                  <a:schemeClr val="tx1"/>
                </a:solidFill>
              </a:rPr>
              <a:t>quadro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riassuntivo</a:t>
            </a:r>
            <a:r>
              <a:rPr lang="fr-FR" sz="2000" b="1" dirty="0">
                <a:solidFill>
                  <a:schemeClr val="tx1"/>
                </a:solidFill>
              </a:rPr>
              <a:t> -</a:t>
            </a:r>
            <a:endParaRPr lang="fr-FR" sz="2000" b="1" i="1" dirty="0">
              <a:solidFill>
                <a:srgbClr val="C00000"/>
              </a:solidFill>
            </a:endParaRPr>
          </a:p>
          <a:p>
            <a:pPr algn="just"/>
            <a:r>
              <a:rPr lang="fr-FR" sz="3500" b="1" i="1" dirty="0">
                <a:solidFill>
                  <a:srgbClr val="C00000"/>
                </a:solidFill>
              </a:rPr>
              <a:t>	</a:t>
            </a:r>
            <a:endParaRPr lang="fr-FR" sz="2000" b="1" i="1" dirty="0">
              <a:solidFill>
                <a:srgbClr val="C00000"/>
              </a:solidFill>
            </a:endParaRPr>
          </a:p>
          <a:p>
            <a:endParaRPr lang="fr-FR" sz="5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C5422F3-2A36-4180-96A2-FC968D866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040191"/>
              </p:ext>
            </p:extLst>
          </p:nvPr>
        </p:nvGraphicFramePr>
        <p:xfrm>
          <a:off x="560845" y="3631724"/>
          <a:ext cx="8424936" cy="258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3278259359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198941874"/>
                    </a:ext>
                  </a:extLst>
                </a:gridCol>
              </a:tblGrid>
              <a:tr h="258987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fr-FR" sz="2400" b="1" i="0" dirty="0">
                          <a:solidFill>
                            <a:srgbClr val="C00000"/>
                          </a:solidFill>
                        </a:rPr>
                        <a:t>1. </a:t>
                      </a:r>
                      <a:r>
                        <a:rPr lang="fr-FR" sz="2400" b="1" i="1" dirty="0" err="1">
                          <a:solidFill>
                            <a:srgbClr val="C00000"/>
                          </a:solidFill>
                        </a:rPr>
                        <a:t>Dialetti</a:t>
                      </a:r>
                      <a:r>
                        <a:rPr lang="fr-FR" sz="24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2400" b="1" i="1" dirty="0" err="1">
                          <a:solidFill>
                            <a:srgbClr val="C00000"/>
                          </a:solidFill>
                        </a:rPr>
                        <a:t>storici</a:t>
                      </a:r>
                      <a:r>
                        <a:rPr lang="fr-FR" sz="24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1600" b="1" i="1" dirty="0">
                          <a:solidFill>
                            <a:srgbClr val="C00000"/>
                          </a:solidFill>
                        </a:rPr>
                        <a:t>(XIII-XXI)</a:t>
                      </a:r>
                    </a:p>
                    <a:p>
                      <a:pPr marL="0" indent="0" algn="just">
                        <a:buNone/>
                      </a:pPr>
                      <a:endParaRPr lang="fr-FR" sz="2000" b="1" i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fr-FR" sz="2400" b="1" i="0" dirty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fr-FR" sz="2400" b="1" i="1" dirty="0">
                          <a:solidFill>
                            <a:srgbClr val="FF0000"/>
                          </a:solidFill>
                        </a:rPr>
                        <a:t>Italiano standard </a:t>
                      </a:r>
                      <a:r>
                        <a:rPr lang="fr-FR" sz="1600" b="1" i="1" dirty="0">
                          <a:solidFill>
                            <a:srgbClr val="FF0000"/>
                          </a:solidFill>
                        </a:rPr>
                        <a:t>(XIX-XXI)</a:t>
                      </a:r>
                    </a:p>
                    <a:p>
                      <a:pPr algn="just"/>
                      <a:endParaRPr lang="fr-FR" sz="2000" b="1" i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fr-FR" sz="2400" b="1" i="0" dirty="0">
                          <a:solidFill>
                            <a:srgbClr val="FFC000"/>
                          </a:solidFill>
                        </a:rPr>
                        <a:t>3. </a:t>
                      </a:r>
                      <a:r>
                        <a:rPr lang="fr-FR" sz="2400" b="1" i="1" dirty="0" err="1">
                          <a:solidFill>
                            <a:srgbClr val="FFC000"/>
                          </a:solidFill>
                        </a:rPr>
                        <a:t>Varianti</a:t>
                      </a:r>
                      <a:r>
                        <a:rPr lang="fr-FR" sz="2400" b="1" i="1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fr-FR" sz="2400" b="1" i="1" dirty="0" err="1">
                          <a:solidFill>
                            <a:srgbClr val="FFC000"/>
                          </a:solidFill>
                        </a:rPr>
                        <a:t>regionali</a:t>
                      </a:r>
                      <a:r>
                        <a:rPr lang="fr-FR" sz="2400" b="1" i="1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fr-FR" sz="1600" b="1" i="1" dirty="0">
                          <a:solidFill>
                            <a:srgbClr val="FFC000"/>
                          </a:solidFill>
                        </a:rPr>
                        <a:t>(XX²-XXI</a:t>
                      </a:r>
                      <a:r>
                        <a:rPr lang="fr-FR" sz="1600" b="1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/>
                      <a:endParaRPr lang="fr-FR" sz="18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88900" indent="0"/>
                      <a:r>
                        <a:rPr lang="fr-FR" sz="2400" b="1" i="1" dirty="0">
                          <a:solidFill>
                            <a:srgbClr val="00B050"/>
                          </a:solidFill>
                        </a:rPr>
                        <a:t>4. Lingue </a:t>
                      </a:r>
                      <a:r>
                        <a:rPr lang="fr-FR" sz="2400" b="1" i="1" dirty="0" err="1">
                          <a:solidFill>
                            <a:srgbClr val="00B050"/>
                          </a:solidFill>
                        </a:rPr>
                        <a:t>minoritarie</a:t>
                      </a:r>
                      <a:endParaRPr lang="fr-FR" sz="2400" b="1" i="1" dirty="0">
                        <a:solidFill>
                          <a:srgbClr val="00B050"/>
                        </a:solidFill>
                      </a:endParaRPr>
                    </a:p>
                    <a:p>
                      <a:pPr marL="88900" indent="0"/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apparizione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progressiva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,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nei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secoli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1" dirty="0">
                        <a:solidFill>
                          <a:srgbClr val="00B050"/>
                        </a:solidFill>
                      </a:endParaRP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protette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dalla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Constituzione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(art. 6)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e dalla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legge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482 (15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dicembre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1999)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0355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sz="2100" b="1" dirty="0"/>
              <a:t>Linguistique synchronique   </a:t>
            </a:r>
            <a:r>
              <a:rPr lang="fr-FR" sz="2100" dirty="0"/>
              <a:t>-  </a:t>
            </a:r>
            <a:r>
              <a:rPr lang="fr-FR" sz="2100" b="1" dirty="0"/>
              <a:t>L4ITLINS  -  année 2023-2024</a:t>
            </a:r>
            <a:endParaRPr lang="fr-FR" sz="21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5400" b="1" dirty="0"/>
              <a:t>Le </a:t>
            </a:r>
            <a:r>
              <a:rPr lang="fr-FR" sz="5400" b="1" dirty="0" err="1"/>
              <a:t>minoranze</a:t>
            </a:r>
            <a:r>
              <a:rPr lang="fr-FR" sz="5400" b="1" dirty="0"/>
              <a:t> </a:t>
            </a:r>
            <a:r>
              <a:rPr lang="fr-FR" sz="5400" b="1" dirty="0" err="1"/>
              <a:t>linguistiche</a:t>
            </a:r>
            <a:endParaRPr lang="fr-FR" sz="5400" b="1" dirty="0"/>
          </a:p>
          <a:p>
            <a:pPr marL="0" indent="0" algn="ctr">
              <a:buNone/>
            </a:pPr>
            <a:endParaRPr lang="fr-FR" sz="2800" b="1" dirty="0"/>
          </a:p>
          <a:p>
            <a:pPr marL="0" indent="0" algn="just">
              <a:buNone/>
              <a:tabLst>
                <a:tab pos="442913" algn="l"/>
              </a:tabLst>
            </a:pPr>
            <a:r>
              <a:rPr lang="it-IT" sz="3000" dirty="0"/>
              <a:t>	</a:t>
            </a:r>
            <a:r>
              <a:rPr lang="it-IT" sz="2800" dirty="0"/>
              <a:t>Per completare il panorama delle variazioni diatopiche in Italia, è doveroso ricordare le numerose </a:t>
            </a:r>
            <a:r>
              <a:rPr lang="it-IT" sz="2800" b="1" dirty="0"/>
              <a:t>lingue minoritarie</a:t>
            </a:r>
            <a:r>
              <a:rPr lang="it-IT" sz="2800" dirty="0"/>
              <a:t>, parlate da comunità linguistiche integrate alla nazione italiana.</a:t>
            </a:r>
          </a:p>
          <a:p>
            <a:pPr marL="0" indent="0" algn="just">
              <a:buNone/>
              <a:tabLst>
                <a:tab pos="442913" algn="l"/>
              </a:tabLst>
            </a:pPr>
            <a:endParaRPr lang="fr-FR" sz="2800" dirty="0"/>
          </a:p>
          <a:p>
            <a:pPr marL="0" indent="0" algn="just">
              <a:buNone/>
              <a:tabLst>
                <a:tab pos="442913" algn="l"/>
              </a:tabLst>
            </a:pPr>
            <a:r>
              <a:rPr lang="it-IT" sz="2800" dirty="0"/>
              <a:t>	Le </a:t>
            </a:r>
            <a:r>
              <a:rPr lang="it-IT" sz="2800" b="1" dirty="0"/>
              <a:t>lingue minoritarie</a:t>
            </a:r>
            <a:r>
              <a:rPr lang="it-IT" sz="2800" dirty="0"/>
              <a:t> sono parlate nei </a:t>
            </a:r>
            <a:r>
              <a:rPr lang="it-IT" sz="2800" b="1" i="1" dirty="0">
                <a:solidFill>
                  <a:srgbClr val="0070C0"/>
                </a:solidFill>
              </a:rPr>
              <a:t>territori di frontiera </a:t>
            </a:r>
            <a:r>
              <a:rPr lang="it-IT" sz="2800" dirty="0"/>
              <a:t>e nelle </a:t>
            </a:r>
            <a:r>
              <a:rPr lang="it-IT" sz="2800" b="1" i="1" dirty="0">
                <a:solidFill>
                  <a:srgbClr val="0070C0"/>
                </a:solidFill>
              </a:rPr>
              <a:t>isole</a:t>
            </a:r>
            <a:r>
              <a:rPr lang="it-IT" sz="2800" dirty="0"/>
              <a:t>. Testomoniano delle vicissitudini storiche e politiche di un paese spesso </a:t>
            </a:r>
            <a:r>
              <a:rPr lang="it-IT" sz="2800" b="1" i="1" dirty="0"/>
              <a:t>invaso da popolazioni </a:t>
            </a:r>
            <a:r>
              <a:rPr lang="it-IT" sz="2800" dirty="0"/>
              <a:t>limitrofe, oppure proteso verso </a:t>
            </a:r>
            <a:r>
              <a:rPr lang="it-IT" sz="2800" b="1" i="1" dirty="0"/>
              <a:t>conquiste esterne</a:t>
            </a:r>
            <a:r>
              <a:rPr lang="it-IT" sz="2800" dirty="0"/>
              <a:t>, e le cui le frontiere hanno spesso cambiato posizione nel corso del tempo.</a:t>
            </a:r>
          </a:p>
          <a:p>
            <a:pPr marL="0" indent="0" algn="just">
              <a:buNone/>
              <a:tabLst>
                <a:tab pos="442913" algn="l"/>
              </a:tabLst>
            </a:pPr>
            <a:endParaRPr lang="it-IT" sz="2800" dirty="0"/>
          </a:p>
          <a:p>
            <a:pPr marL="0" indent="0" algn="just">
              <a:buNone/>
              <a:tabLst>
                <a:tab pos="442913" algn="l"/>
              </a:tabLst>
            </a:pPr>
            <a:r>
              <a:rPr lang="it-IT" sz="2800" dirty="0"/>
              <a:t>	Un paese, soprattutto, che ha fondato la propria forza economica sull’attività di </a:t>
            </a:r>
            <a:r>
              <a:rPr lang="it-IT" sz="2800" u="sng" dirty="0"/>
              <a:t>importazione</a:t>
            </a:r>
            <a:r>
              <a:rPr lang="it-IT" sz="2800" dirty="0"/>
              <a:t> (di materie prime) e di </a:t>
            </a:r>
            <a:r>
              <a:rPr lang="it-IT" sz="2800" u="sng" dirty="0"/>
              <a:t>esportazione</a:t>
            </a:r>
            <a:r>
              <a:rPr lang="it-IT" sz="2800" dirty="0"/>
              <a:t> (di prodotti trasformati).</a:t>
            </a:r>
          </a:p>
          <a:p>
            <a:pPr marL="0" indent="0" algn="just">
              <a:buNone/>
              <a:tabLst>
                <a:tab pos="442913" algn="l"/>
              </a:tabLst>
            </a:pPr>
            <a:endParaRPr lang="it-IT" sz="2800" dirty="0"/>
          </a:p>
          <a:p>
            <a:pPr marL="0" indent="0" algn="just">
              <a:buNone/>
              <a:tabLst>
                <a:tab pos="442913" algn="l"/>
              </a:tabLst>
            </a:pPr>
            <a:r>
              <a:rPr lang="fr-FR" sz="2100" b="1" dirty="0"/>
              <a:t>Le </a:t>
            </a:r>
            <a:r>
              <a:rPr lang="fr-FR" sz="2100" b="1" dirty="0" err="1"/>
              <a:t>minoranze</a:t>
            </a:r>
            <a:r>
              <a:rPr lang="fr-FR" sz="2100" b="1" dirty="0"/>
              <a:t> </a:t>
            </a:r>
            <a:r>
              <a:rPr lang="fr-FR" sz="2100" b="1" dirty="0" err="1"/>
              <a:t>linguistiche</a:t>
            </a:r>
            <a:r>
              <a:rPr lang="it-IT" sz="2100" b="1" dirty="0"/>
              <a:t> (enciclopedia Treccani) : </a:t>
            </a:r>
          </a:p>
          <a:p>
            <a:pPr marL="0" indent="0" algn="just">
              <a:buNone/>
              <a:tabLst>
                <a:tab pos="442913" algn="l"/>
              </a:tabLst>
            </a:pPr>
            <a:r>
              <a:rPr lang="it-IT" sz="2100" dirty="0">
                <a:hlinkClick r:id="rId2"/>
              </a:rPr>
              <a:t>https://www.treccani.it/enciclopedia/le-minoranze-linguistiche_%28L%27Italia-e-le-sue-Regioni%29/</a:t>
            </a:r>
            <a:endParaRPr lang="it-IT" sz="2100" dirty="0"/>
          </a:p>
          <a:p>
            <a:pPr marL="0" indent="0" algn="just">
              <a:buNone/>
              <a:tabLst>
                <a:tab pos="442913" algn="l"/>
              </a:tabLst>
            </a:pP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209818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sz="2300" b="1" dirty="0"/>
              <a:t>Linguistique synchronique   </a:t>
            </a:r>
            <a:r>
              <a:rPr lang="fr-FR" sz="2300" dirty="0"/>
              <a:t>-  </a:t>
            </a:r>
            <a:r>
              <a:rPr lang="fr-FR" sz="2300" b="1" dirty="0"/>
              <a:t>L4ITLINS  -  année 2023-2024</a:t>
            </a:r>
            <a:endParaRPr lang="fr-FR" sz="23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2800" b="1" dirty="0"/>
              <a:t>Le </a:t>
            </a:r>
            <a:r>
              <a:rPr lang="fr-FR" sz="2800" b="1" dirty="0" err="1"/>
              <a:t>principali</a:t>
            </a:r>
            <a:r>
              <a:rPr lang="fr-FR" sz="2800" b="1" dirty="0"/>
              <a:t> « isole </a:t>
            </a:r>
            <a:r>
              <a:rPr lang="fr-FR" sz="2800" b="1" dirty="0" err="1"/>
              <a:t>linguistiche</a:t>
            </a:r>
            <a:r>
              <a:rPr lang="fr-FR" sz="2800" b="1" dirty="0"/>
              <a:t> » in </a:t>
            </a:r>
            <a:r>
              <a:rPr lang="fr-FR" sz="2800" b="1" dirty="0" err="1"/>
              <a:t>Italia</a:t>
            </a:r>
            <a:endParaRPr lang="fr-FR" sz="2800" b="1" dirty="0"/>
          </a:p>
          <a:p>
            <a:pPr marL="0" indent="0" algn="ctr">
              <a:buNone/>
            </a:pPr>
            <a:endParaRPr lang="fr-FR" sz="2800" dirty="0"/>
          </a:p>
          <a:p>
            <a:pPr algn="just"/>
            <a:r>
              <a:rPr lang="fr-FR" sz="2800" dirty="0"/>
              <a:t>il </a:t>
            </a:r>
            <a:r>
              <a:rPr lang="fr-FR" sz="2800" b="1" dirty="0" err="1"/>
              <a:t>franco-provenzale</a:t>
            </a:r>
            <a:r>
              <a:rPr lang="fr-FR" sz="2800" dirty="0"/>
              <a:t> (</a:t>
            </a:r>
            <a:r>
              <a:rPr lang="fr-FR" sz="2800" dirty="0" err="1"/>
              <a:t>dai</a:t>
            </a:r>
            <a:r>
              <a:rPr lang="fr-FR" sz="2800" dirty="0"/>
              <a:t> tempi dei </a:t>
            </a:r>
            <a:r>
              <a:rPr lang="fr-FR" sz="2800" dirty="0" err="1"/>
              <a:t>trovieri</a:t>
            </a:r>
            <a:r>
              <a:rPr lang="fr-FR" sz="2800" dirty="0"/>
              <a:t> e dei </a:t>
            </a:r>
            <a:r>
              <a:rPr lang="fr-FR" sz="2800" dirty="0" err="1"/>
              <a:t>trovatori</a:t>
            </a:r>
            <a:r>
              <a:rPr lang="fr-FR" sz="2800" dirty="0"/>
              <a:t>)</a:t>
            </a:r>
          </a:p>
          <a:p>
            <a:pPr algn="just">
              <a:spcBef>
                <a:spcPts val="1200"/>
              </a:spcBef>
            </a:pPr>
            <a:r>
              <a:rPr lang="fr-FR" sz="2800" dirty="0"/>
              <a:t>il </a:t>
            </a:r>
            <a:r>
              <a:rPr lang="fr-FR" sz="2800" b="1" dirty="0" err="1"/>
              <a:t>francese</a:t>
            </a:r>
            <a:r>
              <a:rPr lang="fr-FR" sz="2800" dirty="0"/>
              <a:t>, il </a:t>
            </a:r>
            <a:r>
              <a:rPr lang="fr-FR" sz="2800" b="1" dirty="0" err="1"/>
              <a:t>tedesco</a:t>
            </a:r>
            <a:r>
              <a:rPr lang="fr-FR" sz="2800" dirty="0"/>
              <a:t> e il </a:t>
            </a:r>
            <a:r>
              <a:rPr lang="fr-FR" sz="2800" b="1" dirty="0" err="1"/>
              <a:t>serbo-croato</a:t>
            </a:r>
            <a:r>
              <a:rPr lang="fr-FR" sz="2800" dirty="0"/>
              <a:t> (</a:t>
            </a:r>
            <a:r>
              <a:rPr lang="fr-FR" sz="2800" dirty="0" err="1"/>
              <a:t>essenzialmente</a:t>
            </a:r>
            <a:r>
              <a:rPr lang="fr-FR" sz="2800" dirty="0"/>
              <a:t> per </a:t>
            </a:r>
            <a:r>
              <a:rPr lang="fr-FR" sz="2800" dirty="0" err="1"/>
              <a:t>prossimità</a:t>
            </a:r>
            <a:r>
              <a:rPr lang="fr-FR" sz="2800" dirty="0"/>
              <a:t> territoriale)</a:t>
            </a:r>
          </a:p>
          <a:p>
            <a:pPr algn="just">
              <a:spcBef>
                <a:spcPts val="1200"/>
              </a:spcBef>
            </a:pPr>
            <a:r>
              <a:rPr lang="fr-FR" sz="2800" dirty="0"/>
              <a:t>il </a:t>
            </a:r>
            <a:r>
              <a:rPr lang="fr-FR" sz="2800" b="1" dirty="0" err="1"/>
              <a:t>sardo</a:t>
            </a:r>
            <a:r>
              <a:rPr lang="fr-FR" sz="2800" dirty="0"/>
              <a:t> (</a:t>
            </a:r>
            <a:r>
              <a:rPr lang="fr-FR" sz="2800" dirty="0" err="1"/>
              <a:t>regione</a:t>
            </a:r>
            <a:r>
              <a:rPr lang="fr-FR" sz="2800" dirty="0"/>
              <a:t> </a:t>
            </a:r>
            <a:r>
              <a:rPr lang="fr-FR" sz="2800" dirty="0" err="1"/>
              <a:t>insulare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Sardegna</a:t>
            </a:r>
            <a:r>
              <a:rPr lang="fr-FR" sz="2800" dirty="0"/>
              <a:t>)</a:t>
            </a:r>
          </a:p>
          <a:p>
            <a:pPr algn="just">
              <a:spcBef>
                <a:spcPts val="1200"/>
              </a:spcBef>
            </a:pPr>
            <a:r>
              <a:rPr lang="fr-FR" sz="2800" dirty="0"/>
              <a:t>il </a:t>
            </a:r>
            <a:r>
              <a:rPr lang="fr-FR" sz="2800" b="1" dirty="0"/>
              <a:t>ladino</a:t>
            </a:r>
            <a:r>
              <a:rPr lang="fr-FR" sz="2800" dirty="0"/>
              <a:t> (</a:t>
            </a:r>
            <a:r>
              <a:rPr lang="fr-FR" sz="2800" dirty="0" err="1"/>
              <a:t>tra</a:t>
            </a:r>
            <a:r>
              <a:rPr lang="fr-FR" sz="2800" dirty="0"/>
              <a:t> </a:t>
            </a:r>
            <a:r>
              <a:rPr lang="fr-FR" sz="2800" dirty="0" err="1"/>
              <a:t>Italia</a:t>
            </a:r>
            <a:r>
              <a:rPr lang="fr-FR" sz="2800" dirty="0"/>
              <a:t> </a:t>
            </a:r>
            <a:r>
              <a:rPr lang="fr-FR" sz="2800" dirty="0" err="1"/>
              <a:t>settentrionale</a:t>
            </a:r>
            <a:r>
              <a:rPr lang="fr-FR" sz="2800" dirty="0"/>
              <a:t>, Svizzera </a:t>
            </a:r>
            <a:r>
              <a:rPr lang="fr-FR" sz="2800" dirty="0" err="1"/>
              <a:t>meridionale</a:t>
            </a:r>
            <a:r>
              <a:rPr lang="fr-FR" sz="2800" dirty="0"/>
              <a:t> e </a:t>
            </a:r>
            <a:r>
              <a:rPr lang="fr-FR" sz="2800" dirty="0" err="1"/>
              <a:t>Austria</a:t>
            </a:r>
            <a:r>
              <a:rPr lang="fr-FR" sz="2800" dirty="0"/>
              <a:t> occidentale : </a:t>
            </a:r>
            <a:r>
              <a:rPr lang="fr-FR" sz="2800" dirty="0" err="1"/>
              <a:t>comprende</a:t>
            </a:r>
            <a:r>
              <a:rPr lang="fr-FR" sz="2800" dirty="0"/>
              <a:t> il </a:t>
            </a:r>
            <a:r>
              <a:rPr lang="fr-FR" sz="2800" i="1" dirty="0" err="1"/>
              <a:t>romancio</a:t>
            </a:r>
            <a:r>
              <a:rPr lang="fr-FR" sz="2800" dirty="0"/>
              <a:t>, il </a:t>
            </a:r>
            <a:r>
              <a:rPr lang="fr-FR" sz="2800" i="1" dirty="0" err="1"/>
              <a:t>tirolese</a:t>
            </a:r>
            <a:r>
              <a:rPr lang="fr-FR" sz="2800" dirty="0"/>
              <a:t> e il </a:t>
            </a:r>
            <a:r>
              <a:rPr lang="fr-FR" sz="2800" i="1" dirty="0" err="1"/>
              <a:t>friulano</a:t>
            </a:r>
            <a:r>
              <a:rPr lang="fr-FR" sz="2800" dirty="0"/>
              <a:t>)</a:t>
            </a:r>
          </a:p>
          <a:p>
            <a:pPr algn="just">
              <a:spcBef>
                <a:spcPts val="1200"/>
              </a:spcBef>
            </a:pPr>
            <a:r>
              <a:rPr lang="fr-FR" sz="2800" dirty="0"/>
              <a:t>il </a:t>
            </a:r>
            <a:r>
              <a:rPr lang="fr-FR" sz="2800" b="1" dirty="0" err="1"/>
              <a:t>catalano</a:t>
            </a:r>
            <a:r>
              <a:rPr lang="fr-FR" sz="2800" dirty="0"/>
              <a:t> (</a:t>
            </a:r>
            <a:r>
              <a:rPr lang="fr-FR" sz="2800" dirty="0" err="1"/>
              <a:t>prossimità</a:t>
            </a:r>
            <a:r>
              <a:rPr lang="fr-FR" sz="2800" dirty="0"/>
              <a:t> tra la </a:t>
            </a:r>
            <a:r>
              <a:rPr lang="fr-FR" sz="2800" dirty="0" err="1"/>
              <a:t>Sardegna</a:t>
            </a:r>
            <a:r>
              <a:rPr lang="fr-FR" sz="2800" dirty="0"/>
              <a:t> e la </a:t>
            </a:r>
            <a:r>
              <a:rPr lang="fr-FR" sz="2800" dirty="0" err="1"/>
              <a:t>Catalogna</a:t>
            </a:r>
            <a:r>
              <a:rPr lang="fr-FR" sz="2800" dirty="0"/>
              <a:t>, </a:t>
            </a:r>
            <a:r>
              <a:rPr lang="fr-FR" sz="2800" dirty="0" err="1"/>
              <a:t>segnatamente</a:t>
            </a:r>
            <a:r>
              <a:rPr lang="fr-FR" sz="2800" dirty="0"/>
              <a:t> ad Alghero)</a:t>
            </a:r>
          </a:p>
          <a:p>
            <a:pPr algn="just">
              <a:spcBef>
                <a:spcPts val="1200"/>
              </a:spcBef>
            </a:pPr>
            <a:r>
              <a:rPr lang="fr-FR" sz="2800" dirty="0"/>
              <a:t>il </a:t>
            </a:r>
            <a:r>
              <a:rPr lang="fr-FR" sz="2800" b="1" dirty="0" err="1"/>
              <a:t>greco</a:t>
            </a:r>
            <a:r>
              <a:rPr lang="fr-FR" sz="2800" dirty="0"/>
              <a:t> (</a:t>
            </a:r>
            <a:r>
              <a:rPr lang="fr-FR" sz="2800" dirty="0" err="1"/>
              <a:t>dai</a:t>
            </a:r>
            <a:r>
              <a:rPr lang="fr-FR" sz="2800" dirty="0"/>
              <a:t> tempi </a:t>
            </a:r>
            <a:r>
              <a:rPr lang="fr-FR" sz="2800" dirty="0" err="1"/>
              <a:t>della</a:t>
            </a:r>
            <a:r>
              <a:rPr lang="fr-FR" sz="2800" dirty="0"/>
              <a:t> Magna </a:t>
            </a:r>
            <a:r>
              <a:rPr lang="fr-FR" sz="2800" dirty="0" err="1"/>
              <a:t>Grecia</a:t>
            </a:r>
            <a:r>
              <a:rPr lang="fr-FR" sz="2800" dirty="0"/>
              <a:t>)</a:t>
            </a:r>
          </a:p>
          <a:p>
            <a:pPr algn="just">
              <a:spcBef>
                <a:spcPts val="1200"/>
              </a:spcBef>
            </a:pPr>
            <a:r>
              <a:rPr lang="en-US" sz="2800" dirty="0" err="1"/>
              <a:t>l’</a:t>
            </a:r>
            <a:r>
              <a:rPr lang="en-US" sz="2800" b="1" dirty="0" err="1"/>
              <a:t>albanese</a:t>
            </a:r>
            <a:r>
              <a:rPr lang="en-US" sz="2800" dirty="0"/>
              <a:t> (cf. </a:t>
            </a:r>
            <a:r>
              <a:rPr lang="en-US" sz="2800" dirty="0" err="1"/>
              <a:t>Canale</a:t>
            </a:r>
            <a:r>
              <a:rPr lang="en-US" sz="2800" dirty="0"/>
              <a:t> </a:t>
            </a:r>
            <a:r>
              <a:rPr lang="en-US" sz="2800" dirty="0" err="1"/>
              <a:t>d’Otrento</a:t>
            </a:r>
            <a:r>
              <a:rPr lang="en-US" sz="2800" dirty="0"/>
              <a:t>, ca. 80 km </a:t>
            </a:r>
            <a:r>
              <a:rPr lang="en-US" sz="2800" dirty="0" err="1"/>
              <a:t>soltanto</a:t>
            </a:r>
            <a:r>
              <a:rPr lang="en-US" sz="2800" dirty="0"/>
              <a:t> </a:t>
            </a:r>
            <a:r>
              <a:rPr lang="en-US" sz="2800" dirty="0" err="1"/>
              <a:t>dalla</a:t>
            </a:r>
            <a:r>
              <a:rPr lang="en-US" sz="2800" dirty="0"/>
              <a:t> costa </a:t>
            </a:r>
            <a:r>
              <a:rPr lang="en-US" sz="2800" dirty="0" err="1"/>
              <a:t>albanese</a:t>
            </a:r>
            <a:r>
              <a:rPr lang="en-US" sz="2800" dirty="0"/>
              <a:t> </a:t>
            </a:r>
            <a:r>
              <a:rPr lang="en-US" sz="2800" dirty="0" err="1"/>
              <a:t>alla</a:t>
            </a:r>
            <a:r>
              <a:rPr lang="en-US" sz="2800" dirty="0"/>
              <a:t> Puglia)</a:t>
            </a:r>
          </a:p>
          <a:p>
            <a:pPr algn="just">
              <a:spcBef>
                <a:spcPts val="1200"/>
              </a:spcBef>
            </a:pPr>
            <a:r>
              <a:rPr lang="fr-FR" sz="2800" dirty="0" err="1"/>
              <a:t>lo</a:t>
            </a:r>
            <a:r>
              <a:rPr lang="fr-FR" sz="2800" dirty="0"/>
              <a:t> </a:t>
            </a:r>
            <a:r>
              <a:rPr lang="fr-FR" sz="2800" b="1" dirty="0" err="1"/>
              <a:t>sloveno</a:t>
            </a:r>
            <a:r>
              <a:rPr lang="fr-FR" sz="2800" dirty="0"/>
              <a:t>	(</a:t>
            </a:r>
            <a:r>
              <a:rPr lang="fr-FR" sz="2800" dirty="0" err="1"/>
              <a:t>Friuli</a:t>
            </a:r>
            <a:r>
              <a:rPr lang="fr-FR" sz="2800" dirty="0"/>
              <a:t> </a:t>
            </a:r>
            <a:r>
              <a:rPr lang="fr-FR" sz="2800" dirty="0" err="1"/>
              <a:t>Venezia</a:t>
            </a:r>
            <a:r>
              <a:rPr lang="fr-FR" sz="2800" dirty="0"/>
              <a:t> Giulia)</a:t>
            </a:r>
          </a:p>
          <a:p>
            <a:pPr marL="0" indent="0" algn="just">
              <a:buNone/>
            </a:pPr>
            <a:r>
              <a:rPr lang="fr-FR" sz="2800" dirty="0"/>
              <a:t>	</a:t>
            </a:r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it-IT" sz="2300" b="1" dirty="0"/>
              <a:t>Norme in materia di tutela delle minoranze linguistiche storiche (</a:t>
            </a:r>
            <a:r>
              <a:rPr lang="it-IT" sz="2300" dirty="0"/>
              <a:t>Legge 15 Dicembre 1999, n. 482)</a:t>
            </a:r>
            <a:r>
              <a:rPr lang="it-IT" sz="2300" b="1" dirty="0"/>
              <a:t> :</a:t>
            </a:r>
          </a:p>
          <a:p>
            <a:pPr marL="0" indent="0" algn="just">
              <a:buNone/>
            </a:pPr>
            <a:r>
              <a:rPr lang="fr-FR" sz="2300" dirty="0">
                <a:hlinkClick r:id="rId2"/>
              </a:rPr>
              <a:t>https://www.camera.it/parlam/leggi/99482l.htm</a:t>
            </a:r>
            <a:endParaRPr lang="fr-FR" sz="2300" dirty="0"/>
          </a:p>
          <a:p>
            <a:pPr marL="0" indent="0" algn="just">
              <a:buNone/>
            </a:pP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108211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dirty="0"/>
              <a:t>	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1026" name="Picture 2" descr="C:\Users\Isabella Montersino\Desktop\Cours 2012-2018\2017-2018\Linguistica sincronica\Linguistica sincronica - 2\Schede per moodle\minoranze linguistiche in Ita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64704"/>
            <a:ext cx="5591276" cy="592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616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CC69FA-2B63-42D4-9C30-434E6C9CB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0A472C1-D998-4503-A521-8FE5CE8C71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86" t="11769" r="3464" b="10272"/>
          <a:stretch/>
        </p:blipFill>
        <p:spPr>
          <a:xfrm>
            <a:off x="1115616" y="1705670"/>
            <a:ext cx="6408712" cy="3528392"/>
          </a:xfrm>
        </p:spPr>
      </p:pic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BE87782-53E5-48A9-A37F-79624F876F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87" t="27679" r="2568" b="65957"/>
          <a:stretch/>
        </p:blipFill>
        <p:spPr>
          <a:xfrm>
            <a:off x="1115616" y="1417638"/>
            <a:ext cx="6480720" cy="28803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702CC90-FBFB-4695-9ABA-7B158535DEFC}"/>
              </a:ext>
            </a:extLst>
          </p:cNvPr>
          <p:cNvSpPr txBox="1"/>
          <p:nvPr/>
        </p:nvSpPr>
        <p:spPr>
          <a:xfrm>
            <a:off x="1475656" y="6237312"/>
            <a:ext cx="65527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https://it.wikipedia.org/wiki/Legislazione_italiana_a_tutela_delle_minoranze_linguistiche</a:t>
            </a:r>
          </a:p>
        </p:txBody>
      </p:sp>
    </p:spTree>
    <p:extLst>
      <p:ext uri="{BB962C8B-B14F-4D97-AF65-F5344CB8AC3E}">
        <p14:creationId xmlns:p14="http://schemas.microsoft.com/office/powerpoint/2010/main" val="3005201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dirty="0"/>
              <a:t>	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dirty="0"/>
              <a:t>	</a:t>
            </a:r>
            <a:r>
              <a:rPr lang="fr-FR" sz="2800" dirty="0"/>
              <a:t>La </a:t>
            </a:r>
            <a:r>
              <a:rPr lang="fr-FR" sz="2800" dirty="0" err="1"/>
              <a:t>riforma</a:t>
            </a:r>
            <a:r>
              <a:rPr lang="fr-FR" sz="2800" dirty="0"/>
              <a:t> </a:t>
            </a:r>
            <a:r>
              <a:rPr lang="fr-FR" sz="2800" dirty="0" err="1"/>
              <a:t>fascista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lingua (</a:t>
            </a:r>
            <a:r>
              <a:rPr lang="fr-FR" sz="2800" dirty="0" err="1"/>
              <a:t>Ministro</a:t>
            </a:r>
            <a:r>
              <a:rPr lang="fr-FR" sz="2800" dirty="0"/>
              <a:t> Gentile) </a:t>
            </a:r>
            <a:r>
              <a:rPr lang="fr-FR" sz="2800" dirty="0" err="1"/>
              <a:t>aveva</a:t>
            </a:r>
            <a:r>
              <a:rPr lang="fr-FR" sz="2800" dirty="0"/>
              <a:t> </a:t>
            </a:r>
            <a:r>
              <a:rPr lang="fr-FR" sz="2800" dirty="0" err="1"/>
              <a:t>tentato</a:t>
            </a:r>
            <a:r>
              <a:rPr lang="fr-FR" sz="2800" dirty="0"/>
              <a:t> di </a:t>
            </a:r>
            <a:r>
              <a:rPr lang="fr-FR" sz="2800" dirty="0" err="1"/>
              <a:t>cancellare</a:t>
            </a:r>
            <a:r>
              <a:rPr lang="fr-FR" sz="2800" dirty="0"/>
              <a:t> </a:t>
            </a:r>
            <a:r>
              <a:rPr lang="fr-FR" sz="2800" dirty="0" err="1"/>
              <a:t>queste</a:t>
            </a:r>
            <a:r>
              <a:rPr lang="fr-FR" sz="2800" dirty="0"/>
              <a:t> lingue </a:t>
            </a:r>
            <a:r>
              <a:rPr lang="fr-FR" sz="2800" dirty="0" err="1"/>
              <a:t>minoritarie</a:t>
            </a:r>
            <a:r>
              <a:rPr lang="fr-FR" sz="2800" dirty="0"/>
              <a:t> </a:t>
            </a:r>
            <a:r>
              <a:rPr lang="fr-FR" sz="2800" dirty="0" err="1"/>
              <a:t>dall’Italia</a:t>
            </a:r>
            <a:r>
              <a:rPr lang="fr-FR" sz="2800" dirty="0"/>
              <a:t>, sempre per </a:t>
            </a:r>
            <a:r>
              <a:rPr lang="fr-FR" sz="2800" dirty="0" err="1"/>
              <a:t>motivi</a:t>
            </a:r>
            <a:r>
              <a:rPr lang="fr-FR" sz="2800" dirty="0"/>
              <a:t> </a:t>
            </a:r>
            <a:r>
              <a:rPr lang="fr-FR" sz="2800" dirty="0" err="1"/>
              <a:t>legati</a:t>
            </a:r>
            <a:r>
              <a:rPr lang="fr-FR" sz="2800" dirty="0"/>
              <a:t> alla </a:t>
            </a:r>
            <a:r>
              <a:rPr lang="fr-FR" sz="2800" dirty="0" err="1"/>
              <a:t>centralizzazione</a:t>
            </a:r>
            <a:r>
              <a:rPr lang="fr-FR" sz="2800" dirty="0"/>
              <a:t> e al </a:t>
            </a:r>
            <a:r>
              <a:rPr lang="fr-FR" sz="2800" dirty="0" err="1"/>
              <a:t>controllo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popolazione</a:t>
            </a:r>
            <a:r>
              <a:rPr lang="fr-FR" sz="2800" dirty="0"/>
              <a:t>.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fr-FR" sz="2800" dirty="0"/>
              <a:t>	La </a:t>
            </a:r>
            <a:r>
              <a:rPr lang="fr-FR" sz="2800" dirty="0" err="1"/>
              <a:t>nuova</a:t>
            </a:r>
            <a:r>
              <a:rPr lang="fr-FR" sz="2800" dirty="0"/>
              <a:t> Repubblica </a:t>
            </a:r>
            <a:r>
              <a:rPr lang="fr-FR" sz="2800" dirty="0" err="1"/>
              <a:t>Italiana</a:t>
            </a:r>
            <a:r>
              <a:rPr lang="fr-FR" sz="2800" dirty="0"/>
              <a:t>, </a:t>
            </a:r>
            <a:r>
              <a:rPr lang="fr-FR" sz="2800" dirty="0" err="1"/>
              <a:t>istituita</a:t>
            </a:r>
            <a:r>
              <a:rPr lang="fr-FR" sz="2800" dirty="0"/>
              <a:t> il 2 </a:t>
            </a:r>
            <a:r>
              <a:rPr lang="fr-FR" sz="2800" dirty="0" err="1"/>
              <a:t>giugno</a:t>
            </a:r>
            <a:r>
              <a:rPr lang="fr-FR" sz="2800" dirty="0"/>
              <a:t> 1946, ha </a:t>
            </a:r>
            <a:r>
              <a:rPr lang="fr-FR" sz="2800" dirty="0" err="1"/>
              <a:t>riparato</a:t>
            </a:r>
            <a:r>
              <a:rPr lang="fr-FR" sz="2800" dirty="0"/>
              <a:t> </a:t>
            </a:r>
            <a:r>
              <a:rPr lang="fr-FR" sz="2800" dirty="0" err="1"/>
              <a:t>questo</a:t>
            </a:r>
            <a:r>
              <a:rPr lang="fr-FR" sz="2800" dirty="0"/>
              <a:t> </a:t>
            </a:r>
            <a:r>
              <a:rPr lang="fr-FR" sz="2800" dirty="0" err="1"/>
              <a:t>torto</a:t>
            </a:r>
            <a:r>
              <a:rPr lang="fr-FR" sz="2800" dirty="0"/>
              <a:t>. L’</a:t>
            </a:r>
            <a:r>
              <a:rPr lang="fr-FR" sz="2800" dirty="0" err="1"/>
              <a:t>articolo</a:t>
            </a:r>
            <a:r>
              <a:rPr lang="fr-FR" sz="2800" dirty="0"/>
              <a:t> 6 dei </a:t>
            </a:r>
            <a:r>
              <a:rPr lang="fr-FR" sz="2800" b="1" i="1" dirty="0" err="1"/>
              <a:t>Principi</a:t>
            </a:r>
            <a:r>
              <a:rPr lang="fr-FR" sz="2800" b="1" i="1" dirty="0"/>
              <a:t> </a:t>
            </a:r>
            <a:r>
              <a:rPr lang="fr-FR" sz="2800" b="1" i="1" dirty="0" err="1"/>
              <a:t>fondamentali</a:t>
            </a:r>
            <a:r>
              <a:rPr lang="fr-FR" sz="2800" b="1" dirty="0"/>
              <a:t> </a:t>
            </a:r>
            <a:r>
              <a:rPr lang="fr-FR" sz="2800" dirty="0"/>
              <a:t>recita : « </a:t>
            </a:r>
            <a:r>
              <a:rPr lang="fr-FR" sz="2800" i="1" dirty="0"/>
              <a:t>La Repubblica </a:t>
            </a:r>
            <a:r>
              <a:rPr lang="fr-FR" sz="2800" i="1" dirty="0" err="1"/>
              <a:t>tutela</a:t>
            </a:r>
            <a:r>
              <a:rPr lang="fr-FR" sz="2800" i="1" dirty="0"/>
              <a:t> con </a:t>
            </a:r>
            <a:r>
              <a:rPr lang="fr-FR" sz="2800" i="1" dirty="0" err="1"/>
              <a:t>apposite</a:t>
            </a:r>
            <a:r>
              <a:rPr lang="fr-FR" sz="2800" i="1" dirty="0"/>
              <a:t> norme le </a:t>
            </a:r>
            <a:r>
              <a:rPr lang="fr-FR" sz="2800" i="1" dirty="0" err="1"/>
              <a:t>minoranze</a:t>
            </a:r>
            <a:r>
              <a:rPr lang="fr-FR" sz="2800" i="1" dirty="0"/>
              <a:t> </a:t>
            </a:r>
            <a:r>
              <a:rPr lang="fr-FR" sz="2800" i="1" dirty="0" err="1"/>
              <a:t>linguistiche</a:t>
            </a:r>
            <a:r>
              <a:rPr lang="fr-FR" sz="2800" dirty="0"/>
              <a:t> ».</a:t>
            </a:r>
          </a:p>
          <a:p>
            <a:pPr marL="0" indent="0" algn="just">
              <a:buNone/>
            </a:pPr>
            <a:endParaRPr lang="fr-FR" sz="2800" dirty="0"/>
          </a:p>
          <a:p>
            <a:pPr marL="361950" indent="0" algn="just">
              <a:buNone/>
            </a:pPr>
            <a:r>
              <a:rPr lang="it-IT" sz="1200" b="1" dirty="0"/>
              <a:t>I 12 «Principi Fondamentali» della Costituzione italiana : </a:t>
            </a:r>
          </a:p>
          <a:p>
            <a:pPr marL="361950" indent="0" algn="just">
              <a:buNone/>
            </a:pPr>
            <a:r>
              <a:rPr lang="it-IT" sz="1200" b="1" dirty="0">
                <a:hlinkClick r:id="rId2"/>
              </a:rPr>
              <a:t>http://www.governo.it/it/costituzione-italiana/principi-fondamentali/2839</a:t>
            </a:r>
            <a:endParaRPr lang="it-IT" sz="1200" b="1" dirty="0"/>
          </a:p>
          <a:p>
            <a:pPr marL="361950" indent="0" algn="just">
              <a:buNone/>
            </a:pP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122761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FF72F-1189-49B0-A7AD-2777D31AE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32A29B-FFE7-4D6F-8007-0E9958D7C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00" y="692696"/>
            <a:ext cx="8229600" cy="6165304"/>
          </a:xfrm>
        </p:spPr>
        <p:txBody>
          <a:bodyPr>
            <a:normAutofit fontScale="92500" lnSpcReduction="10000"/>
          </a:bodyPr>
          <a:lstStyle/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 1	L'Italia è una Repubblica democratica, fondata sul lavoro.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	La sovranità appartiene al popolo, che la esercita nelle forme e nei limiti della Costituzione.</a:t>
            </a:r>
          </a:p>
          <a:p>
            <a:pPr marL="354013" indent="-354013">
              <a:buNone/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 2	La Repubblica riconosce e garantisce i diritti inviolabili dell'uomo, sia come singolo sia nelle formazioni sociali ove si svolge la sua personalità, e richiede l'adempimento dei doveri inderogabili di solidarietà politica, economica e sociale.</a:t>
            </a:r>
          </a:p>
          <a:p>
            <a:pPr marL="354013" indent="-354013">
              <a:buNone/>
              <a:tabLst>
                <a:tab pos="354013" algn="l"/>
              </a:tabLst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 3	Tutti i cittadini hanno pari dignità sociale e sono eguali davanti alla legge, senza distinzione di sesso, di razza, di lingua, di religione, di opinioni politiche, di condizioni personali e sociali.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	È compito della Repubblica rimuovere gli ostacoli di ordine economico e sociale, che, limitando di fatto la libertà e l'eguaglianza dei cittadini, impediscono il pieno sviluppo della persona umana e l'effettiva partecipazione di tutti i lavoratori all'organizzazione politica, economica e sociale del Paese.</a:t>
            </a:r>
          </a:p>
          <a:p>
            <a:pPr marL="354013" indent="-354013">
              <a:buNone/>
              <a:tabLst>
                <a:tab pos="354013" algn="l"/>
              </a:tabLst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 4	La Repubblica riconosce a tutti i cittadini il diritto al lavoro e promuove le condizioni che rendano effettivo questo diritto.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	Ogni cittadino ha il dovere di svolgere, secondo le proprie possibilità e la propria scelta, un'attività o una funzione che concorra al progresso materiale o spirituale della società.</a:t>
            </a:r>
          </a:p>
          <a:p>
            <a:pPr marL="354013" indent="-354013">
              <a:buNone/>
              <a:tabLst>
                <a:tab pos="354013" algn="l"/>
              </a:tabLst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 5	La Repubblica, una e indivisibile, riconosce e promuove le autonomie locali; attua nei servizi che dipendono dallo Stato il più ampio decentramento amministrativo; adegua i principi ed i metodi della sua legislazione alle esigenze dell'autonomia e del decentramento.</a:t>
            </a:r>
          </a:p>
          <a:p>
            <a:pPr marL="354013" indent="-354013">
              <a:buNone/>
              <a:tabLst>
                <a:tab pos="354013" algn="l"/>
              </a:tabLst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b="1" dirty="0">
                <a:solidFill>
                  <a:srgbClr val="C00000"/>
                </a:solidFill>
              </a:rPr>
              <a:t>Art. 6	La Repubblica tutela con apposite norme le minoranze linguistiche.</a:t>
            </a:r>
          </a:p>
          <a:p>
            <a:pPr marL="354013" indent="-354013">
              <a:buNone/>
              <a:tabLst>
                <a:tab pos="354013" algn="l"/>
              </a:tabLst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Art.7	Lo Stato e la Chiesa cattolica sono, ciascuno nel proprio ordine, indipendenti e sovrani.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	I loro rapporti sono regolati dai Patti Lateranensi. Le modificazioni dei Patti accettate dalle due parti, non richiedono procedimento di revisione costituzionale.[1]</a:t>
            </a:r>
          </a:p>
          <a:p>
            <a:pPr marL="354013" indent="-354013">
              <a:buNone/>
              <a:tabLst>
                <a:tab pos="354013" algn="l"/>
              </a:tabLst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 8	Tutte le confessioni religiose sono egualmente libere davanti alla legge.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	Le confessioni religiose diverse dalla cattolica hanno diritto di organizzarsi secondo i propri statuti, in quanto non contrastino con l'ordinamento giuridico italiano.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	I loro rapporti con lo Stato sono regolati per legge sulla base di intese con le relative rappresentanze. [2]</a:t>
            </a:r>
          </a:p>
          <a:p>
            <a:pPr marL="354013" indent="-354013">
              <a:buNone/>
              <a:tabLst>
                <a:tab pos="354013" algn="l"/>
              </a:tabLst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 9	La Repubblica promuove lo sviluppo della cultura e la ricerca scientifica e tecnica.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	Tutela il paesaggio e il patrimonio storico e artistico della Nazione.</a:t>
            </a:r>
          </a:p>
          <a:p>
            <a:pPr marL="354013" indent="-354013">
              <a:buNone/>
              <a:tabLst>
                <a:tab pos="354013" algn="l"/>
              </a:tabLst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 10	L'ordinamento giuridico italiano si conforma alle norme del diritto internazionale generalmente riconosciute.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	La condizione giuridica dello straniero è regolata dalla legge in conformità delle norme e dei trattati internazionali.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	Lo straniero, al quale sia impedito nel suo paese l'effettivo esercizio delle libertà democratiche garantite dalla Costituzione italiana, ha diritto d'asilo nel territorio della Repubblica secondo le condizioni stabilite dalla legge.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	Non è ammessa l'estradizione dello straniero per reati politici. [3]</a:t>
            </a:r>
          </a:p>
          <a:p>
            <a:pPr marL="354013" indent="-354013">
              <a:buNone/>
              <a:tabLst>
                <a:tab pos="354013" algn="l"/>
              </a:tabLst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 11	L'Italia ripudia la guerra come strumento di offesa alla libertà degli altri popoli e come mezzo di risoluzione delle controversie internazionali; consente, in condizioni di parità con gli altri Stati, alle limitazioni di sovranità necessarie ad un ordinamento che assicuri la pace e la giustizia fra le Nazioni; promuove e favorisce le organizzazioni internazionali rivolte a tale scopo.</a:t>
            </a:r>
          </a:p>
          <a:p>
            <a:pPr marL="354013" indent="-354013">
              <a:buNone/>
              <a:tabLst>
                <a:tab pos="354013" algn="l"/>
              </a:tabLst>
            </a:pPr>
            <a:endParaRPr lang="it-IT" sz="1000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t-IT" sz="1000" dirty="0"/>
              <a:t>Art. 12	La bandiera della Repubblica è il tricolore italiano: verde, bianco e rosso, a tre bande verticali di eguali dimensioni.</a:t>
            </a:r>
          </a:p>
        </p:txBody>
      </p:sp>
    </p:spTree>
    <p:extLst>
      <p:ext uri="{BB962C8B-B14F-4D97-AF65-F5344CB8AC3E}">
        <p14:creationId xmlns:p14="http://schemas.microsoft.com/office/powerpoint/2010/main" val="103454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60648"/>
            <a:ext cx="9036496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endParaRPr lang="it-IT" sz="2800" dirty="0"/>
          </a:p>
          <a:p>
            <a:pPr marL="0" indent="0" algn="just">
              <a:buNone/>
            </a:pPr>
            <a:r>
              <a:rPr lang="fr-FR" sz="2600" dirty="0"/>
              <a:t>Con </a:t>
            </a:r>
            <a:r>
              <a:rPr lang="fr-FR" sz="2600" dirty="0" err="1"/>
              <a:t>questo</a:t>
            </a:r>
            <a:r>
              <a:rPr lang="fr-FR" sz="2600" dirty="0"/>
              <a:t> </a:t>
            </a:r>
            <a:r>
              <a:rPr lang="fr-FR" sz="2600" dirty="0" err="1"/>
              <a:t>articolo</a:t>
            </a:r>
            <a:r>
              <a:rPr lang="fr-FR" sz="2600" dirty="0"/>
              <a:t> fondamentale, « il </a:t>
            </a:r>
            <a:r>
              <a:rPr lang="fr-FR" sz="2600" dirty="0" err="1"/>
              <a:t>legislatore</a:t>
            </a:r>
            <a:r>
              <a:rPr lang="fr-FR" sz="2600" dirty="0"/>
              <a:t> » </a:t>
            </a:r>
            <a:r>
              <a:rPr lang="fr-FR" sz="2600" dirty="0" err="1"/>
              <a:t>intende</a:t>
            </a:r>
            <a:r>
              <a:rPr lang="fr-FR" sz="2600" dirty="0"/>
              <a:t> :</a:t>
            </a:r>
          </a:p>
          <a:p>
            <a:pPr marL="0" indent="0" algn="just">
              <a:buNone/>
            </a:pPr>
            <a:endParaRPr lang="fr-FR" sz="2600" dirty="0"/>
          </a:p>
          <a:p>
            <a:pPr algn="just">
              <a:buFontTx/>
              <a:buChar char="-"/>
            </a:pPr>
            <a:r>
              <a:rPr lang="fr-FR" sz="2600" dirty="0" err="1"/>
              <a:t>ristabilire</a:t>
            </a:r>
            <a:r>
              <a:rPr lang="fr-FR" sz="2600" dirty="0"/>
              <a:t> la </a:t>
            </a:r>
            <a:r>
              <a:rPr lang="fr-FR" sz="2600" b="1" dirty="0" err="1"/>
              <a:t>libertà</a:t>
            </a:r>
            <a:r>
              <a:rPr lang="fr-FR" sz="2600" b="1" dirty="0"/>
              <a:t> di </a:t>
            </a:r>
            <a:r>
              <a:rPr lang="fr-FR" sz="2600" b="1" dirty="0" err="1"/>
              <a:t>pensiero</a:t>
            </a:r>
            <a:r>
              <a:rPr lang="fr-FR" sz="2600" b="1" dirty="0"/>
              <a:t> </a:t>
            </a:r>
            <a:r>
              <a:rPr lang="fr-FR" sz="2600" dirty="0"/>
              <a:t>e di </a:t>
            </a:r>
            <a:r>
              <a:rPr lang="fr-FR" sz="2600" b="1" dirty="0"/>
              <a:t>espressione </a:t>
            </a:r>
            <a:r>
              <a:rPr lang="fr-FR" sz="2600" b="1" dirty="0" err="1"/>
              <a:t>linguistica</a:t>
            </a:r>
            <a:r>
              <a:rPr lang="fr-FR" sz="2600" b="1" dirty="0"/>
              <a:t> </a:t>
            </a:r>
            <a:r>
              <a:rPr lang="fr-FR" sz="2600" dirty="0" err="1"/>
              <a:t>che</a:t>
            </a:r>
            <a:r>
              <a:rPr lang="fr-FR" sz="2600" dirty="0"/>
              <a:t> </a:t>
            </a:r>
            <a:r>
              <a:rPr lang="fr-FR" sz="2600" dirty="0" err="1"/>
              <a:t>erano</a:t>
            </a:r>
            <a:r>
              <a:rPr lang="fr-FR" sz="2600" dirty="0"/>
              <a:t> state </a:t>
            </a:r>
            <a:r>
              <a:rPr lang="fr-FR" sz="2600" dirty="0" err="1"/>
              <a:t>represse</a:t>
            </a:r>
            <a:r>
              <a:rPr lang="fr-FR" sz="2600" dirty="0"/>
              <a:t> dal </a:t>
            </a:r>
            <a:r>
              <a:rPr lang="fr-FR" sz="2600" dirty="0" err="1"/>
              <a:t>regime</a:t>
            </a:r>
            <a:r>
              <a:rPr lang="fr-FR" sz="2600" dirty="0"/>
              <a:t> </a:t>
            </a:r>
            <a:r>
              <a:rPr lang="fr-FR" sz="2600" dirty="0" err="1"/>
              <a:t>fascista</a:t>
            </a:r>
            <a:r>
              <a:rPr lang="fr-FR" sz="2600" dirty="0"/>
              <a:t> ;</a:t>
            </a:r>
          </a:p>
          <a:p>
            <a:pPr algn="just">
              <a:buFontTx/>
              <a:buChar char="-"/>
            </a:pPr>
            <a:r>
              <a:rPr lang="fr-FR" sz="2600" dirty="0" err="1"/>
              <a:t>permettere</a:t>
            </a:r>
            <a:r>
              <a:rPr lang="fr-FR" sz="2600" dirty="0"/>
              <a:t> </a:t>
            </a:r>
            <a:r>
              <a:rPr lang="fr-FR" sz="2600" b="1" dirty="0" err="1"/>
              <a:t>relazioni</a:t>
            </a:r>
            <a:r>
              <a:rPr lang="fr-FR" sz="2600" b="1" dirty="0"/>
              <a:t> </a:t>
            </a:r>
            <a:r>
              <a:rPr lang="fr-FR" sz="2600" b="1" dirty="0" err="1"/>
              <a:t>pacifiche</a:t>
            </a:r>
            <a:r>
              <a:rPr lang="fr-FR" sz="2600" b="1" dirty="0"/>
              <a:t> con i </a:t>
            </a:r>
            <a:r>
              <a:rPr lang="fr-FR" sz="2600" b="1" dirty="0" err="1"/>
              <a:t>paesi</a:t>
            </a:r>
            <a:r>
              <a:rPr lang="fr-FR" sz="2600" b="1" dirty="0"/>
              <a:t> </a:t>
            </a:r>
            <a:r>
              <a:rPr lang="fr-FR" sz="2600" b="1" dirty="0" err="1"/>
              <a:t>limitrofi</a:t>
            </a:r>
            <a:r>
              <a:rPr lang="fr-FR" sz="2600" b="1" dirty="0"/>
              <a:t> </a:t>
            </a:r>
            <a:r>
              <a:rPr lang="fr-FR" sz="2600" dirty="0" err="1"/>
              <a:t>nei</a:t>
            </a:r>
            <a:r>
              <a:rPr lang="fr-FR" sz="2600" dirty="0"/>
              <a:t> </a:t>
            </a:r>
            <a:r>
              <a:rPr lang="fr-FR" sz="2600" dirty="0" err="1"/>
              <a:t>quali</a:t>
            </a:r>
            <a:r>
              <a:rPr lang="fr-FR" sz="2600" dirty="0"/>
              <a:t> si </a:t>
            </a:r>
            <a:r>
              <a:rPr lang="fr-FR" sz="2600" dirty="0" err="1"/>
              <a:t>parlano</a:t>
            </a:r>
            <a:r>
              <a:rPr lang="fr-FR" sz="2600" dirty="0"/>
              <a:t> </a:t>
            </a:r>
            <a:r>
              <a:rPr lang="fr-FR" sz="2600" dirty="0" err="1"/>
              <a:t>queste</a:t>
            </a:r>
            <a:r>
              <a:rPr lang="fr-FR" sz="2600" dirty="0"/>
              <a:t> lingue e con i </a:t>
            </a:r>
            <a:r>
              <a:rPr lang="fr-FR" sz="2600" dirty="0" err="1"/>
              <a:t>quali</a:t>
            </a:r>
            <a:r>
              <a:rPr lang="fr-FR" sz="2600" dirty="0"/>
              <a:t> l’</a:t>
            </a:r>
            <a:r>
              <a:rPr lang="fr-FR" sz="2600" dirty="0" err="1"/>
              <a:t>Italia</a:t>
            </a:r>
            <a:r>
              <a:rPr lang="fr-FR" sz="2600" dirty="0"/>
              <a:t> </a:t>
            </a:r>
            <a:r>
              <a:rPr lang="fr-FR" sz="2600" dirty="0" err="1"/>
              <a:t>era</a:t>
            </a:r>
            <a:r>
              <a:rPr lang="fr-FR" sz="2600" dirty="0"/>
              <a:t> stata in </a:t>
            </a:r>
            <a:r>
              <a:rPr lang="fr-FR" sz="2600" dirty="0" err="1"/>
              <a:t>guerra</a:t>
            </a:r>
            <a:r>
              <a:rPr lang="fr-FR" sz="2600" dirty="0"/>
              <a:t> ;</a:t>
            </a:r>
          </a:p>
          <a:p>
            <a:pPr algn="just">
              <a:buFontTx/>
              <a:buChar char="-"/>
            </a:pPr>
            <a:r>
              <a:rPr lang="fr-FR" sz="2600" dirty="0" err="1"/>
              <a:t>garantire</a:t>
            </a:r>
            <a:r>
              <a:rPr lang="fr-FR" sz="2600" dirty="0"/>
              <a:t> la </a:t>
            </a:r>
            <a:r>
              <a:rPr lang="fr-FR" sz="2600" dirty="0" err="1"/>
              <a:t>tranquillità</a:t>
            </a:r>
            <a:r>
              <a:rPr lang="fr-FR" sz="2600" dirty="0"/>
              <a:t> delle </a:t>
            </a:r>
            <a:r>
              <a:rPr lang="fr-FR" sz="2600" dirty="0" err="1"/>
              <a:t>frontiere</a:t>
            </a:r>
            <a:r>
              <a:rPr lang="fr-FR" sz="2600" dirty="0"/>
              <a:t> </a:t>
            </a:r>
            <a:r>
              <a:rPr lang="fr-FR" sz="2600" dirty="0" err="1"/>
              <a:t>nazionali</a:t>
            </a:r>
            <a:r>
              <a:rPr lang="fr-FR" sz="2600" dirty="0"/>
              <a:t> anche per </a:t>
            </a:r>
            <a:r>
              <a:rPr lang="fr-FR" sz="2600" dirty="0" err="1"/>
              <a:t>facilitare</a:t>
            </a:r>
            <a:r>
              <a:rPr lang="fr-FR" sz="2600" dirty="0"/>
              <a:t> </a:t>
            </a:r>
            <a:r>
              <a:rPr lang="fr-FR" sz="2600" dirty="0" err="1"/>
              <a:t>gli</a:t>
            </a:r>
            <a:r>
              <a:rPr lang="fr-FR" sz="2600" dirty="0"/>
              <a:t> </a:t>
            </a:r>
            <a:r>
              <a:rPr lang="fr-FR" sz="2600" b="1" dirty="0" err="1"/>
              <a:t>scambi</a:t>
            </a:r>
            <a:r>
              <a:rPr lang="fr-FR" sz="2600" b="1" dirty="0"/>
              <a:t> </a:t>
            </a:r>
            <a:r>
              <a:rPr lang="fr-FR" sz="2600" b="1" dirty="0" err="1"/>
              <a:t>commerciali</a:t>
            </a:r>
            <a:r>
              <a:rPr lang="fr-FR" sz="2600" b="1" dirty="0"/>
              <a:t> </a:t>
            </a:r>
            <a:r>
              <a:rPr lang="fr-FR" sz="2600" b="1" dirty="0" err="1"/>
              <a:t>internazionali</a:t>
            </a:r>
            <a:r>
              <a:rPr lang="fr-FR" sz="2600" dirty="0"/>
              <a:t>, sui </a:t>
            </a:r>
            <a:r>
              <a:rPr lang="fr-FR" sz="2600" dirty="0" err="1"/>
              <a:t>quali</a:t>
            </a:r>
            <a:r>
              <a:rPr lang="fr-FR" sz="2600" dirty="0"/>
              <a:t> è </a:t>
            </a:r>
            <a:r>
              <a:rPr lang="fr-FR" sz="2600" dirty="0" err="1"/>
              <a:t>basata</a:t>
            </a:r>
            <a:r>
              <a:rPr lang="fr-FR" sz="2600" dirty="0"/>
              <a:t> l’</a:t>
            </a:r>
            <a:r>
              <a:rPr lang="fr-FR" sz="2600" dirty="0" err="1"/>
              <a:t>economia</a:t>
            </a:r>
            <a:r>
              <a:rPr lang="fr-FR" sz="2600" dirty="0"/>
              <a:t> </a:t>
            </a:r>
            <a:r>
              <a:rPr lang="fr-FR" sz="2600" dirty="0" err="1"/>
              <a:t>italiana</a:t>
            </a:r>
            <a:r>
              <a:rPr lang="fr-FR" sz="2600" dirty="0"/>
              <a:t> ;</a:t>
            </a:r>
          </a:p>
          <a:p>
            <a:pPr algn="just">
              <a:buFontTx/>
              <a:buChar char="-"/>
            </a:pPr>
            <a:r>
              <a:rPr lang="fr-FR" sz="2600" dirty="0" err="1"/>
              <a:t>mantenere</a:t>
            </a:r>
            <a:r>
              <a:rPr lang="fr-FR" sz="2600" dirty="0"/>
              <a:t> </a:t>
            </a:r>
            <a:r>
              <a:rPr lang="fr-FR" sz="2600" b="1" dirty="0"/>
              <a:t>un </a:t>
            </a:r>
            <a:r>
              <a:rPr lang="fr-FR" sz="2600" b="1" dirty="0" err="1"/>
              <a:t>equilibrio</a:t>
            </a:r>
            <a:r>
              <a:rPr lang="fr-FR" sz="2600" b="1" dirty="0"/>
              <a:t> fra le </a:t>
            </a:r>
            <a:r>
              <a:rPr lang="fr-FR" sz="2600" b="1" dirty="0" err="1"/>
              <a:t>comunità</a:t>
            </a:r>
            <a:r>
              <a:rPr lang="fr-FR" sz="2600" b="1" dirty="0"/>
              <a:t> </a:t>
            </a:r>
            <a:r>
              <a:rPr lang="fr-FR" sz="2600" b="1" dirty="0" err="1"/>
              <a:t>linguistiche</a:t>
            </a:r>
            <a:r>
              <a:rPr lang="fr-FR" sz="2600" b="1" dirty="0"/>
              <a:t> </a:t>
            </a:r>
            <a:r>
              <a:rPr lang="fr-FR" sz="2600" b="1" dirty="0" err="1"/>
              <a:t>portate</a:t>
            </a:r>
            <a:r>
              <a:rPr lang="fr-FR" sz="2600" b="1" dirty="0"/>
              <a:t> a </a:t>
            </a:r>
            <a:r>
              <a:rPr lang="fr-FR" sz="2600" b="1" dirty="0" err="1"/>
              <a:t>vivere</a:t>
            </a:r>
            <a:r>
              <a:rPr lang="fr-FR" sz="2600" b="1" dirty="0"/>
              <a:t> in Italia </a:t>
            </a:r>
            <a:r>
              <a:rPr lang="fr-FR" sz="2600" dirty="0"/>
              <a:t>in </a:t>
            </a:r>
            <a:r>
              <a:rPr lang="fr-FR" sz="2600" dirty="0" err="1"/>
              <a:t>seguito</a:t>
            </a:r>
            <a:r>
              <a:rPr lang="fr-FR" sz="2600" dirty="0"/>
              <a:t> ai </a:t>
            </a:r>
            <a:r>
              <a:rPr lang="fr-FR" sz="2600" dirty="0" err="1"/>
              <a:t>ricorsi</a:t>
            </a:r>
            <a:r>
              <a:rPr lang="fr-FR" sz="2600" dirty="0"/>
              <a:t> </a:t>
            </a:r>
            <a:r>
              <a:rPr lang="fr-FR" sz="2600" dirty="0" err="1"/>
              <a:t>della</a:t>
            </a:r>
            <a:r>
              <a:rPr lang="fr-FR" sz="2600" dirty="0"/>
              <a:t> </a:t>
            </a:r>
            <a:r>
              <a:rPr lang="fr-FR" sz="2600" dirty="0" err="1"/>
              <a:t>storia</a:t>
            </a:r>
            <a:r>
              <a:rPr lang="fr-FR" sz="2600" dirty="0"/>
              <a:t>.</a:t>
            </a:r>
          </a:p>
          <a:p>
            <a:pPr algn="just">
              <a:buFontTx/>
              <a:buChar char="-"/>
            </a:pPr>
            <a:endParaRPr lang="fr-FR" sz="2800" dirty="0"/>
          </a:p>
          <a:p>
            <a:pPr algn="just">
              <a:buFontTx/>
              <a:buChar char="-"/>
            </a:pPr>
            <a:endParaRPr lang="fr-FR" sz="2800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2761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1700" b="1" dirty="0"/>
              <a:t>Linguistique synchronique   </a:t>
            </a:r>
            <a:r>
              <a:rPr lang="fr-FR" sz="1700" dirty="0"/>
              <a:t>-  </a:t>
            </a:r>
            <a:r>
              <a:rPr lang="fr-FR" sz="1700" b="1" dirty="0"/>
              <a:t>L4ITLINS  -  année 2023-2024</a:t>
            </a:r>
            <a:endParaRPr lang="fr-FR" sz="17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dirty="0"/>
          </a:p>
          <a:p>
            <a:pPr marL="0" indent="0" algn="just">
              <a:buNone/>
              <a:tabLst>
                <a:tab pos="265113" algn="l"/>
              </a:tabLst>
            </a:pPr>
            <a:r>
              <a:rPr lang="it-IT" sz="2800" dirty="0"/>
              <a:t>	</a:t>
            </a:r>
            <a:r>
              <a:rPr lang="fr-FR" sz="2800" dirty="0"/>
              <a:t>Un </a:t>
            </a:r>
            <a:r>
              <a:rPr lang="fr-FR" sz="2800" dirty="0" err="1"/>
              <a:t>esempio</a:t>
            </a:r>
            <a:r>
              <a:rPr lang="fr-FR" sz="2800" dirty="0"/>
              <a:t> di </a:t>
            </a:r>
            <a:r>
              <a:rPr lang="fr-FR" sz="2800" dirty="0" err="1"/>
              <a:t>equilibrio</a:t>
            </a:r>
            <a:r>
              <a:rPr lang="fr-FR" sz="2800" dirty="0"/>
              <a:t> </a:t>
            </a:r>
            <a:r>
              <a:rPr lang="fr-FR" sz="2800" dirty="0" err="1"/>
              <a:t>concretamente</a:t>
            </a:r>
            <a:r>
              <a:rPr lang="fr-FR" sz="2800" dirty="0"/>
              <a:t> </a:t>
            </a:r>
            <a:r>
              <a:rPr lang="fr-FR" sz="2800" dirty="0" err="1"/>
              <a:t>attuato</a:t>
            </a:r>
            <a:r>
              <a:rPr lang="fr-FR" sz="2800" dirty="0"/>
              <a:t> (anche se non </a:t>
            </a:r>
            <a:r>
              <a:rPr lang="fr-FR" sz="2800" dirty="0" err="1"/>
              <a:t>sempre</a:t>
            </a:r>
            <a:r>
              <a:rPr lang="fr-FR" sz="2800" dirty="0"/>
              <a:t> facile da </a:t>
            </a:r>
            <a:r>
              <a:rPr lang="fr-FR" sz="2800" dirty="0" err="1"/>
              <a:t>mantenere</a:t>
            </a:r>
            <a:r>
              <a:rPr lang="fr-FR" sz="2800" dirty="0"/>
              <a:t>) è </a:t>
            </a:r>
            <a:r>
              <a:rPr lang="fr-FR" sz="2800" dirty="0" err="1"/>
              <a:t>quello</a:t>
            </a:r>
            <a:r>
              <a:rPr lang="fr-FR" sz="2800" dirty="0"/>
              <a:t> </a:t>
            </a:r>
            <a:r>
              <a:rPr lang="fr-FR" sz="2800" dirty="0" err="1"/>
              <a:t>del</a:t>
            </a:r>
            <a:r>
              <a:rPr lang="fr-FR" sz="2800" dirty="0"/>
              <a:t> </a:t>
            </a:r>
            <a:r>
              <a:rPr lang="fr-FR" sz="2800" b="1" dirty="0"/>
              <a:t>Trentino-Alto-Adige</a:t>
            </a:r>
            <a:r>
              <a:rPr lang="fr-FR" sz="2800" dirty="0"/>
              <a:t> (</a:t>
            </a:r>
            <a:r>
              <a:rPr lang="fr-FR" sz="2800" dirty="0" err="1"/>
              <a:t>regione</a:t>
            </a:r>
            <a:r>
              <a:rPr lang="fr-FR" sz="2800" dirty="0"/>
              <a:t> “a </a:t>
            </a:r>
            <a:r>
              <a:rPr lang="fr-FR" sz="2800" dirty="0" err="1"/>
              <a:t>statuto</a:t>
            </a:r>
            <a:r>
              <a:rPr lang="fr-FR" sz="2800" dirty="0"/>
              <a:t> </a:t>
            </a:r>
            <a:r>
              <a:rPr lang="fr-FR" sz="2800" dirty="0" err="1"/>
              <a:t>speciale</a:t>
            </a:r>
            <a:r>
              <a:rPr lang="fr-FR" sz="2800" dirty="0"/>
              <a:t>”).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sz="2800" dirty="0"/>
              <a:t>	I </a:t>
            </a:r>
            <a:r>
              <a:rPr lang="fr-FR" sz="2800" dirty="0" err="1"/>
              <a:t>giovani</a:t>
            </a:r>
            <a:r>
              <a:rPr lang="fr-FR" sz="2800" dirty="0"/>
              <a:t> di lingua </a:t>
            </a:r>
            <a:r>
              <a:rPr lang="fr-FR" sz="2800" dirty="0" err="1"/>
              <a:t>tedesca</a:t>
            </a:r>
            <a:r>
              <a:rPr lang="fr-FR" sz="2800" dirty="0"/>
              <a:t> </a:t>
            </a:r>
            <a:r>
              <a:rPr lang="fr-FR" sz="2800" dirty="0" err="1"/>
              <a:t>frequentano</a:t>
            </a:r>
            <a:r>
              <a:rPr lang="fr-FR" sz="2800" dirty="0"/>
              <a:t> </a:t>
            </a:r>
            <a:r>
              <a:rPr lang="fr-FR" sz="2800" b="1" dirty="0" err="1">
                <a:solidFill>
                  <a:srgbClr val="0070C0"/>
                </a:solidFill>
              </a:rPr>
              <a:t>scuole</a:t>
            </a:r>
            <a:r>
              <a:rPr lang="fr-FR" sz="2800" dirty="0"/>
              <a:t> </a:t>
            </a:r>
            <a:r>
              <a:rPr lang="fr-FR" sz="2800" dirty="0" err="1"/>
              <a:t>tedesche</a:t>
            </a:r>
            <a:r>
              <a:rPr lang="fr-FR" sz="2800" dirty="0"/>
              <a:t> con l’</a:t>
            </a:r>
            <a:r>
              <a:rPr lang="fr-FR" sz="2800" dirty="0" err="1"/>
              <a:t>obbligo</a:t>
            </a:r>
            <a:r>
              <a:rPr lang="fr-FR" sz="2800" dirty="0"/>
              <a:t> di </a:t>
            </a:r>
            <a:r>
              <a:rPr lang="fr-FR" sz="2800" dirty="0" err="1"/>
              <a:t>studiare</a:t>
            </a:r>
            <a:r>
              <a:rPr lang="fr-FR" sz="2800" dirty="0"/>
              <a:t> l’italiano come prima lingua </a:t>
            </a:r>
            <a:r>
              <a:rPr lang="fr-FR" sz="2800" dirty="0" err="1"/>
              <a:t>straniera</a:t>
            </a:r>
            <a:r>
              <a:rPr lang="fr-FR" sz="2800" dirty="0"/>
              <a:t> ; </a:t>
            </a:r>
            <a:r>
              <a:rPr lang="fr-FR" sz="2800" dirty="0" err="1"/>
              <a:t>reciprocamente</a:t>
            </a:r>
            <a:r>
              <a:rPr lang="fr-FR" sz="2800" dirty="0"/>
              <a:t>, i </a:t>
            </a:r>
            <a:r>
              <a:rPr lang="fr-FR" sz="2800" dirty="0" err="1"/>
              <a:t>giovani</a:t>
            </a:r>
            <a:r>
              <a:rPr lang="fr-FR" sz="2800" dirty="0"/>
              <a:t> di lingua </a:t>
            </a:r>
            <a:r>
              <a:rPr lang="fr-FR" sz="2800" dirty="0" err="1"/>
              <a:t>italiana</a:t>
            </a:r>
            <a:r>
              <a:rPr lang="fr-FR" sz="2800" dirty="0"/>
              <a:t> </a:t>
            </a:r>
            <a:r>
              <a:rPr lang="fr-FR" sz="2800" dirty="0" err="1"/>
              <a:t>frequentano</a:t>
            </a:r>
            <a:r>
              <a:rPr lang="fr-FR" sz="2800" dirty="0"/>
              <a:t> </a:t>
            </a:r>
            <a:r>
              <a:rPr lang="fr-FR" sz="2800" dirty="0" err="1"/>
              <a:t>scuole</a:t>
            </a:r>
            <a:r>
              <a:rPr lang="fr-FR" sz="2800" dirty="0"/>
              <a:t> </a:t>
            </a:r>
            <a:r>
              <a:rPr lang="fr-FR" sz="2800" dirty="0" err="1"/>
              <a:t>italiane</a:t>
            </a:r>
            <a:r>
              <a:rPr lang="fr-FR" sz="2800" dirty="0"/>
              <a:t> con l’</a:t>
            </a:r>
            <a:r>
              <a:rPr lang="fr-FR" sz="2800" dirty="0" err="1"/>
              <a:t>obbligo</a:t>
            </a:r>
            <a:r>
              <a:rPr lang="fr-FR" sz="2800" dirty="0"/>
              <a:t> di </a:t>
            </a:r>
            <a:r>
              <a:rPr lang="fr-FR" sz="2800" dirty="0" err="1"/>
              <a:t>studiare</a:t>
            </a:r>
            <a:r>
              <a:rPr lang="fr-FR" sz="2800" dirty="0"/>
              <a:t> il </a:t>
            </a:r>
            <a:r>
              <a:rPr lang="fr-FR" sz="2800" dirty="0" err="1"/>
              <a:t>tedesco</a:t>
            </a:r>
            <a:r>
              <a:rPr lang="fr-FR" sz="2800" dirty="0"/>
              <a:t> come prima lingua </a:t>
            </a:r>
            <a:r>
              <a:rPr lang="fr-FR" sz="2800" dirty="0" err="1"/>
              <a:t>straniera</a:t>
            </a:r>
            <a:r>
              <a:rPr lang="fr-FR" sz="2800" dirty="0"/>
              <a:t>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sz="2800" dirty="0"/>
              <a:t>	 </a:t>
            </a:r>
            <a:r>
              <a:rPr lang="fr-FR" sz="2800" dirty="0" err="1"/>
              <a:t>Nelle</a:t>
            </a:r>
            <a:r>
              <a:rPr lang="fr-FR" sz="2800" dirty="0"/>
              <a:t> </a:t>
            </a:r>
            <a:r>
              <a:rPr lang="fr-FR" sz="2800" b="1" dirty="0" err="1">
                <a:solidFill>
                  <a:srgbClr val="0070C0"/>
                </a:solidFill>
              </a:rPr>
              <a:t>imprese</a:t>
            </a:r>
            <a:r>
              <a:rPr lang="fr-FR" sz="2800" b="1" dirty="0">
                <a:solidFill>
                  <a:srgbClr val="0070C0"/>
                </a:solidFill>
              </a:rPr>
              <a:t> </a:t>
            </a:r>
            <a:r>
              <a:rPr lang="fr-FR" sz="2800" b="1" dirty="0" err="1">
                <a:solidFill>
                  <a:srgbClr val="0070C0"/>
                </a:solidFill>
              </a:rPr>
              <a:t>statali</a:t>
            </a:r>
            <a:r>
              <a:rPr lang="fr-FR" sz="2800" dirty="0"/>
              <a:t>, </a:t>
            </a:r>
            <a:r>
              <a:rPr lang="fr-FR" sz="2800" dirty="0" err="1"/>
              <a:t>vengono</a:t>
            </a:r>
            <a:r>
              <a:rPr lang="fr-FR" sz="2800" dirty="0"/>
              <a:t> </a:t>
            </a:r>
            <a:r>
              <a:rPr lang="fr-FR" sz="2800" dirty="0" err="1"/>
              <a:t>rispettate</a:t>
            </a:r>
            <a:r>
              <a:rPr lang="fr-FR" sz="2800" dirty="0"/>
              <a:t> delle </a:t>
            </a:r>
            <a:r>
              <a:rPr lang="fr-FR" sz="2800" dirty="0" err="1"/>
              <a:t>percentuali</a:t>
            </a:r>
            <a:r>
              <a:rPr lang="fr-FR" sz="2800" dirty="0"/>
              <a:t> di </a:t>
            </a:r>
            <a:r>
              <a:rPr lang="fr-FR" sz="2800" dirty="0" err="1"/>
              <a:t>assunzione</a:t>
            </a:r>
            <a:r>
              <a:rPr lang="fr-FR" sz="2800" dirty="0"/>
              <a:t> </a:t>
            </a:r>
            <a:r>
              <a:rPr lang="fr-FR" sz="2800" dirty="0" err="1"/>
              <a:t>tra</a:t>
            </a:r>
            <a:r>
              <a:rPr lang="fr-FR" sz="2800" dirty="0"/>
              <a:t> le due </a:t>
            </a:r>
            <a:r>
              <a:rPr lang="fr-FR" sz="2800" dirty="0" err="1"/>
              <a:t>comunità</a:t>
            </a:r>
            <a:r>
              <a:rPr lang="fr-FR" sz="2800" dirty="0"/>
              <a:t> </a:t>
            </a:r>
            <a:r>
              <a:rPr lang="fr-FR" sz="2800" dirty="0" err="1"/>
              <a:t>linguistiche</a:t>
            </a:r>
            <a:r>
              <a:rPr lang="fr-FR" sz="2800" dirty="0"/>
              <a:t>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sz="2800" dirty="0"/>
              <a:t>	</a:t>
            </a:r>
            <a:r>
              <a:rPr lang="fr-FR" sz="2800" dirty="0" err="1"/>
              <a:t>Nella</a:t>
            </a:r>
            <a:r>
              <a:rPr lang="fr-FR" sz="2800" dirty="0"/>
              <a:t> </a:t>
            </a:r>
            <a:r>
              <a:rPr lang="fr-FR" sz="2800" b="1" dirty="0" err="1">
                <a:solidFill>
                  <a:srgbClr val="0070C0"/>
                </a:solidFill>
              </a:rPr>
              <a:t>giunta</a:t>
            </a:r>
            <a:r>
              <a:rPr lang="fr-FR" sz="2800" b="1" dirty="0">
                <a:solidFill>
                  <a:srgbClr val="0070C0"/>
                </a:solidFill>
              </a:rPr>
              <a:t> </a:t>
            </a:r>
            <a:r>
              <a:rPr lang="fr-FR" sz="2800" b="1" dirty="0" err="1">
                <a:solidFill>
                  <a:srgbClr val="0070C0"/>
                </a:solidFill>
              </a:rPr>
              <a:t>regionale</a:t>
            </a:r>
            <a:r>
              <a:rPr lang="fr-FR" sz="2800" b="1" dirty="0">
                <a:solidFill>
                  <a:srgbClr val="0070C0"/>
                </a:solidFill>
              </a:rPr>
              <a:t> </a:t>
            </a:r>
            <a:r>
              <a:rPr lang="fr-FR" sz="2800" dirty="0"/>
              <a:t>(tutte le </a:t>
            </a:r>
            <a:r>
              <a:rPr lang="fr-FR" sz="2800" dirty="0" err="1"/>
              <a:t>regioni</a:t>
            </a:r>
            <a:r>
              <a:rPr lang="fr-FR" sz="2800" dirty="0"/>
              <a:t> </a:t>
            </a:r>
            <a:r>
              <a:rPr lang="fr-FR" sz="2800" dirty="0" err="1"/>
              <a:t>italiane</a:t>
            </a:r>
            <a:r>
              <a:rPr lang="fr-FR" sz="2800" dirty="0"/>
              <a:t> </a:t>
            </a:r>
            <a:r>
              <a:rPr lang="fr-FR" sz="2800" dirty="0" err="1"/>
              <a:t>hanno</a:t>
            </a:r>
            <a:r>
              <a:rPr lang="fr-FR" sz="2800" dirty="0"/>
              <a:t>, fin dalla </a:t>
            </a:r>
            <a:r>
              <a:rPr lang="fr-FR" sz="2800" dirty="0" err="1"/>
              <a:t>nascita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Repubblica, </a:t>
            </a:r>
            <a:r>
              <a:rPr lang="fr-FR" sz="2800" dirty="0" err="1"/>
              <a:t>un’autonomia</a:t>
            </a:r>
            <a:r>
              <a:rPr lang="fr-FR" sz="2800" dirty="0"/>
              <a:t> </a:t>
            </a:r>
            <a:r>
              <a:rPr lang="fr-FR" sz="2800" dirty="0" err="1"/>
              <a:t>politica</a:t>
            </a:r>
            <a:r>
              <a:rPr lang="fr-FR" sz="2800" dirty="0"/>
              <a:t>, </a:t>
            </a:r>
            <a:r>
              <a:rPr lang="fr-FR" sz="2800" dirty="0" err="1"/>
              <a:t>oltre</a:t>
            </a:r>
            <a:r>
              <a:rPr lang="fr-FR" sz="2800" dirty="0"/>
              <a:t> </a:t>
            </a:r>
            <a:r>
              <a:rPr lang="fr-FR" sz="2800" dirty="0" err="1"/>
              <a:t>che</a:t>
            </a:r>
            <a:r>
              <a:rPr lang="fr-FR" sz="2800" dirty="0"/>
              <a:t> </a:t>
            </a:r>
            <a:r>
              <a:rPr lang="fr-FR" sz="2800" dirty="0" err="1"/>
              <a:t>amministrativa</a:t>
            </a:r>
            <a:r>
              <a:rPr lang="fr-FR" sz="2800" dirty="0"/>
              <a:t>) i </a:t>
            </a:r>
            <a:r>
              <a:rPr lang="fr-FR" sz="2800" dirty="0" err="1"/>
              <a:t>membri</a:t>
            </a:r>
            <a:r>
              <a:rPr lang="fr-FR" sz="2800" dirty="0"/>
              <a:t> </a:t>
            </a:r>
            <a:r>
              <a:rPr lang="fr-FR" sz="2800" dirty="0" err="1"/>
              <a:t>eletti</a:t>
            </a:r>
            <a:r>
              <a:rPr lang="fr-FR" sz="2800" dirty="0"/>
              <a:t> </a:t>
            </a:r>
            <a:r>
              <a:rPr lang="fr-FR" sz="2800" dirty="0" err="1"/>
              <a:t>rappresentano</a:t>
            </a:r>
            <a:r>
              <a:rPr lang="fr-FR" sz="2800" dirty="0"/>
              <a:t> un </a:t>
            </a:r>
            <a:r>
              <a:rPr lang="fr-FR" sz="2800" dirty="0" err="1"/>
              <a:t>numero</a:t>
            </a:r>
            <a:r>
              <a:rPr lang="fr-FR" sz="2800" dirty="0"/>
              <a:t> </a:t>
            </a:r>
            <a:r>
              <a:rPr lang="fr-FR" sz="2800" dirty="0" err="1"/>
              <a:t>proporzionale</a:t>
            </a:r>
            <a:r>
              <a:rPr lang="fr-FR" sz="2800" dirty="0"/>
              <a:t> i </a:t>
            </a:r>
            <a:r>
              <a:rPr lang="fr-FR" sz="2800" dirty="0" err="1"/>
              <a:t>cittadini</a:t>
            </a:r>
            <a:r>
              <a:rPr lang="fr-FR" sz="2800" dirty="0"/>
              <a:t> di </a:t>
            </a:r>
            <a:r>
              <a:rPr lang="fr-FR" sz="2800" dirty="0" err="1"/>
              <a:t>entrambe</a:t>
            </a:r>
            <a:r>
              <a:rPr lang="fr-FR" sz="2800" dirty="0"/>
              <a:t> le </a:t>
            </a:r>
            <a:r>
              <a:rPr lang="fr-FR" sz="2800" dirty="0" err="1"/>
              <a:t>comunità</a:t>
            </a:r>
            <a:r>
              <a:rPr lang="fr-FR" sz="2800" dirty="0"/>
              <a:t>.</a:t>
            </a:r>
            <a:endParaRPr lang="it-IT" sz="2800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27616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1515</Words>
  <Application>Microsoft Office PowerPoint</Application>
  <PresentationFormat>Affichage à l'écran (4:3)</PresentationFormat>
  <Paragraphs>153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Linguistique synchronique   -  L4ITLINS  -  année 2023-2024</vt:lpstr>
      <vt:lpstr>Présentation PowerPoint</vt:lpstr>
      <vt:lpstr>Présentation PowerPoint</vt:lpstr>
      <vt:lpstr>Présentation PowerPoint</vt:lpstr>
      <vt:lpstr>Linguistique synchronique   -  L4ITLINS  -  année 2023-2024</vt:lpstr>
      <vt:lpstr>Présentation PowerPoint</vt:lpstr>
      <vt:lpstr>Linguistique synchronique   -  L4ITLINS  -  année 2023-2024</vt:lpstr>
      <vt:lpstr>Présentation PowerPoint</vt:lpstr>
      <vt:lpstr>Présentation PowerPoint</vt:lpstr>
      <vt:lpstr>Présentation PowerPoint</vt:lpstr>
      <vt:lpstr>Présentation PowerPoint</vt:lpstr>
      <vt:lpstr>Linguistique synchronique   -  L4ITLINS  -  année 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Isabella Montersino</dc:creator>
  <cp:lastModifiedBy>Isabella Montersino</cp:lastModifiedBy>
  <cp:revision>43</cp:revision>
  <dcterms:created xsi:type="dcterms:W3CDTF">2018-02-06T20:59:46Z</dcterms:created>
  <dcterms:modified xsi:type="dcterms:W3CDTF">2024-02-11T22:54:49Z</dcterms:modified>
</cp:coreProperties>
</file>