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22/04/2024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tteritaliana.weebly.com/donne-chavete-intelletto-damore.html" TargetMode="External"/><Relationship Id="rId2" Type="http://schemas.openxmlformats.org/officeDocument/2006/relationships/hyperlink" Target="https://letteritaliana.weebly.com/vita-nuov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24744"/>
            <a:ext cx="8472518" cy="616190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fr-FR" sz="2200" b="1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r-FR" sz="5100" b="1" dirty="0" err="1"/>
              <a:t>Nascita</a:t>
            </a:r>
            <a:r>
              <a:rPr lang="fr-FR" sz="5100" b="1" dirty="0"/>
              <a:t> </a:t>
            </a:r>
            <a:r>
              <a:rPr lang="fr-FR" sz="5100" b="1" dirty="0" err="1"/>
              <a:t>del</a:t>
            </a:r>
            <a:r>
              <a:rPr lang="fr-FR" sz="5100" b="1" dirty="0"/>
              <a:t> Dolce </a:t>
            </a:r>
            <a:r>
              <a:rPr lang="fr-FR" sz="5100" b="1" dirty="0" err="1"/>
              <a:t>Stil</a:t>
            </a:r>
            <a:r>
              <a:rPr lang="fr-FR" sz="5100" b="1" dirty="0"/>
              <a:t> Novo</a:t>
            </a:r>
            <a:endParaRPr lang="fr-FR" sz="5100" b="1" i="1" dirty="0"/>
          </a:p>
          <a:p>
            <a:pPr algn="ctr">
              <a:buNone/>
            </a:pPr>
            <a:endParaRPr lang="fr-FR" sz="3600" dirty="0"/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</a:t>
            </a:r>
            <a:r>
              <a:rPr lang="fr-FR" sz="3600" dirty="0" err="1"/>
              <a:t>Guittone</a:t>
            </a:r>
            <a:r>
              <a:rPr lang="fr-FR" sz="3600" dirty="0"/>
              <a:t> d’Arezzo </a:t>
            </a:r>
            <a:r>
              <a:rPr lang="fr-FR" sz="3600" dirty="0" err="1"/>
              <a:t>arricchisce</a:t>
            </a:r>
            <a:r>
              <a:rPr lang="fr-FR" sz="3600" dirty="0"/>
              <a:t> la </a:t>
            </a:r>
            <a:r>
              <a:rPr lang="fr-FR" sz="3600" dirty="0" err="1"/>
              <a:t>lirica</a:t>
            </a:r>
            <a:r>
              <a:rPr lang="fr-FR" sz="3600" dirty="0"/>
              <a:t> d’</a:t>
            </a:r>
            <a:r>
              <a:rPr lang="fr-FR" sz="3600" dirty="0" err="1"/>
              <a:t>amore</a:t>
            </a:r>
            <a:r>
              <a:rPr lang="fr-FR" sz="3600" dirty="0"/>
              <a:t> (di </a:t>
            </a:r>
            <a:r>
              <a:rPr lang="fr-FR" sz="3600" dirty="0" err="1"/>
              <a:t>eredità</a:t>
            </a:r>
            <a:r>
              <a:rPr lang="fr-FR" sz="3600" dirty="0"/>
              <a:t> </a:t>
            </a:r>
            <a:r>
              <a:rPr lang="fr-FR" sz="3600" dirty="0" err="1"/>
              <a:t>provenzale</a:t>
            </a:r>
            <a:r>
              <a:rPr lang="fr-FR" sz="3600" dirty="0"/>
              <a:t>) </a:t>
            </a:r>
            <a:r>
              <a:rPr lang="fr-FR" sz="3600" dirty="0" err="1"/>
              <a:t>grazie</a:t>
            </a:r>
            <a:r>
              <a:rPr lang="fr-FR" sz="3600" dirty="0"/>
              <a:t> alla </a:t>
            </a:r>
            <a:r>
              <a:rPr lang="fr-FR" sz="3600" dirty="0" err="1"/>
              <a:t>spiritualità</a:t>
            </a:r>
            <a:r>
              <a:rPr lang="fr-FR" sz="3600" dirty="0"/>
              <a:t> </a:t>
            </a:r>
            <a:r>
              <a:rPr lang="fr-FR" sz="3600" dirty="0" err="1"/>
              <a:t>cristiana</a:t>
            </a:r>
            <a:r>
              <a:rPr lang="fr-FR" sz="3600" dirty="0"/>
              <a:t>. La </a:t>
            </a:r>
            <a:r>
              <a:rPr lang="fr-FR" sz="3600" dirty="0" err="1"/>
              <a:t>lirica</a:t>
            </a:r>
            <a:r>
              <a:rPr lang="fr-FR" sz="3600" dirty="0"/>
              <a:t> </a:t>
            </a:r>
            <a:r>
              <a:rPr lang="fr-FR" sz="3600" dirty="0" err="1"/>
              <a:t>provenzale</a:t>
            </a:r>
            <a:r>
              <a:rPr lang="fr-FR" sz="3600" dirty="0"/>
              <a:t> </a:t>
            </a:r>
            <a:r>
              <a:rPr lang="fr-FR" sz="3600" dirty="0" err="1"/>
              <a:t>era</a:t>
            </a:r>
            <a:r>
              <a:rPr lang="fr-FR" sz="3600" dirty="0"/>
              <a:t> </a:t>
            </a:r>
            <a:r>
              <a:rPr lang="fr-FR" sz="3600" dirty="0" err="1"/>
              <a:t>sensuale</a:t>
            </a:r>
            <a:r>
              <a:rPr lang="fr-FR" sz="3600" dirty="0"/>
              <a:t> (cf. « </a:t>
            </a:r>
            <a:r>
              <a:rPr lang="fr-FR" sz="3600" i="1" dirty="0" err="1"/>
              <a:t>joy</a:t>
            </a:r>
            <a:r>
              <a:rPr lang="fr-FR" sz="3600" dirty="0"/>
              <a:t> ») .</a:t>
            </a:r>
          </a:p>
          <a:p>
            <a:pPr algn="just">
              <a:buNone/>
              <a:tabLst>
                <a:tab pos="355600" algn="l"/>
              </a:tabLst>
            </a:pPr>
            <a:r>
              <a:rPr lang="fr-FR" sz="3600" dirty="0"/>
              <a:t>	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</a:t>
            </a:r>
            <a:r>
              <a:rPr lang="fr-FR" sz="3600" dirty="0" err="1"/>
              <a:t>Rapporto</a:t>
            </a:r>
            <a:r>
              <a:rPr lang="fr-FR" sz="3600" dirty="0"/>
              <a:t> </a:t>
            </a:r>
            <a:r>
              <a:rPr lang="fr-FR" sz="3600" dirty="0" err="1"/>
              <a:t>tra</a:t>
            </a:r>
            <a:r>
              <a:rPr lang="fr-FR" sz="3600" dirty="0"/>
              <a:t> </a:t>
            </a:r>
            <a:r>
              <a:rPr lang="fr-FR" sz="3600" b="1" dirty="0" err="1"/>
              <a:t>cavaliere</a:t>
            </a:r>
            <a:r>
              <a:rPr lang="fr-FR" sz="3600" dirty="0"/>
              <a:t> e </a:t>
            </a:r>
            <a:r>
              <a:rPr lang="fr-FR" sz="3600" b="1" dirty="0"/>
              <a:t>dama</a:t>
            </a:r>
            <a:r>
              <a:rPr lang="fr-FR" sz="3600" dirty="0"/>
              <a:t> = </a:t>
            </a:r>
            <a:r>
              <a:rPr lang="fr-FR" sz="3600" dirty="0" err="1"/>
              <a:t>rapporto</a:t>
            </a:r>
            <a:r>
              <a:rPr lang="fr-FR" sz="3600" dirty="0"/>
              <a:t> </a:t>
            </a:r>
            <a:r>
              <a:rPr lang="fr-FR" sz="3600" dirty="0" err="1"/>
              <a:t>tra</a:t>
            </a:r>
            <a:r>
              <a:rPr lang="fr-FR" sz="3600" dirty="0"/>
              <a:t> </a:t>
            </a:r>
            <a:r>
              <a:rPr lang="fr-FR" sz="3600" b="1" dirty="0" err="1"/>
              <a:t>signore</a:t>
            </a:r>
            <a:r>
              <a:rPr lang="fr-FR" sz="3600" dirty="0"/>
              <a:t> e </a:t>
            </a:r>
            <a:r>
              <a:rPr lang="fr-FR" sz="3600" b="1" dirty="0" err="1"/>
              <a:t>feudatario</a:t>
            </a:r>
            <a:r>
              <a:rPr lang="fr-FR" sz="3600" dirty="0"/>
              <a:t> (</a:t>
            </a:r>
            <a:r>
              <a:rPr lang="fr-FR" sz="3600" dirty="0" err="1"/>
              <a:t>vassallaggio</a:t>
            </a:r>
            <a:r>
              <a:rPr lang="fr-FR" sz="3600" dirty="0"/>
              <a:t> </a:t>
            </a:r>
            <a:r>
              <a:rPr lang="fr-FR" sz="3600" dirty="0" err="1"/>
              <a:t>concreto</a:t>
            </a:r>
            <a:r>
              <a:rPr lang="fr-FR" sz="3600" dirty="0"/>
              <a:t>)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</a:t>
            </a:r>
            <a:r>
              <a:rPr lang="fr-FR" sz="3600" dirty="0" err="1"/>
              <a:t>Servizio</a:t>
            </a:r>
            <a:r>
              <a:rPr lang="fr-FR" sz="3600" dirty="0"/>
              <a:t> amoroso </a:t>
            </a:r>
            <a:r>
              <a:rPr lang="fr-FR" sz="3600" dirty="0" err="1"/>
              <a:t>prestato</a:t>
            </a:r>
            <a:r>
              <a:rPr lang="fr-FR" sz="3600" dirty="0"/>
              <a:t> </a:t>
            </a:r>
            <a:r>
              <a:rPr lang="fr-FR" sz="3600" dirty="0" err="1"/>
              <a:t>dall’amante</a:t>
            </a:r>
            <a:r>
              <a:rPr lang="fr-FR" sz="3600" dirty="0"/>
              <a:t> verso la donna </a:t>
            </a:r>
            <a:r>
              <a:rPr lang="fr-FR" sz="3600" dirty="0" err="1"/>
              <a:t>corteggiata</a:t>
            </a:r>
            <a:r>
              <a:rPr lang="fr-FR" sz="3600" dirty="0"/>
              <a:t> = </a:t>
            </a:r>
            <a:r>
              <a:rPr lang="fr-FR" sz="3600" dirty="0" err="1"/>
              <a:t>servizio</a:t>
            </a:r>
            <a:r>
              <a:rPr lang="fr-FR" sz="3600" dirty="0"/>
              <a:t> </a:t>
            </a:r>
            <a:r>
              <a:rPr lang="fr-FR" sz="3600" dirty="0" err="1"/>
              <a:t>prestato</a:t>
            </a:r>
            <a:r>
              <a:rPr lang="fr-FR" sz="3600" dirty="0"/>
              <a:t> dal </a:t>
            </a:r>
            <a:r>
              <a:rPr lang="fr-FR" sz="3600" dirty="0" err="1"/>
              <a:t>vassallo</a:t>
            </a:r>
            <a:r>
              <a:rPr lang="fr-FR" sz="3600" dirty="0"/>
              <a:t> al </a:t>
            </a:r>
            <a:r>
              <a:rPr lang="fr-FR" sz="3600" dirty="0" err="1"/>
              <a:t>suo</a:t>
            </a:r>
            <a:r>
              <a:rPr lang="fr-FR" sz="3600" dirty="0"/>
              <a:t> </a:t>
            </a:r>
            <a:r>
              <a:rPr lang="fr-FR" sz="3600" dirty="0" err="1"/>
              <a:t>signore</a:t>
            </a:r>
            <a:r>
              <a:rPr lang="fr-FR" sz="3600" dirty="0"/>
              <a:t> (</a:t>
            </a:r>
            <a:r>
              <a:rPr lang="fr-FR" sz="3600" dirty="0" err="1"/>
              <a:t>analogia</a:t>
            </a:r>
            <a:r>
              <a:rPr lang="fr-FR" sz="3600" dirty="0"/>
              <a:t>).  </a:t>
            </a:r>
            <a:r>
              <a:rPr lang="fr-FR" sz="3600" dirty="0" err="1"/>
              <a:t>Ricompensa</a:t>
            </a:r>
            <a:r>
              <a:rPr lang="fr-FR" sz="3600" dirty="0"/>
              <a:t> : idem.</a:t>
            </a:r>
          </a:p>
          <a:p>
            <a:pPr algn="just">
              <a:buNone/>
            </a:pPr>
            <a:r>
              <a:rPr lang="fr-FR" sz="3600" dirty="0"/>
              <a:t>	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Con la </a:t>
            </a:r>
            <a:r>
              <a:rPr lang="fr-FR" sz="3600" dirty="0" err="1"/>
              <a:t>spiritualità</a:t>
            </a:r>
            <a:r>
              <a:rPr lang="fr-FR" sz="3600" dirty="0"/>
              <a:t> </a:t>
            </a:r>
            <a:r>
              <a:rPr lang="fr-FR" sz="3600" dirty="0" err="1"/>
              <a:t>cristiana</a:t>
            </a:r>
            <a:r>
              <a:rPr lang="fr-FR" sz="3600" dirty="0"/>
              <a:t>, la </a:t>
            </a:r>
            <a:r>
              <a:rPr lang="fr-FR" sz="3600" dirty="0" err="1"/>
              <a:t>tematica</a:t>
            </a:r>
            <a:r>
              <a:rPr lang="fr-FR" sz="3600" dirty="0"/>
              <a:t> si </a:t>
            </a:r>
            <a:r>
              <a:rPr lang="fr-FR" sz="3600" dirty="0" err="1"/>
              <a:t>approfondisce</a:t>
            </a:r>
            <a:r>
              <a:rPr lang="fr-FR" sz="3600" dirty="0"/>
              <a:t> </a:t>
            </a:r>
            <a:r>
              <a:rPr lang="fr-FR" sz="3600" dirty="0" err="1"/>
              <a:t>ed</a:t>
            </a:r>
            <a:r>
              <a:rPr lang="fr-FR" sz="3600" dirty="0"/>
              <a:t> </a:t>
            </a:r>
            <a:r>
              <a:rPr lang="fr-FR" sz="3600" dirty="0" err="1"/>
              <a:t>arricchisce</a:t>
            </a:r>
            <a:r>
              <a:rPr lang="fr-FR" sz="3600" dirty="0"/>
              <a:t> di </a:t>
            </a:r>
            <a:r>
              <a:rPr lang="fr-FR" sz="3600" dirty="0" err="1"/>
              <a:t>spunti</a:t>
            </a:r>
            <a:r>
              <a:rPr lang="fr-FR" sz="3600" dirty="0"/>
              <a:t> </a:t>
            </a:r>
            <a:r>
              <a:rPr lang="fr-FR" sz="3600" dirty="0" err="1"/>
              <a:t>filosofici</a:t>
            </a:r>
            <a:r>
              <a:rPr lang="fr-FR" sz="3600" dirty="0"/>
              <a:t>, </a:t>
            </a:r>
            <a:r>
              <a:rPr lang="fr-FR" sz="3600" dirty="0" err="1"/>
              <a:t>intellettuali</a:t>
            </a:r>
            <a:r>
              <a:rPr lang="fr-FR" sz="3600" dirty="0"/>
              <a:t> e </a:t>
            </a:r>
            <a:r>
              <a:rPr lang="fr-FR" sz="3600" dirty="0" err="1"/>
              <a:t>teologici</a:t>
            </a:r>
            <a:r>
              <a:rPr lang="fr-FR" sz="3600" dirty="0"/>
              <a:t>, </a:t>
            </a:r>
            <a:r>
              <a:rPr lang="fr-FR" sz="3600" dirty="0" err="1"/>
              <a:t>che</a:t>
            </a:r>
            <a:r>
              <a:rPr lang="fr-FR" sz="3600" dirty="0"/>
              <a:t> </a:t>
            </a:r>
            <a:r>
              <a:rPr lang="fr-FR" sz="3600" dirty="0" err="1"/>
              <a:t>Guinizzelli</a:t>
            </a:r>
            <a:r>
              <a:rPr lang="fr-FR" sz="3600" dirty="0"/>
              <a:t> </a:t>
            </a:r>
            <a:r>
              <a:rPr lang="fr-FR" sz="3600" dirty="0" err="1"/>
              <a:t>esplora</a:t>
            </a:r>
            <a:r>
              <a:rPr lang="fr-FR" sz="3600" dirty="0"/>
              <a:t> e Dante </a:t>
            </a:r>
            <a:r>
              <a:rPr lang="fr-FR" sz="3600" dirty="0" err="1"/>
              <a:t>porterà</a:t>
            </a:r>
            <a:r>
              <a:rPr lang="fr-FR" sz="3600" dirty="0"/>
              <a:t> alla </a:t>
            </a:r>
            <a:r>
              <a:rPr lang="fr-FR" sz="3600" dirty="0" err="1"/>
              <a:t>massima</a:t>
            </a:r>
            <a:r>
              <a:rPr lang="fr-FR" sz="3600" dirty="0"/>
              <a:t> espressione. </a:t>
            </a:r>
          </a:p>
          <a:p>
            <a:pPr marL="0" indent="0" algn="just">
              <a:buNone/>
              <a:tabLst>
                <a:tab pos="355600" algn="l"/>
              </a:tabLst>
            </a:pPr>
            <a:endParaRPr lang="fr-FR" sz="3600" dirty="0"/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</a:t>
            </a:r>
            <a:r>
              <a:rPr lang="fr-FR" sz="3600" dirty="0" err="1"/>
              <a:t>Concetto</a:t>
            </a:r>
            <a:r>
              <a:rPr lang="fr-FR" sz="3600" dirty="0"/>
              <a:t> </a:t>
            </a:r>
            <a:r>
              <a:rPr lang="fr-FR" sz="3600" dirty="0" err="1"/>
              <a:t>nuovo</a:t>
            </a:r>
            <a:r>
              <a:rPr lang="fr-FR" sz="3600" dirty="0"/>
              <a:t> : </a:t>
            </a:r>
            <a:r>
              <a:rPr lang="fr-FR" sz="3600" b="1" dirty="0"/>
              <a:t>la </a:t>
            </a:r>
            <a:r>
              <a:rPr lang="fr-FR" sz="3600" b="1" dirty="0" err="1"/>
              <a:t>gratuità</a:t>
            </a:r>
            <a:r>
              <a:rPr lang="fr-FR" sz="3600" b="1" dirty="0"/>
              <a:t>, </a:t>
            </a:r>
            <a:r>
              <a:rPr lang="fr-FR" sz="3600" b="1" dirty="0">
                <a:highlight>
                  <a:srgbClr val="FFFF00"/>
                </a:highlight>
              </a:rPr>
              <a:t>l’</a:t>
            </a:r>
            <a:r>
              <a:rPr lang="fr-FR" sz="3600" b="1" dirty="0" err="1">
                <a:highlight>
                  <a:srgbClr val="FFFF00"/>
                </a:highlight>
              </a:rPr>
              <a:t>amore</a:t>
            </a:r>
            <a:r>
              <a:rPr lang="fr-FR" sz="3600" b="1" dirty="0">
                <a:highlight>
                  <a:srgbClr val="FFFF00"/>
                </a:highlight>
              </a:rPr>
              <a:t> </a:t>
            </a:r>
            <a:r>
              <a:rPr lang="fr-FR" sz="3600" b="1" dirty="0" err="1">
                <a:highlight>
                  <a:srgbClr val="FFFF00"/>
                </a:highlight>
              </a:rPr>
              <a:t>disinteressato</a:t>
            </a:r>
            <a:r>
              <a:rPr lang="fr-FR" sz="3600" b="1" dirty="0"/>
              <a:t>, </a:t>
            </a:r>
            <a:r>
              <a:rPr lang="fr-FR" sz="3600" b="1" dirty="0" err="1"/>
              <a:t>senza</a:t>
            </a:r>
            <a:r>
              <a:rPr lang="fr-FR" sz="3600" b="1" dirty="0"/>
              <a:t> </a:t>
            </a:r>
            <a:r>
              <a:rPr lang="fr-FR" sz="3600" b="1" dirty="0" err="1"/>
              <a:t>secondi</a:t>
            </a:r>
            <a:r>
              <a:rPr lang="fr-FR" sz="3600" b="1" dirty="0"/>
              <a:t> fini</a:t>
            </a:r>
            <a:r>
              <a:rPr lang="fr-FR" sz="3600" dirty="0"/>
              <a:t>.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3600" dirty="0"/>
              <a:t>	É </a:t>
            </a:r>
            <a:r>
              <a:rPr lang="fr-FR" sz="3600" dirty="0" err="1"/>
              <a:t>questo</a:t>
            </a:r>
            <a:r>
              <a:rPr lang="fr-FR" sz="3600" dirty="0"/>
              <a:t> </a:t>
            </a:r>
            <a:r>
              <a:rPr lang="fr-FR" sz="3600" dirty="0" err="1"/>
              <a:t>sentimento</a:t>
            </a:r>
            <a:r>
              <a:rPr lang="fr-FR" sz="3600" dirty="0"/>
              <a:t> « </a:t>
            </a:r>
            <a:r>
              <a:rPr lang="fr-FR" sz="3600" dirty="0" err="1"/>
              <a:t>nuovo</a:t>
            </a:r>
            <a:r>
              <a:rPr lang="fr-FR" sz="3600" dirty="0"/>
              <a:t> » </a:t>
            </a:r>
            <a:r>
              <a:rPr lang="fr-FR" sz="3600" dirty="0" err="1"/>
              <a:t>che</a:t>
            </a:r>
            <a:r>
              <a:rPr lang="fr-FR" sz="3600" dirty="0"/>
              <a:t> Dante </a:t>
            </a:r>
            <a:r>
              <a:rPr lang="fr-FR" sz="3600" dirty="0" err="1"/>
              <a:t>scopre</a:t>
            </a:r>
            <a:r>
              <a:rPr lang="fr-FR" sz="3600" dirty="0"/>
              <a:t> </a:t>
            </a:r>
            <a:r>
              <a:rPr lang="fr-FR" sz="3600" dirty="0" err="1"/>
              <a:t>ed</a:t>
            </a:r>
            <a:r>
              <a:rPr lang="fr-FR" sz="3600" dirty="0"/>
              <a:t> </a:t>
            </a:r>
            <a:r>
              <a:rPr lang="fr-FR" sz="3600" dirty="0" err="1"/>
              <a:t>iscrive</a:t>
            </a:r>
            <a:r>
              <a:rPr lang="fr-FR" sz="3600" dirty="0"/>
              <a:t> al </a:t>
            </a:r>
            <a:r>
              <a:rPr lang="fr-FR" sz="3600" dirty="0" err="1"/>
              <a:t>centro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</a:t>
            </a:r>
            <a:r>
              <a:rPr lang="fr-FR" sz="3600" b="1" i="1" dirty="0"/>
              <a:t>Vita Nova</a:t>
            </a:r>
            <a:r>
              <a:rPr lang="fr-FR" sz="3600" dirty="0"/>
              <a:t>, come </a:t>
            </a:r>
            <a:r>
              <a:rPr lang="fr-FR" sz="3600" dirty="0" err="1"/>
              <a:t>chiave</a:t>
            </a:r>
            <a:r>
              <a:rPr lang="fr-FR" sz="3600" dirty="0"/>
              <a:t> di volta </a:t>
            </a:r>
            <a:r>
              <a:rPr lang="fr-FR" sz="3600" dirty="0" err="1"/>
              <a:t>dell’opera</a:t>
            </a:r>
            <a:r>
              <a:rPr lang="fr-FR" sz="3600" dirty="0"/>
              <a:t>, con la canzone  </a:t>
            </a:r>
            <a:r>
              <a:rPr lang="fr-FR" sz="3600" i="1" dirty="0"/>
              <a:t>Donne </a:t>
            </a:r>
            <a:r>
              <a:rPr lang="fr-FR" sz="3600" i="1" dirty="0" err="1"/>
              <a:t>ch’avete</a:t>
            </a:r>
            <a:r>
              <a:rPr lang="fr-FR" sz="3600" i="1" dirty="0"/>
              <a:t>...</a:t>
            </a: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5A5A325-CA0C-4D81-7E34-95E47A245434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fr-FR" sz="3600" b="1" cap="small" dirty="0" err="1"/>
              <a:t>Fonetica</a:t>
            </a:r>
            <a:endParaRPr lang="fr-FR" sz="3600" dirty="0"/>
          </a:p>
          <a:p>
            <a:pPr>
              <a:buNone/>
            </a:pPr>
            <a:r>
              <a:rPr lang="fr-FR" sz="3600" dirty="0"/>
              <a:t> </a:t>
            </a:r>
          </a:p>
          <a:p>
            <a:pPr>
              <a:buNone/>
            </a:pPr>
            <a:r>
              <a:rPr lang="fr-FR" sz="3600" dirty="0" err="1"/>
              <a:t>grafia</a:t>
            </a:r>
            <a:r>
              <a:rPr lang="fr-FR" sz="3600" dirty="0"/>
              <a:t>   </a:t>
            </a:r>
            <a:r>
              <a:rPr lang="fr-FR" sz="3600" i="1" dirty="0" err="1"/>
              <a:t>ch</a:t>
            </a:r>
            <a:r>
              <a:rPr lang="fr-FR" sz="3600" i="1" dirty="0"/>
              <a:t>/</a:t>
            </a:r>
            <a:r>
              <a:rPr lang="fr-FR" sz="3600" i="1" dirty="0" err="1"/>
              <a:t>gh</a:t>
            </a:r>
            <a:r>
              <a:rPr lang="fr-FR" sz="3600" dirty="0"/>
              <a:t> + </a:t>
            </a:r>
            <a:r>
              <a:rPr lang="fr-FR" sz="3600" i="1" dirty="0"/>
              <a:t>a, o , u 	</a:t>
            </a:r>
            <a:r>
              <a:rPr lang="fr-FR" sz="3600" dirty="0"/>
              <a:t>(occlusive </a:t>
            </a:r>
            <a:r>
              <a:rPr lang="fr-FR" sz="3600" dirty="0" err="1"/>
              <a:t>velari</a:t>
            </a:r>
            <a:r>
              <a:rPr lang="fr-FR" sz="3600" dirty="0"/>
              <a:t>)</a:t>
            </a:r>
          </a:p>
          <a:p>
            <a:pPr>
              <a:buNone/>
            </a:pPr>
            <a:r>
              <a:rPr lang="fr-FR" sz="3600" dirty="0" err="1"/>
              <a:t>grafia</a:t>
            </a:r>
            <a:r>
              <a:rPr lang="fr-FR" sz="3600" dirty="0"/>
              <a:t>   </a:t>
            </a:r>
            <a:r>
              <a:rPr lang="fr-FR" sz="3600" i="1" dirty="0"/>
              <a:t>ci/gi </a:t>
            </a:r>
            <a:r>
              <a:rPr lang="fr-FR" sz="3600" dirty="0"/>
              <a:t>+ </a:t>
            </a:r>
            <a:r>
              <a:rPr lang="fr-FR" sz="3600" i="1" dirty="0" err="1"/>
              <a:t>e,i</a:t>
            </a:r>
            <a:r>
              <a:rPr lang="fr-FR" sz="3600" i="1" dirty="0"/>
              <a:t> 		</a:t>
            </a:r>
            <a:r>
              <a:rPr lang="fr-FR" sz="3600" dirty="0"/>
              <a:t>(</a:t>
            </a:r>
            <a:r>
              <a:rPr lang="fr-FR" sz="3600" dirty="0" err="1"/>
              <a:t>affricate</a:t>
            </a:r>
            <a:r>
              <a:rPr lang="fr-FR" sz="3600" dirty="0"/>
              <a:t> </a:t>
            </a:r>
            <a:r>
              <a:rPr lang="fr-FR" sz="3600" dirty="0" err="1"/>
              <a:t>palatali</a:t>
            </a:r>
            <a:r>
              <a:rPr lang="fr-FR" sz="3600" dirty="0"/>
              <a:t>)</a:t>
            </a:r>
          </a:p>
          <a:p>
            <a:pPr>
              <a:buNone/>
            </a:pPr>
            <a:r>
              <a:rPr lang="fr-FR" sz="3600" dirty="0"/>
              <a:t> </a:t>
            </a:r>
          </a:p>
          <a:p>
            <a:pPr>
              <a:buNone/>
            </a:pPr>
            <a:r>
              <a:rPr lang="fr-FR" sz="3600" dirty="0" err="1"/>
              <a:t>grafia</a:t>
            </a:r>
            <a:r>
              <a:rPr lang="fr-FR" sz="3600" dirty="0"/>
              <a:t>   </a:t>
            </a:r>
            <a:r>
              <a:rPr lang="fr-FR" sz="3600" i="1" dirty="0" err="1"/>
              <a:t>gl</a:t>
            </a:r>
            <a:r>
              <a:rPr lang="fr-FR" sz="3600" i="1" dirty="0"/>
              <a:t> + a	 	</a:t>
            </a:r>
            <a:r>
              <a:rPr lang="fr-FR" sz="3600" dirty="0"/>
              <a:t>(es. </a:t>
            </a:r>
            <a:r>
              <a:rPr lang="fr-FR" sz="3600" i="1" dirty="0" err="1"/>
              <a:t>maravigla</a:t>
            </a:r>
            <a:r>
              <a:rPr lang="fr-FR" sz="3600" dirty="0"/>
              <a:t>)</a:t>
            </a:r>
          </a:p>
          <a:p>
            <a:pPr>
              <a:buNone/>
            </a:pPr>
            <a:r>
              <a:rPr lang="fr-FR" sz="3600" dirty="0"/>
              <a:t> </a:t>
            </a:r>
          </a:p>
          <a:p>
            <a:pPr>
              <a:buNone/>
            </a:pPr>
            <a:r>
              <a:rPr lang="fr-FR" sz="3600" dirty="0" err="1"/>
              <a:t>grafia</a:t>
            </a:r>
            <a:r>
              <a:rPr lang="fr-FR" sz="3600" dirty="0"/>
              <a:t>  </a:t>
            </a:r>
            <a:r>
              <a:rPr lang="fr-FR" sz="3600" i="1" dirty="0"/>
              <a:t>ț </a:t>
            </a:r>
            <a:r>
              <a:rPr lang="fr-FR" sz="3600" dirty="0"/>
              <a:t> </a:t>
            </a:r>
            <a:r>
              <a:rPr lang="fr-FR" sz="3600" dirty="0" err="1"/>
              <a:t>cedigliata</a:t>
            </a:r>
            <a:r>
              <a:rPr lang="fr-FR" sz="3600" dirty="0"/>
              <a:t>		(</a:t>
            </a:r>
            <a:r>
              <a:rPr lang="fr-FR" sz="3600" dirty="0" err="1"/>
              <a:t>affricata</a:t>
            </a:r>
            <a:r>
              <a:rPr lang="fr-FR" sz="3600" dirty="0"/>
              <a:t> </a:t>
            </a:r>
            <a:r>
              <a:rPr lang="fr-FR" sz="3600" dirty="0" err="1"/>
              <a:t>alveolare</a:t>
            </a:r>
            <a:r>
              <a:rPr lang="fr-FR" sz="3600" dirty="0"/>
              <a:t> </a:t>
            </a:r>
            <a:r>
              <a:rPr lang="fr-FR" sz="3600" dirty="0" err="1"/>
              <a:t>sorda</a:t>
            </a:r>
            <a:r>
              <a:rPr lang="fr-FR" sz="3600" dirty="0"/>
              <a:t>)		</a:t>
            </a:r>
          </a:p>
          <a:p>
            <a:pPr>
              <a:buNone/>
            </a:pPr>
            <a:r>
              <a:rPr lang="fr-FR" sz="3600" dirty="0"/>
              <a:t>				ex. </a:t>
            </a:r>
            <a:r>
              <a:rPr lang="fr-FR" sz="3600" i="1" dirty="0"/>
              <a:t>donțelle, </a:t>
            </a:r>
            <a:r>
              <a:rPr lang="fr-FR" sz="3600" i="1" dirty="0" err="1"/>
              <a:t>speran</a:t>
            </a:r>
            <a:r>
              <a:rPr lang="fr-FR" sz="3600" i="1" dirty="0"/>
              <a:t>ța</a:t>
            </a:r>
            <a:r>
              <a:rPr lang="fr-FR" sz="3600" dirty="0"/>
              <a:t> (</a:t>
            </a:r>
            <a:r>
              <a:rPr lang="fr-FR" sz="3600" dirty="0" err="1"/>
              <a:t>trascriz</a:t>
            </a:r>
            <a:r>
              <a:rPr lang="fr-FR" sz="3600" dirty="0"/>
              <a:t>. ms </a:t>
            </a:r>
            <a:r>
              <a:rPr lang="fr-FR" sz="3600" dirty="0" err="1"/>
              <a:t>vaticano</a:t>
            </a:r>
            <a:r>
              <a:rPr lang="fr-FR" sz="3600" dirty="0"/>
              <a:t>), </a:t>
            </a:r>
            <a:r>
              <a:rPr lang="fr-FR" sz="3600" dirty="0" err="1"/>
              <a:t>gall</a:t>
            </a:r>
            <a:r>
              <a:rPr lang="fr-FR" sz="3600" dirty="0"/>
              <a:t>.</a:t>
            </a:r>
          </a:p>
          <a:p>
            <a:pPr>
              <a:buNone/>
            </a:pPr>
            <a:r>
              <a:rPr lang="fr-FR" sz="3600" dirty="0"/>
              <a:t> </a:t>
            </a:r>
          </a:p>
          <a:p>
            <a:pPr>
              <a:buNone/>
              <a:tabLst>
                <a:tab pos="2959100" algn="l"/>
              </a:tabLst>
            </a:pPr>
            <a:r>
              <a:rPr lang="fr-FR" sz="3600" dirty="0" err="1"/>
              <a:t>raddoppiamento</a:t>
            </a:r>
            <a:r>
              <a:rPr lang="fr-FR" sz="3600" dirty="0"/>
              <a:t> </a:t>
            </a:r>
            <a:r>
              <a:rPr lang="fr-FR" sz="3600" dirty="0" err="1"/>
              <a:t>fonosintattico</a:t>
            </a:r>
            <a:r>
              <a:rPr lang="fr-FR" sz="3600" dirty="0"/>
              <a:t>	</a:t>
            </a:r>
            <a:r>
              <a:rPr lang="fr-FR" sz="3600" i="1" dirty="0"/>
              <a:t>ma </a:t>
            </a:r>
            <a:r>
              <a:rPr lang="fr-FR" sz="3600" i="1" dirty="0" err="1"/>
              <a:t>rragionare</a:t>
            </a:r>
            <a:r>
              <a:rPr lang="fr-FR" sz="3600" dirty="0"/>
              <a:t> ; </a:t>
            </a:r>
            <a:r>
              <a:rPr lang="fr-FR" sz="3600" i="1" dirty="0" err="1"/>
              <a:t>che</a:t>
            </a:r>
            <a:r>
              <a:rPr lang="fr-FR" sz="3600" i="1" dirty="0"/>
              <a:t> </a:t>
            </a:r>
            <a:r>
              <a:rPr lang="fr-FR" sz="3600" i="1" dirty="0" err="1"/>
              <a:t>ss’io</a:t>
            </a:r>
            <a:r>
              <a:rPr lang="fr-FR" sz="3600" dirty="0"/>
              <a:t> ;  </a:t>
            </a:r>
            <a:r>
              <a:rPr lang="fr-FR" sz="3600" i="1" dirty="0"/>
              <a:t>a </a:t>
            </a:r>
            <a:r>
              <a:rPr lang="fr-FR" sz="3600" i="1" dirty="0" err="1"/>
              <a:t>rrispetto</a:t>
            </a:r>
            <a:r>
              <a:rPr lang="fr-FR" sz="3600" dirty="0"/>
              <a:t> ;  </a:t>
            </a:r>
            <a:r>
              <a:rPr lang="fr-FR" sz="3600" i="1" dirty="0"/>
              <a:t> e </a:t>
            </a:r>
            <a:r>
              <a:rPr lang="fr-FR" sz="3600" i="1" dirty="0" err="1"/>
              <a:t>cche</a:t>
            </a:r>
            <a:r>
              <a:rPr lang="fr-FR" sz="3600" dirty="0"/>
              <a:t> ; </a:t>
            </a:r>
            <a:r>
              <a:rPr lang="fr-FR" sz="3600" i="1" dirty="0" err="1"/>
              <a:t>nonn</a:t>
            </a:r>
            <a:r>
              <a:rPr lang="fr-FR" sz="3600" i="1" dirty="0"/>
              <a:t> è </a:t>
            </a:r>
            <a:r>
              <a:rPr lang="fr-FR" sz="3600" dirty="0"/>
              <a:t>; 	</a:t>
            </a:r>
            <a:r>
              <a:rPr lang="fr-FR" sz="3600" i="1" dirty="0" err="1"/>
              <a:t>nonn</a:t>
            </a:r>
            <a:r>
              <a:rPr lang="fr-FR" sz="3600" i="1" dirty="0"/>
              <a:t> ave</a:t>
            </a:r>
            <a:endParaRPr lang="fr-FR" sz="3600" dirty="0"/>
          </a:p>
          <a:p>
            <a:pPr>
              <a:buNone/>
            </a:pPr>
            <a:r>
              <a:rPr lang="fr-FR" sz="3600" i="1" dirty="0"/>
              <a:t> </a:t>
            </a:r>
            <a:endParaRPr lang="fr-FR" sz="3600" dirty="0"/>
          </a:p>
          <a:p>
            <a:pPr>
              <a:buNone/>
            </a:pPr>
            <a:r>
              <a:rPr lang="fr-FR" sz="3600" dirty="0" err="1"/>
              <a:t>fiorentinismi</a:t>
            </a:r>
            <a:r>
              <a:rPr lang="fr-FR" sz="3600" dirty="0"/>
              <a:t>		« e » </a:t>
            </a:r>
            <a:r>
              <a:rPr lang="fr-FR" sz="3600" dirty="0" err="1"/>
              <a:t>protonica</a:t>
            </a:r>
            <a:r>
              <a:rPr lang="fr-FR" sz="3600" dirty="0"/>
              <a:t> (al </a:t>
            </a:r>
            <a:r>
              <a:rPr lang="fr-FR" sz="3600" dirty="0" err="1"/>
              <a:t>posto</a:t>
            </a:r>
            <a:r>
              <a:rPr lang="fr-FR" sz="3600" dirty="0"/>
              <a:t> di « i »)	ex. </a:t>
            </a:r>
            <a:r>
              <a:rPr lang="fr-FR" sz="3600" i="1" dirty="0" err="1"/>
              <a:t>segnior</a:t>
            </a:r>
            <a:endParaRPr lang="fr-FR" sz="3600" dirty="0"/>
          </a:p>
          <a:p>
            <a:pPr>
              <a:buNone/>
            </a:pPr>
            <a:r>
              <a:rPr lang="fr-FR" sz="3600" i="1" dirty="0"/>
              <a:t> </a:t>
            </a:r>
            <a:endParaRPr lang="fr-FR" sz="3600" dirty="0"/>
          </a:p>
          <a:p>
            <a:pPr>
              <a:buNone/>
            </a:pPr>
            <a:r>
              <a:rPr lang="fr-FR" sz="3600" dirty="0" err="1"/>
              <a:t>assenza</a:t>
            </a:r>
            <a:r>
              <a:rPr lang="fr-FR" sz="3600" dirty="0"/>
              <a:t> di </a:t>
            </a:r>
            <a:r>
              <a:rPr lang="fr-FR" sz="3600" dirty="0" err="1"/>
              <a:t>sincope</a:t>
            </a:r>
            <a:r>
              <a:rPr lang="fr-FR" sz="3600" dirty="0"/>
              <a:t>		</a:t>
            </a:r>
            <a:r>
              <a:rPr lang="fr-FR" sz="3600" i="1" dirty="0" err="1"/>
              <a:t>sofferite</a:t>
            </a:r>
            <a:endParaRPr lang="fr-FR" sz="3600" dirty="0"/>
          </a:p>
          <a:p>
            <a:pPr>
              <a:buNone/>
            </a:pPr>
            <a:r>
              <a:rPr lang="fr-FR" sz="3600" i="1" dirty="0"/>
              <a:t> </a:t>
            </a:r>
            <a:endParaRPr lang="fr-FR" sz="3600" dirty="0"/>
          </a:p>
          <a:p>
            <a:pPr>
              <a:buNone/>
            </a:pPr>
            <a:r>
              <a:rPr lang="fr-FR" sz="3600" dirty="0" err="1"/>
              <a:t>desinenza</a:t>
            </a:r>
            <a:r>
              <a:rPr lang="fr-FR" sz="3600" dirty="0"/>
              <a:t> verbale P1 in « e »	</a:t>
            </a:r>
            <a:r>
              <a:rPr lang="fr-FR" sz="3600" i="1" dirty="0"/>
              <a:t>i’ </a:t>
            </a:r>
            <a:r>
              <a:rPr lang="fr-FR" sz="3600" i="1" dirty="0" err="1"/>
              <a:t>divenisse</a:t>
            </a:r>
            <a:r>
              <a:rPr lang="fr-FR" sz="3600" i="1" dirty="0"/>
              <a:t> </a:t>
            </a:r>
            <a:r>
              <a:rPr lang="fr-FR" sz="3600" dirty="0"/>
              <a:t>;  </a:t>
            </a:r>
            <a:r>
              <a:rPr lang="fr-FR" sz="3600" i="1" dirty="0"/>
              <a:t>(</a:t>
            </a:r>
            <a:r>
              <a:rPr lang="fr-FR" sz="3600" i="1" dirty="0" err="1"/>
              <a:t>io</a:t>
            </a:r>
            <a:r>
              <a:rPr lang="fr-FR" sz="3600" i="1" dirty="0"/>
              <a:t>) </a:t>
            </a:r>
            <a:r>
              <a:rPr lang="fr-FR" sz="3600" i="1" dirty="0" err="1"/>
              <a:t>perdesse</a:t>
            </a:r>
            <a:endParaRPr lang="fr-FR" sz="3600" dirty="0"/>
          </a:p>
          <a:p>
            <a:pPr>
              <a:buNone/>
            </a:pPr>
            <a:r>
              <a:rPr lang="fr-FR" sz="3600" dirty="0"/>
              <a:t> </a:t>
            </a:r>
          </a:p>
          <a:p>
            <a:pPr>
              <a:buNone/>
            </a:pPr>
            <a:r>
              <a:rPr lang="fr-FR" sz="3600" dirty="0" err="1"/>
              <a:t>apocopi</a:t>
            </a:r>
            <a:r>
              <a:rPr lang="fr-FR" sz="3600" dirty="0"/>
              <a:t>			</a:t>
            </a:r>
            <a:r>
              <a:rPr lang="fr-FR" sz="3600" i="1" dirty="0"/>
              <a:t>vo’ </a:t>
            </a:r>
            <a:r>
              <a:rPr lang="fr-FR" sz="3600" dirty="0"/>
              <a:t> (= </a:t>
            </a:r>
            <a:r>
              <a:rPr lang="fr-FR" sz="3600" i="1" dirty="0" err="1"/>
              <a:t>voglio</a:t>
            </a:r>
            <a:r>
              <a:rPr lang="fr-FR" sz="3600" dirty="0"/>
              <a:t>)</a:t>
            </a:r>
          </a:p>
          <a:p>
            <a:pPr>
              <a:buNone/>
            </a:pPr>
            <a:endParaRPr lang="fr-FR" sz="3600" dirty="0"/>
          </a:p>
          <a:p>
            <a:pPr>
              <a:buNone/>
            </a:pPr>
            <a:r>
              <a:rPr lang="fr-FR" sz="3600" dirty="0" err="1"/>
              <a:t>una</a:t>
            </a:r>
            <a:r>
              <a:rPr lang="fr-FR" sz="3600" dirty="0"/>
              <a:t> rima </a:t>
            </a:r>
            <a:r>
              <a:rPr lang="fr-FR" sz="3600" dirty="0" err="1"/>
              <a:t>imperfetta</a:t>
            </a:r>
            <a:r>
              <a:rPr lang="fr-FR" sz="3600" dirty="0"/>
              <a:t> (</a:t>
            </a:r>
            <a:r>
              <a:rPr lang="fr-FR" sz="3600" dirty="0" err="1"/>
              <a:t>siciliana</a:t>
            </a:r>
            <a:r>
              <a:rPr lang="fr-FR" sz="3600" dirty="0"/>
              <a:t>)	</a:t>
            </a:r>
            <a:r>
              <a:rPr lang="fr-FR" sz="3600" i="1" dirty="0" err="1"/>
              <a:t>voi</a:t>
            </a:r>
            <a:r>
              <a:rPr lang="fr-FR" sz="3600" i="1" dirty="0"/>
              <a:t> / </a:t>
            </a:r>
            <a:r>
              <a:rPr lang="fr-FR" sz="3600" i="1" dirty="0" err="1"/>
              <a:t>altrui</a:t>
            </a:r>
            <a:r>
              <a:rPr lang="fr-FR" sz="3600" i="1" dirty="0"/>
              <a:t> </a:t>
            </a:r>
            <a:r>
              <a:rPr lang="fr-FR" sz="3600" dirty="0"/>
              <a:t>(v. 13,14)</a:t>
            </a:r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C6EA114F-156D-E797-6D0B-4493C60B3E4B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800" b="1" cap="small" dirty="0" err="1"/>
              <a:t>Morfo</a:t>
            </a:r>
            <a:r>
              <a:rPr lang="fr-FR" sz="2800" b="1" cap="small" dirty="0"/>
              <a:t>-</a:t>
            </a:r>
            <a:r>
              <a:rPr lang="fr-FR" sz="2800" b="1" cap="small" dirty="0" err="1"/>
              <a:t>sintassi</a:t>
            </a:r>
            <a:endParaRPr lang="fr-FR" sz="2800" dirty="0"/>
          </a:p>
          <a:p>
            <a:pPr marL="0" indent="0">
              <a:buNone/>
            </a:pPr>
            <a:r>
              <a:rPr lang="fr-FR" sz="2800" dirty="0"/>
              <a:t>l’</a:t>
            </a:r>
            <a:r>
              <a:rPr lang="fr-FR" sz="2800" u="sng" dirty="0" err="1"/>
              <a:t>articolo</a:t>
            </a:r>
            <a:r>
              <a:rPr lang="fr-FR" sz="2800" u="sng" dirty="0"/>
              <a:t> </a:t>
            </a:r>
            <a:r>
              <a:rPr lang="fr-FR" sz="2800" u="sng" dirty="0" err="1"/>
              <a:t>determinativo</a:t>
            </a:r>
            <a:r>
              <a:rPr lang="fr-FR" sz="2800" dirty="0"/>
              <a:t> </a:t>
            </a:r>
            <a:r>
              <a:rPr lang="fr-FR" sz="2800" dirty="0" err="1"/>
              <a:t>masch</a:t>
            </a:r>
            <a:r>
              <a:rPr lang="fr-FR" sz="2800" dirty="0"/>
              <a:t>. </a:t>
            </a:r>
            <a:r>
              <a:rPr lang="fr-FR" sz="2800" dirty="0" err="1"/>
              <a:t>sing</a:t>
            </a:r>
            <a:r>
              <a:rPr lang="fr-FR" sz="2800" dirty="0"/>
              <a:t>. è :</a:t>
            </a:r>
          </a:p>
          <a:p>
            <a:pPr marL="0" indent="0">
              <a:buFontTx/>
              <a:buChar char="-"/>
            </a:pPr>
            <a:r>
              <a:rPr lang="fr-FR" sz="2800" dirty="0"/>
              <a:t> « </a:t>
            </a:r>
            <a:r>
              <a:rPr lang="fr-FR" sz="2800" b="1" i="1" dirty="0" err="1"/>
              <a:t>lo</a:t>
            </a:r>
            <a:r>
              <a:rPr lang="fr-FR" sz="2800" dirty="0"/>
              <a:t> » a </a:t>
            </a:r>
            <a:r>
              <a:rPr lang="fr-FR" sz="2800" dirty="0" err="1"/>
              <a:t>inizio</a:t>
            </a:r>
            <a:r>
              <a:rPr lang="fr-FR" sz="2800" dirty="0"/>
              <a:t> frase (</a:t>
            </a:r>
            <a:r>
              <a:rPr lang="fr-FR" sz="2800" i="1" dirty="0" err="1"/>
              <a:t>lo</a:t>
            </a:r>
            <a:r>
              <a:rPr lang="fr-FR" sz="2800" i="1" dirty="0"/>
              <a:t> </a:t>
            </a:r>
            <a:r>
              <a:rPr lang="fr-FR" sz="2800" i="1" dirty="0" err="1"/>
              <a:t>cielo</a:t>
            </a:r>
            <a:r>
              <a:rPr lang="fr-FR" sz="2800" dirty="0"/>
              <a:t>) </a:t>
            </a:r>
          </a:p>
          <a:p>
            <a:pPr marL="0" indent="0">
              <a:buFontTx/>
              <a:buChar char="-"/>
            </a:pPr>
            <a:r>
              <a:rPr lang="fr-FR" sz="2800" dirty="0"/>
              <a:t> « </a:t>
            </a:r>
            <a:r>
              <a:rPr lang="fr-FR" sz="2800" b="1" i="1" dirty="0"/>
              <a:t>il</a:t>
            </a:r>
            <a:r>
              <a:rPr lang="fr-FR" sz="2800" dirty="0"/>
              <a:t> » </a:t>
            </a:r>
            <a:r>
              <a:rPr lang="fr-FR" sz="2800" dirty="0" err="1"/>
              <a:t>dopo</a:t>
            </a:r>
            <a:r>
              <a:rPr lang="fr-FR" sz="2800" dirty="0"/>
              <a:t> finale </a:t>
            </a:r>
            <a:r>
              <a:rPr lang="fr-FR" sz="2800" dirty="0" err="1"/>
              <a:t>vocalica</a:t>
            </a:r>
            <a:r>
              <a:rPr lang="fr-FR" sz="2800" dirty="0"/>
              <a:t> (</a:t>
            </a:r>
            <a:r>
              <a:rPr lang="fr-FR" sz="2800" i="1" dirty="0" err="1"/>
              <a:t>pensando</a:t>
            </a:r>
            <a:r>
              <a:rPr lang="fr-FR" sz="2800" i="1" dirty="0"/>
              <a:t> il su’ </a:t>
            </a:r>
            <a:r>
              <a:rPr lang="fr-FR" sz="2800" i="1" dirty="0" err="1"/>
              <a:t>valore</a:t>
            </a:r>
            <a:r>
              <a:rPr lang="fr-FR" sz="2800" dirty="0"/>
              <a:t>)</a:t>
            </a:r>
          </a:p>
          <a:p>
            <a:pPr>
              <a:buNone/>
            </a:pPr>
            <a:r>
              <a:rPr lang="fr-FR" sz="2800" dirty="0"/>
              <a:t> </a:t>
            </a:r>
          </a:p>
          <a:p>
            <a:pPr marL="0" indent="0">
              <a:buNone/>
            </a:pPr>
            <a:r>
              <a:rPr lang="fr-FR" sz="2800" dirty="0"/>
              <a:t>la </a:t>
            </a:r>
            <a:r>
              <a:rPr lang="fr-FR" sz="2800" u="sng" dirty="0" err="1"/>
              <a:t>preposizione</a:t>
            </a:r>
            <a:r>
              <a:rPr lang="fr-FR" sz="2800" u="sng" dirty="0"/>
              <a:t> </a:t>
            </a:r>
            <a:r>
              <a:rPr lang="fr-FR" sz="2800" u="sng" dirty="0" err="1"/>
              <a:t>articolata</a:t>
            </a:r>
            <a:r>
              <a:rPr lang="fr-FR" sz="2800" dirty="0"/>
              <a:t> </a:t>
            </a:r>
            <a:r>
              <a:rPr lang="fr-FR" sz="2800" dirty="0" err="1"/>
              <a:t>presenta</a:t>
            </a:r>
            <a:r>
              <a:rPr lang="fr-FR" sz="2800" dirty="0"/>
              <a:t> la </a:t>
            </a:r>
            <a:r>
              <a:rPr lang="fr-FR" sz="2800" dirty="0" err="1"/>
              <a:t>doppia</a:t>
            </a:r>
            <a:r>
              <a:rPr lang="fr-FR" sz="2800" dirty="0"/>
              <a:t> « l » solo </a:t>
            </a:r>
            <a:r>
              <a:rPr lang="fr-FR" sz="2800" dirty="0" err="1"/>
              <a:t>davanti</a:t>
            </a:r>
            <a:r>
              <a:rPr lang="fr-FR" sz="2800" dirty="0"/>
              <a:t> a </a:t>
            </a:r>
            <a:r>
              <a:rPr lang="fr-FR" sz="2800" dirty="0" err="1"/>
              <a:t>iniziale</a:t>
            </a:r>
            <a:r>
              <a:rPr lang="fr-FR" sz="2800" dirty="0"/>
              <a:t> </a:t>
            </a:r>
            <a:r>
              <a:rPr lang="fr-FR" sz="2800" dirty="0" err="1"/>
              <a:t>vocalica</a:t>
            </a:r>
            <a:r>
              <a:rPr lang="fr-FR" sz="2800" dirty="0"/>
              <a:t> </a:t>
            </a:r>
            <a:r>
              <a:rPr lang="fr-FR" sz="2800" dirty="0" err="1"/>
              <a:t>tonica</a:t>
            </a:r>
            <a:r>
              <a:rPr lang="fr-FR" sz="2800" dirty="0"/>
              <a:t> :</a:t>
            </a:r>
          </a:p>
          <a:p>
            <a:pPr marL="0" indent="0">
              <a:buNone/>
            </a:pPr>
            <a:r>
              <a:rPr lang="fr-FR" sz="2800" i="1" dirty="0"/>
              <a:t>	</a:t>
            </a:r>
            <a:r>
              <a:rPr lang="fr-FR" sz="2800" i="1" dirty="0" err="1"/>
              <a:t>nell’atto</a:t>
            </a:r>
            <a:r>
              <a:rPr lang="fr-FR" sz="2800" dirty="0"/>
              <a:t> ≠ </a:t>
            </a:r>
            <a:r>
              <a:rPr lang="fr-FR" sz="2800" i="1" dirty="0" err="1"/>
              <a:t>dela</a:t>
            </a:r>
            <a:r>
              <a:rPr lang="fr-FR" sz="2800" i="1" dirty="0"/>
              <a:t> </a:t>
            </a:r>
            <a:r>
              <a:rPr lang="fr-FR" sz="2800" i="1" dirty="0" err="1"/>
              <a:t>mia</a:t>
            </a:r>
            <a:r>
              <a:rPr lang="fr-FR" sz="2800" i="1" dirty="0"/>
              <a:t> donna</a:t>
            </a:r>
            <a:r>
              <a:rPr lang="fr-FR" sz="2800" dirty="0"/>
              <a:t> ; </a:t>
            </a:r>
            <a:r>
              <a:rPr lang="fr-FR" sz="2800" i="1" dirty="0" err="1"/>
              <a:t>nelo</a:t>
            </a:r>
            <a:r>
              <a:rPr lang="fr-FR" sz="2800" i="1" dirty="0"/>
              <a:t> ‘</a:t>
            </a:r>
            <a:r>
              <a:rPr lang="fr-FR" sz="2800" i="1" dirty="0" err="1"/>
              <a:t>Nferno</a:t>
            </a:r>
            <a:endParaRPr lang="fr-FR" sz="2800" dirty="0"/>
          </a:p>
          <a:p>
            <a:pPr>
              <a:buNone/>
            </a:pPr>
            <a:r>
              <a:rPr lang="fr-FR" sz="2800" dirty="0"/>
              <a:t> </a:t>
            </a:r>
          </a:p>
          <a:p>
            <a:pPr>
              <a:buNone/>
            </a:pPr>
            <a:r>
              <a:rPr lang="fr-FR" sz="2800" i="1" dirty="0" err="1"/>
              <a:t>epitesi</a:t>
            </a:r>
            <a:r>
              <a:rPr lang="fr-FR" sz="2800" dirty="0"/>
              <a:t> (verbo </a:t>
            </a:r>
            <a:r>
              <a:rPr lang="fr-FR" sz="2800" i="1" dirty="0" err="1"/>
              <a:t>avere</a:t>
            </a:r>
            <a:r>
              <a:rPr lang="fr-FR" sz="2800" dirty="0"/>
              <a:t>)	</a:t>
            </a:r>
            <a:r>
              <a:rPr lang="fr-FR" sz="2800" b="1" i="1" dirty="0"/>
              <a:t>ha</a:t>
            </a:r>
            <a:r>
              <a:rPr lang="fr-FR" sz="2800" i="1" dirty="0"/>
              <a:t>ve  </a:t>
            </a:r>
            <a:r>
              <a:rPr lang="fr-FR" sz="2800" dirty="0"/>
              <a:t>(cf. </a:t>
            </a:r>
            <a:r>
              <a:rPr lang="fr-FR" sz="2800" i="1" dirty="0"/>
              <a:t>ha</a:t>
            </a:r>
            <a:r>
              <a:rPr lang="fr-FR" sz="2800" dirty="0"/>
              <a:t>)    v. 19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0A3B73D-067A-4D09-7145-F0B7D0E9E964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58645-DFF5-42E4-BD5D-FB17CD75E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/>
              <a:t>Per </a:t>
            </a:r>
            <a:r>
              <a:rPr lang="fr-FR" dirty="0" err="1"/>
              <a:t>contrasto</a:t>
            </a:r>
            <a:r>
              <a:rPr lang="fr-FR" dirty="0"/>
              <a:t> con il Dolce </a:t>
            </a:r>
            <a:r>
              <a:rPr lang="fr-FR" dirty="0" err="1"/>
              <a:t>Stil</a:t>
            </a:r>
            <a:r>
              <a:rPr lang="fr-FR" dirty="0"/>
              <a:t> Novo : </a:t>
            </a:r>
          </a:p>
          <a:p>
            <a:pPr marL="0" indent="0" algn="ctr">
              <a:buNone/>
            </a:pPr>
            <a:r>
              <a:rPr lang="fr-FR" dirty="0"/>
              <a:t>le « Rime </a:t>
            </a:r>
            <a:r>
              <a:rPr lang="fr-FR" dirty="0" err="1"/>
              <a:t>Petrose</a:t>
            </a:r>
            <a:r>
              <a:rPr lang="fr-FR" dirty="0"/>
              <a:t> » di Dante.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B2EA166-DB43-1F1A-DE06-14AF06E9A746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78438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24744"/>
            <a:ext cx="8472518" cy="573325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fr-FR" sz="5100" dirty="0"/>
              <a:t>canzone</a:t>
            </a:r>
            <a:r>
              <a:rPr lang="fr-FR" sz="5100" b="1" i="1" dirty="0"/>
              <a:t>  </a:t>
            </a:r>
            <a:r>
              <a:rPr lang="fr-FR" sz="5100" b="1" i="1" dirty="0" err="1"/>
              <a:t>Così</a:t>
            </a:r>
            <a:r>
              <a:rPr lang="fr-FR" sz="5100" b="1" i="1" dirty="0"/>
              <a:t> </a:t>
            </a:r>
            <a:r>
              <a:rPr lang="fr-FR" sz="5100" b="1" i="1" dirty="0" err="1"/>
              <a:t>nel</a:t>
            </a:r>
            <a:r>
              <a:rPr lang="fr-FR" sz="5100" b="1" i="1" dirty="0"/>
              <a:t> </a:t>
            </a:r>
            <a:r>
              <a:rPr lang="fr-FR" sz="5100" b="1" i="1" dirty="0" err="1"/>
              <a:t>mio</a:t>
            </a:r>
            <a:r>
              <a:rPr lang="fr-FR" sz="5100" b="1" i="1" dirty="0"/>
              <a:t> </a:t>
            </a:r>
            <a:r>
              <a:rPr lang="fr-FR" sz="5100" b="1" i="1" dirty="0" err="1"/>
              <a:t>parlar</a:t>
            </a:r>
            <a:r>
              <a:rPr lang="fr-FR" sz="5100" b="1" i="1" dirty="0"/>
              <a:t> </a:t>
            </a:r>
            <a:r>
              <a:rPr lang="fr-FR" sz="5100" b="1" i="1" dirty="0" err="1"/>
              <a:t>voglio</a:t>
            </a:r>
            <a:r>
              <a:rPr lang="fr-FR" sz="5100" b="1" i="1" dirty="0"/>
              <a:t> </a:t>
            </a:r>
            <a:r>
              <a:rPr lang="fr-FR" sz="5100" b="1" i="1" dirty="0" err="1"/>
              <a:t>esser</a:t>
            </a:r>
            <a:r>
              <a:rPr lang="fr-FR" sz="5100" b="1" i="1" dirty="0"/>
              <a:t> </a:t>
            </a:r>
            <a:r>
              <a:rPr lang="fr-FR" sz="5100" b="1" i="1" dirty="0" err="1"/>
              <a:t>aspro</a:t>
            </a:r>
            <a:endParaRPr lang="fr-FR" sz="5100" b="1" i="1" dirty="0"/>
          </a:p>
          <a:p>
            <a:pPr marL="0" indent="0" algn="ctr">
              <a:buNone/>
            </a:pPr>
            <a:r>
              <a:rPr lang="fr-FR" sz="3600" dirty="0"/>
              <a:t> (Rime « </a:t>
            </a:r>
            <a:r>
              <a:rPr lang="fr-FR" sz="3600" dirty="0" err="1"/>
              <a:t>petrose</a:t>
            </a:r>
            <a:r>
              <a:rPr lang="fr-FR" sz="3600" dirty="0"/>
              <a:t> »)</a:t>
            </a:r>
          </a:p>
          <a:p>
            <a:pPr marL="0" indent="0" algn="ctr">
              <a:buNone/>
            </a:pPr>
            <a:r>
              <a:rPr lang="fr-FR" sz="3600" dirty="0"/>
              <a:t>	</a:t>
            </a:r>
          </a:p>
          <a:p>
            <a:pPr marL="0" indent="0" algn="just">
              <a:buNone/>
            </a:pPr>
            <a:r>
              <a:rPr lang="fr-FR" sz="3600" dirty="0"/>
              <a:t>54 </a:t>
            </a:r>
            <a:r>
              <a:rPr lang="fr-FR" sz="3600" dirty="0" err="1"/>
              <a:t>componimenti</a:t>
            </a:r>
            <a:r>
              <a:rPr lang="fr-FR" sz="3600" dirty="0"/>
              <a:t> (più </a:t>
            </a:r>
            <a:r>
              <a:rPr lang="fr-FR" sz="3600" dirty="0" err="1"/>
              <a:t>altri</a:t>
            </a:r>
            <a:r>
              <a:rPr lang="fr-FR" sz="3600" dirty="0"/>
              <a:t> di </a:t>
            </a:r>
            <a:r>
              <a:rPr lang="fr-FR" sz="3600" dirty="0" err="1"/>
              <a:t>attribuzione</a:t>
            </a:r>
            <a:r>
              <a:rPr lang="fr-FR" sz="3600" dirty="0"/>
              <a:t> </a:t>
            </a:r>
            <a:r>
              <a:rPr lang="fr-FR" sz="3600" dirty="0" err="1"/>
              <a:t>incerta</a:t>
            </a:r>
            <a:r>
              <a:rPr lang="fr-FR" sz="3600" dirty="0"/>
              <a:t>), </a:t>
            </a:r>
            <a:r>
              <a:rPr lang="fr-FR" sz="3600" dirty="0" err="1"/>
              <a:t>che</a:t>
            </a:r>
            <a:r>
              <a:rPr lang="fr-FR" sz="3600" dirty="0"/>
              <a:t> Dante non ha </a:t>
            </a:r>
            <a:r>
              <a:rPr lang="fr-FR" sz="3600" dirty="0" err="1"/>
              <a:t>incluso</a:t>
            </a:r>
            <a:r>
              <a:rPr lang="fr-FR" sz="3600" dirty="0"/>
              <a:t> </a:t>
            </a:r>
            <a:r>
              <a:rPr lang="fr-FR" sz="3600" dirty="0" err="1"/>
              <a:t>nella</a:t>
            </a:r>
            <a:r>
              <a:rPr lang="fr-FR" sz="3600" dirty="0"/>
              <a:t> </a:t>
            </a:r>
            <a:r>
              <a:rPr lang="fr-FR" sz="3600" i="1" dirty="0"/>
              <a:t>Vita Nova</a:t>
            </a:r>
            <a:r>
              <a:rPr lang="fr-FR" sz="3600" dirty="0"/>
              <a:t> o </a:t>
            </a:r>
            <a:r>
              <a:rPr lang="fr-FR" sz="3600" dirty="0" err="1"/>
              <a:t>nel</a:t>
            </a:r>
            <a:r>
              <a:rPr lang="fr-FR" sz="3600" dirty="0"/>
              <a:t> </a:t>
            </a:r>
            <a:r>
              <a:rPr lang="fr-FR" sz="3600" i="1" dirty="0" err="1"/>
              <a:t>Convivio</a:t>
            </a:r>
            <a:r>
              <a:rPr lang="fr-FR" sz="3600" dirty="0"/>
              <a:t>. </a:t>
            </a:r>
            <a:r>
              <a:rPr lang="fr-FR" sz="3600" dirty="0" err="1"/>
              <a:t>Analizzati</a:t>
            </a:r>
            <a:r>
              <a:rPr lang="fr-FR" sz="3600" dirty="0"/>
              <a:t> </a:t>
            </a:r>
            <a:r>
              <a:rPr lang="fr-FR" sz="3600" dirty="0" err="1"/>
              <a:t>dai</a:t>
            </a:r>
            <a:r>
              <a:rPr lang="fr-FR" sz="3600" dirty="0"/>
              <a:t> </a:t>
            </a:r>
            <a:r>
              <a:rPr lang="fr-FR" sz="3600" dirty="0" err="1"/>
              <a:t>critici</a:t>
            </a:r>
            <a:r>
              <a:rPr lang="fr-FR" sz="3600" dirty="0"/>
              <a:t> e </a:t>
            </a:r>
            <a:r>
              <a:rPr lang="fr-FR" sz="3600" dirty="0" err="1"/>
              <a:t>raggruppati</a:t>
            </a:r>
            <a:r>
              <a:rPr lang="fr-FR" sz="3600" dirty="0"/>
              <a:t> in 4 </a:t>
            </a:r>
            <a:r>
              <a:rPr lang="fr-FR" sz="3600" dirty="0" err="1"/>
              <a:t>sezioni</a:t>
            </a:r>
            <a:r>
              <a:rPr lang="fr-FR" sz="3600" dirty="0"/>
              <a:t>.</a:t>
            </a:r>
          </a:p>
          <a:p>
            <a:pPr marL="0" indent="0">
              <a:buNone/>
            </a:pPr>
            <a:r>
              <a:rPr lang="fr-FR" sz="3600" dirty="0"/>
              <a:t> </a:t>
            </a:r>
          </a:p>
          <a:p>
            <a:pPr marL="0" indent="0">
              <a:buNone/>
            </a:pPr>
            <a:r>
              <a:rPr lang="fr-FR" sz="3600" dirty="0"/>
              <a:t>- rime di </a:t>
            </a:r>
            <a:r>
              <a:rPr lang="fr-FR" sz="3600" dirty="0" err="1"/>
              <a:t>ispirazione</a:t>
            </a:r>
            <a:r>
              <a:rPr lang="fr-FR" sz="3600" dirty="0"/>
              <a:t> </a:t>
            </a:r>
            <a:r>
              <a:rPr lang="fr-FR" sz="3600" dirty="0" err="1"/>
              <a:t>cortese</a:t>
            </a:r>
            <a:endParaRPr lang="fr-FR" sz="3600" dirty="0"/>
          </a:p>
          <a:p>
            <a:pPr marL="0" indent="0">
              <a:buNone/>
            </a:pPr>
            <a:r>
              <a:rPr lang="fr-FR" sz="3600" dirty="0"/>
              <a:t>- rime </a:t>
            </a:r>
            <a:r>
              <a:rPr lang="fr-FR" sz="3600" dirty="0" err="1"/>
              <a:t>comiche</a:t>
            </a:r>
            <a:endParaRPr lang="fr-FR" sz="3600" dirty="0"/>
          </a:p>
          <a:p>
            <a:pPr marL="0" indent="0">
              <a:buNone/>
            </a:pPr>
            <a:r>
              <a:rPr lang="fr-FR" sz="3600" dirty="0"/>
              <a:t>- rime </a:t>
            </a:r>
            <a:r>
              <a:rPr lang="fr-FR" sz="3600" dirty="0" err="1"/>
              <a:t>petrose</a:t>
            </a:r>
            <a:endParaRPr lang="fr-FR" sz="3600" dirty="0"/>
          </a:p>
          <a:p>
            <a:pPr marL="0" indent="0">
              <a:buNone/>
            </a:pPr>
            <a:r>
              <a:rPr lang="fr-FR" sz="3600" dirty="0"/>
              <a:t>- rime </a:t>
            </a:r>
            <a:r>
              <a:rPr lang="fr-FR" sz="3600" dirty="0" err="1"/>
              <a:t>dell’esilio</a:t>
            </a:r>
            <a:endParaRPr lang="fr-FR" sz="3600" dirty="0"/>
          </a:p>
          <a:p>
            <a:pPr marL="0" indent="0">
              <a:buNone/>
            </a:pPr>
            <a:r>
              <a:rPr lang="fr-FR" sz="3600" dirty="0"/>
              <a:t> </a:t>
            </a:r>
          </a:p>
          <a:p>
            <a:pPr marL="0" indent="0" algn="just">
              <a:buNone/>
            </a:pPr>
            <a:r>
              <a:rPr lang="fr-FR" sz="3600" dirty="0"/>
              <a:t>	</a:t>
            </a:r>
            <a:r>
              <a:rPr lang="fr-FR" sz="3600" dirty="0" err="1"/>
              <a:t>Quattro</a:t>
            </a:r>
            <a:r>
              <a:rPr lang="fr-FR" sz="3600" dirty="0"/>
              <a:t> </a:t>
            </a:r>
            <a:r>
              <a:rPr lang="fr-FR" sz="3600" dirty="0" err="1"/>
              <a:t>canzoni</a:t>
            </a:r>
            <a:r>
              <a:rPr lang="fr-FR" sz="3600" dirty="0"/>
              <a:t> </a:t>
            </a:r>
            <a:r>
              <a:rPr lang="fr-FR" sz="3600" dirty="0" err="1"/>
              <a:t>costituiscono</a:t>
            </a:r>
            <a:r>
              <a:rPr lang="fr-FR" sz="3600" dirty="0"/>
              <a:t> il </a:t>
            </a:r>
            <a:r>
              <a:rPr lang="fr-FR" sz="3600" dirty="0" err="1"/>
              <a:t>gruppo</a:t>
            </a:r>
            <a:r>
              <a:rPr lang="fr-FR" sz="3600" dirty="0"/>
              <a:t> delle rime “</a:t>
            </a:r>
            <a:r>
              <a:rPr lang="fr-FR" sz="3600" dirty="0" err="1"/>
              <a:t>petrose</a:t>
            </a:r>
            <a:r>
              <a:rPr lang="fr-FR" sz="3600" dirty="0"/>
              <a:t>” ; </a:t>
            </a:r>
            <a:r>
              <a:rPr lang="fr-FR" sz="3600" dirty="0" err="1"/>
              <a:t>questa</a:t>
            </a:r>
            <a:r>
              <a:rPr lang="fr-FR" sz="3600" dirty="0"/>
              <a:t> è l’</a:t>
            </a:r>
            <a:r>
              <a:rPr lang="fr-FR" sz="3600" dirty="0" err="1"/>
              <a:t>ultima</a:t>
            </a:r>
            <a:r>
              <a:rPr lang="fr-FR" sz="3600" dirty="0"/>
              <a:t>, </a:t>
            </a:r>
            <a:r>
              <a:rPr lang="fr-FR" sz="3600" dirty="0" err="1"/>
              <a:t>riconosciuta</a:t>
            </a:r>
            <a:r>
              <a:rPr lang="fr-FR" sz="3600" dirty="0"/>
              <a:t> come la più efficace </a:t>
            </a:r>
            <a:r>
              <a:rPr lang="fr-FR" sz="3600" dirty="0" err="1"/>
              <a:t>realizzazione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“</a:t>
            </a:r>
            <a:r>
              <a:rPr lang="fr-FR" sz="3600" dirty="0" err="1"/>
              <a:t>petrosità</a:t>
            </a:r>
            <a:r>
              <a:rPr lang="fr-FR" sz="3600" dirty="0"/>
              <a:t>”. </a:t>
            </a:r>
          </a:p>
          <a:p>
            <a:pPr marL="0" indent="0" algn="just">
              <a:buNone/>
            </a:pPr>
            <a:r>
              <a:rPr lang="fr-FR" sz="3600" dirty="0"/>
              <a:t>	Le </a:t>
            </a:r>
            <a:r>
              <a:rPr lang="fr-FR" sz="3600" dirty="0" err="1"/>
              <a:t>strofe</a:t>
            </a:r>
            <a:r>
              <a:rPr lang="fr-FR" sz="3600" dirty="0"/>
              <a:t> (o </a:t>
            </a:r>
            <a:r>
              <a:rPr lang="fr-FR" sz="3600" dirty="0" err="1"/>
              <a:t>stanze</a:t>
            </a:r>
            <a:r>
              <a:rPr lang="fr-FR" sz="3600" dirty="0"/>
              <a:t>) sono </a:t>
            </a:r>
            <a:r>
              <a:rPr lang="fr-FR" sz="3600" dirty="0" err="1"/>
              <a:t>sei</a:t>
            </a:r>
            <a:r>
              <a:rPr lang="fr-FR" sz="3600" dirty="0"/>
              <a:t>, </a:t>
            </a:r>
            <a:r>
              <a:rPr lang="fr-FR" sz="3600" dirty="0" err="1"/>
              <a:t>ciascuna</a:t>
            </a:r>
            <a:r>
              <a:rPr lang="fr-FR" sz="3600" dirty="0"/>
              <a:t> composta di </a:t>
            </a:r>
            <a:r>
              <a:rPr lang="fr-FR" sz="3600" dirty="0" err="1"/>
              <a:t>dieci</a:t>
            </a:r>
            <a:r>
              <a:rPr lang="fr-FR" sz="3600" dirty="0"/>
              <a:t> </a:t>
            </a:r>
            <a:r>
              <a:rPr lang="fr-FR" sz="3600" dirty="0" err="1"/>
              <a:t>endecasillabi</a:t>
            </a:r>
            <a:r>
              <a:rPr lang="fr-FR" sz="3600" dirty="0"/>
              <a:t> e </a:t>
            </a:r>
            <a:r>
              <a:rPr lang="fr-FR" sz="3600" dirty="0" err="1"/>
              <a:t>tre</a:t>
            </a:r>
            <a:r>
              <a:rPr lang="fr-FR" sz="3600" dirty="0"/>
              <a:t> </a:t>
            </a:r>
            <a:r>
              <a:rPr lang="fr-FR" sz="3600" dirty="0" err="1"/>
              <a:t>settenari</a:t>
            </a:r>
            <a:r>
              <a:rPr lang="fr-FR" sz="3600" dirty="0"/>
              <a:t> con la prima parte divisa in due (</a:t>
            </a:r>
            <a:r>
              <a:rPr lang="fr-FR" sz="3600" dirty="0" err="1"/>
              <a:t>ABbC</a:t>
            </a:r>
            <a:r>
              <a:rPr lang="fr-FR" sz="3600" dirty="0"/>
              <a:t> </a:t>
            </a:r>
            <a:r>
              <a:rPr lang="fr-FR" sz="3600" dirty="0" err="1"/>
              <a:t>ABbC</a:t>
            </a:r>
            <a:r>
              <a:rPr lang="fr-FR" sz="3600" dirty="0"/>
              <a:t>) e la seconda parte (</a:t>
            </a:r>
            <a:r>
              <a:rPr lang="fr-FR" sz="3600" dirty="0" err="1"/>
              <a:t>CDdEE</a:t>
            </a:r>
            <a:r>
              <a:rPr lang="fr-FR" sz="3600" dirty="0"/>
              <a:t>) ; il </a:t>
            </a:r>
            <a:r>
              <a:rPr lang="fr-FR" sz="3600" dirty="0" err="1"/>
              <a:t>congedo</a:t>
            </a:r>
            <a:r>
              <a:rPr lang="fr-FR" sz="3600" dirty="0"/>
              <a:t> </a:t>
            </a:r>
            <a:r>
              <a:rPr lang="fr-FR" sz="3600" dirty="0" err="1"/>
              <a:t>ripete</a:t>
            </a:r>
            <a:r>
              <a:rPr lang="fr-FR" sz="3600" dirty="0"/>
              <a:t> </a:t>
            </a:r>
            <a:r>
              <a:rPr lang="fr-FR" sz="3600" dirty="0" err="1"/>
              <a:t>lo</a:t>
            </a:r>
            <a:r>
              <a:rPr lang="fr-FR" sz="3600" dirty="0"/>
              <a:t> </a:t>
            </a:r>
            <a:r>
              <a:rPr lang="fr-FR" sz="3600" dirty="0" err="1"/>
              <a:t>schema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prima parte.</a:t>
            </a:r>
          </a:p>
          <a:p>
            <a:pPr marL="0" indent="0" algn="just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b="1" dirty="0"/>
              <a:t>https://letteritaliana.weebly.com/cosi-nel-mio-parlar-voglio-esser-aspro.html</a:t>
            </a:r>
            <a:endParaRPr lang="fr-FR" sz="3600" dirty="0"/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A7B20C7-6894-8CC3-F468-631ED243BD6E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4409" t="16221" r="25694" b="17388"/>
          <a:stretch>
            <a:fillRect/>
          </a:stretch>
        </p:blipFill>
        <p:spPr bwMode="auto">
          <a:xfrm>
            <a:off x="342205" y="1071546"/>
            <a:ext cx="8482847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sì nel mio parlar - 1">
            <a:hlinkClick r:id="" action="ppaction://media"/>
            <a:extLst>
              <a:ext uri="{FF2B5EF4-FFF2-40B4-BE49-F238E27FC236}">
                <a16:creationId xmlns:a16="http://schemas.microsoft.com/office/drawing/2014/main" id="{0498C2AB-2369-4840-AA73-0F35DDBB8F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51920" y="1417638"/>
            <a:ext cx="406400" cy="406400"/>
          </a:xfrm>
          <a:prstGeom prst="rect">
            <a:avLst/>
          </a:prstGeom>
        </p:spPr>
      </p:pic>
      <p:pic>
        <p:nvPicPr>
          <p:cNvPr id="4" name="Così nel mio parlar - 2">
            <a:hlinkClick r:id="" action="ppaction://media"/>
            <a:extLst>
              <a:ext uri="{FF2B5EF4-FFF2-40B4-BE49-F238E27FC236}">
                <a16:creationId xmlns:a16="http://schemas.microsoft.com/office/drawing/2014/main" id="{4BB4D866-6113-4655-AD7C-ABB9F9CC2F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95936" y="3906786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5D80CD16-4F77-1715-8449-FBE169464E99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4409" t="16221" r="25694" b="18932"/>
          <a:stretch>
            <a:fillRect/>
          </a:stretch>
        </p:blipFill>
        <p:spPr bwMode="auto">
          <a:xfrm>
            <a:off x="117329" y="1285859"/>
            <a:ext cx="8740951" cy="532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E1DCE0D-81EA-68A9-E356-2FB47E222B20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6146" t="16221" r="24826" b="17388"/>
          <a:stretch>
            <a:fillRect/>
          </a:stretch>
        </p:blipFill>
        <p:spPr bwMode="auto">
          <a:xfrm>
            <a:off x="214282" y="1142984"/>
            <a:ext cx="8582528" cy="54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Così nel mio parlar - 3">
            <a:hlinkClick r:id="" action="ppaction://media"/>
            <a:extLst>
              <a:ext uri="{FF2B5EF4-FFF2-40B4-BE49-F238E27FC236}">
                <a16:creationId xmlns:a16="http://schemas.microsoft.com/office/drawing/2014/main" id="{2CE8FF3B-45AC-4E2F-84E4-379729ECE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5896" y="1437613"/>
            <a:ext cx="406400" cy="406400"/>
          </a:xfrm>
          <a:prstGeom prst="rect">
            <a:avLst/>
          </a:prstGeom>
        </p:spPr>
      </p:pic>
      <p:pic>
        <p:nvPicPr>
          <p:cNvPr id="4" name="Così nel mio parlar - 4">
            <a:hlinkClick r:id="" action="ppaction://media"/>
            <a:extLst>
              <a:ext uri="{FF2B5EF4-FFF2-40B4-BE49-F238E27FC236}">
                <a16:creationId xmlns:a16="http://schemas.microsoft.com/office/drawing/2014/main" id="{432C5A43-5C32-4DE9-822F-F04046EF12F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5896" y="3856577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E6D7EFE-C1AF-2997-B5D1-5860DE8106CC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4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17014" t="23941" r="23958" b="48267"/>
          <a:stretch>
            <a:fillRect/>
          </a:stretch>
        </p:blipFill>
        <p:spPr bwMode="auto">
          <a:xfrm>
            <a:off x="285720" y="2214554"/>
            <a:ext cx="863606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 rot="10800000" flipV="1">
            <a:off x="1111056" y="4894819"/>
            <a:ext cx="74295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Luca Marenzio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fr-FR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https://www.youtube.com/watch?v=Op60ErOJJLc</a:t>
            </a:r>
            <a:endParaRPr kumimoji="0" lang="fr-FR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16" descr="Résultat de recherche d'images pour &quot;croches et doubles croches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52" y="4829533"/>
            <a:ext cx="571504" cy="530682"/>
          </a:xfrm>
          <a:prstGeom prst="rect">
            <a:avLst/>
          </a:prstGeom>
          <a:noFill/>
        </p:spPr>
      </p:pic>
      <p:pic>
        <p:nvPicPr>
          <p:cNvPr id="3" name="Così nel mio parlar - 5">
            <a:hlinkClick r:id="" action="ppaction://media"/>
            <a:extLst>
              <a:ext uri="{FF2B5EF4-FFF2-40B4-BE49-F238E27FC236}">
                <a16:creationId xmlns:a16="http://schemas.microsoft.com/office/drawing/2014/main" id="{E7484956-C9D7-41EA-AF82-8AFEA8D37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7904" y="3022600"/>
            <a:ext cx="406400" cy="4064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B25EBDE-CCAC-6499-92C3-A364E9D15308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1124744"/>
            <a:ext cx="9001156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sz="2400" b="1" dirty="0"/>
              <a:t>lingue </a:t>
            </a:r>
            <a:r>
              <a:rPr lang="fr-FR" sz="2400" b="1" dirty="0" err="1"/>
              <a:t>pre-latine</a:t>
            </a:r>
            <a:endParaRPr lang="fr-FR" sz="2400" dirty="0"/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faretra</a:t>
            </a:r>
            <a:r>
              <a:rPr lang="fr-FR" sz="2400" dirty="0"/>
              <a:t>	&lt;	gr. </a:t>
            </a:r>
            <a:r>
              <a:rPr lang="fr-FR" sz="2400" i="1" dirty="0"/>
              <a:t>ϕα</a:t>
            </a:r>
            <a:r>
              <a:rPr lang="fr-FR" sz="2400" i="1" dirty="0" err="1"/>
              <a:t>ρέτρ</a:t>
            </a:r>
            <a:r>
              <a:rPr lang="fr-FR" sz="2400" i="1" dirty="0"/>
              <a:t>α </a:t>
            </a:r>
            <a:r>
              <a:rPr lang="fr-FR" sz="2400" dirty="0"/>
              <a:t> (astuccio per le frecce sulla spalla destra)			lat. </a:t>
            </a:r>
            <a:r>
              <a:rPr lang="fr-FR" sz="2400" i="1" dirty="0" err="1"/>
              <a:t>pharĕtra</a:t>
            </a:r>
            <a:endParaRPr lang="fr-FR" sz="2400" dirty="0"/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borro</a:t>
            </a:r>
            <a:r>
              <a:rPr lang="fr-FR" sz="2400" dirty="0"/>
              <a:t>	&lt;	(variante di </a:t>
            </a:r>
            <a:r>
              <a:rPr lang="fr-FR" sz="2400" i="1" dirty="0" err="1"/>
              <a:t>botro</a:t>
            </a:r>
            <a:r>
              <a:rPr lang="fr-FR" sz="2400" dirty="0"/>
              <a:t>) </a:t>
            </a:r>
            <a:r>
              <a:rPr lang="fr-FR" sz="2400" i="1" dirty="0"/>
              <a:t> </a:t>
            </a:r>
            <a:r>
              <a:rPr lang="fr-FR" sz="2400" dirty="0"/>
              <a:t>dal gr. </a:t>
            </a:r>
            <a:r>
              <a:rPr lang="fr-FR" sz="2400" i="1" dirty="0" err="1"/>
              <a:t>bóthros</a:t>
            </a:r>
            <a:r>
              <a:rPr lang="fr-FR" sz="2400" dirty="0"/>
              <a:t> ‘</a:t>
            </a:r>
            <a:r>
              <a:rPr lang="fr-FR" sz="2400" dirty="0" err="1"/>
              <a:t>fossa</a:t>
            </a:r>
            <a:r>
              <a:rPr lang="fr-FR" sz="2400" dirty="0"/>
              <a:t>’ </a:t>
            </a:r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brucare</a:t>
            </a:r>
            <a:r>
              <a:rPr lang="fr-FR" sz="2400" dirty="0"/>
              <a:t>	&lt;	der. di </a:t>
            </a:r>
            <a:r>
              <a:rPr lang="fr-FR" sz="2400" i="1" dirty="0" err="1"/>
              <a:t>bruco</a:t>
            </a:r>
            <a:r>
              <a:rPr lang="fr-FR" sz="2400" dirty="0"/>
              <a:t>, dal lat. </a:t>
            </a:r>
            <a:r>
              <a:rPr lang="fr-FR" sz="2400" dirty="0" err="1"/>
              <a:t>tardo</a:t>
            </a:r>
            <a:r>
              <a:rPr lang="fr-FR" sz="2400" dirty="0"/>
              <a:t> </a:t>
            </a:r>
            <a:r>
              <a:rPr lang="fr-FR" sz="2400" i="1" dirty="0" err="1"/>
              <a:t>bruchum</a:t>
            </a:r>
            <a:r>
              <a:rPr lang="fr-FR" sz="2400" dirty="0"/>
              <a:t> ‘larva di </a:t>
            </a:r>
            <a:r>
              <a:rPr lang="fr-FR" sz="2400" dirty="0" err="1"/>
              <a:t>locusta</a:t>
            </a:r>
            <a:r>
              <a:rPr lang="fr-FR" sz="2400" dirty="0"/>
              <a:t>’, 			dal gr. </a:t>
            </a:r>
            <a:r>
              <a:rPr lang="fr-FR" sz="2400" i="1" dirty="0" err="1"/>
              <a:t>brûkhos</a:t>
            </a:r>
            <a:r>
              <a:rPr lang="fr-FR" sz="2400" dirty="0"/>
              <a:t> o </a:t>
            </a:r>
            <a:r>
              <a:rPr lang="fr-FR" sz="2400" i="1" dirty="0" err="1"/>
              <a:t>brûkos</a:t>
            </a:r>
            <a:r>
              <a:rPr lang="fr-FR" sz="2400" dirty="0"/>
              <a:t> ‘</a:t>
            </a:r>
            <a:r>
              <a:rPr lang="fr-FR" sz="2400" dirty="0" err="1"/>
              <a:t>locusta</a:t>
            </a:r>
            <a:r>
              <a:rPr lang="fr-FR" sz="2400" dirty="0"/>
              <a:t>’ </a:t>
            </a:r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saetta</a:t>
            </a:r>
            <a:r>
              <a:rPr lang="fr-FR" sz="2400" dirty="0"/>
              <a:t>	&lt;	</a:t>
            </a:r>
            <a:r>
              <a:rPr lang="fr-FR" sz="2400" dirty="0" err="1"/>
              <a:t>prob</a:t>
            </a:r>
            <a:r>
              <a:rPr lang="fr-FR" sz="2400" dirty="0"/>
              <a:t>. voce di origine </a:t>
            </a:r>
            <a:r>
              <a:rPr lang="fr-FR" sz="2400" dirty="0" err="1"/>
              <a:t>etrusca</a:t>
            </a:r>
            <a:r>
              <a:rPr lang="fr-FR" sz="2400" dirty="0"/>
              <a:t>  &gt; lat. </a:t>
            </a:r>
            <a:r>
              <a:rPr lang="fr-FR" sz="2400" i="1" dirty="0" err="1"/>
              <a:t>sagĭtta</a:t>
            </a:r>
            <a:r>
              <a:rPr lang="fr-FR" sz="2400" dirty="0"/>
              <a:t>,</a:t>
            </a:r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/>
              <a:t> </a:t>
            </a:r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b="1" dirty="0"/>
              <a:t>lingue </a:t>
            </a:r>
            <a:r>
              <a:rPr lang="fr-FR" sz="2400" b="1" dirty="0" err="1"/>
              <a:t>germaniche</a:t>
            </a:r>
            <a:endParaRPr lang="fr-FR" sz="2400" dirty="0"/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schermo</a:t>
            </a:r>
            <a:r>
              <a:rPr lang="fr-FR" sz="2400" dirty="0"/>
              <a:t>	&lt; 	</a:t>
            </a:r>
            <a:r>
              <a:rPr lang="fr-FR" sz="2400" dirty="0" err="1"/>
              <a:t>ant</a:t>
            </a:r>
            <a:r>
              <a:rPr lang="fr-FR" sz="2400" dirty="0"/>
              <a:t>. </a:t>
            </a:r>
            <a:r>
              <a:rPr lang="fr-FR" sz="2400" dirty="0" err="1"/>
              <a:t>tedesco</a:t>
            </a:r>
            <a:r>
              <a:rPr lang="fr-FR" sz="2400" dirty="0"/>
              <a:t> </a:t>
            </a:r>
            <a:r>
              <a:rPr lang="fr-FR" sz="2400" i="1" dirty="0" err="1"/>
              <a:t>skerm</a:t>
            </a:r>
            <a:r>
              <a:rPr lang="fr-FR" sz="2400" i="1" dirty="0"/>
              <a:t>=</a:t>
            </a:r>
            <a:r>
              <a:rPr lang="fr-FR" sz="2400" i="1" dirty="0" err="1"/>
              <a:t>skirm</a:t>
            </a:r>
            <a:r>
              <a:rPr lang="fr-FR" sz="2400" i="1" dirty="0"/>
              <a:t>=</a:t>
            </a:r>
            <a:r>
              <a:rPr lang="fr-FR" sz="2400" i="1" dirty="0" err="1"/>
              <a:t>scirm</a:t>
            </a:r>
            <a:r>
              <a:rPr lang="fr-FR" sz="2400" i="1" dirty="0"/>
              <a:t> </a:t>
            </a:r>
            <a:r>
              <a:rPr lang="fr-FR" sz="2400" dirty="0"/>
              <a:t>(</a:t>
            </a:r>
            <a:r>
              <a:rPr lang="fr-FR" sz="2400" dirty="0" err="1"/>
              <a:t>mod</a:t>
            </a:r>
            <a:r>
              <a:rPr lang="fr-FR" sz="2400" dirty="0"/>
              <a:t>. </a:t>
            </a:r>
            <a:r>
              <a:rPr lang="fr-FR" sz="2400" i="1" dirty="0" err="1"/>
              <a:t>schirm</a:t>
            </a:r>
            <a:r>
              <a:rPr lang="fr-FR" sz="2400" dirty="0"/>
              <a:t>) </a:t>
            </a:r>
            <a:r>
              <a:rPr lang="fr-FR" sz="2400" dirty="0" err="1"/>
              <a:t>scudo</a:t>
            </a:r>
            <a:r>
              <a:rPr lang="fr-FR" sz="2400" dirty="0"/>
              <a:t>, 			</a:t>
            </a:r>
            <a:r>
              <a:rPr lang="fr-FR" sz="2400" dirty="0" err="1"/>
              <a:t>riparo</a:t>
            </a:r>
            <a:r>
              <a:rPr lang="fr-FR" sz="2400" dirty="0"/>
              <a:t>, </a:t>
            </a:r>
            <a:r>
              <a:rPr lang="fr-FR" sz="2400" dirty="0" err="1"/>
              <a:t>difesa</a:t>
            </a:r>
            <a:endParaRPr lang="fr-FR" sz="2400" dirty="0"/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spezzare</a:t>
            </a:r>
            <a:r>
              <a:rPr lang="fr-FR" sz="2400" dirty="0"/>
              <a:t>	&lt; 	der. da </a:t>
            </a:r>
            <a:r>
              <a:rPr lang="fr-FR" sz="2400" i="1" dirty="0" err="1"/>
              <a:t>pezzo</a:t>
            </a:r>
            <a:r>
              <a:rPr lang="fr-FR" sz="2400" dirty="0"/>
              <a:t>, </a:t>
            </a:r>
            <a:r>
              <a:rPr lang="fr-FR" sz="2400" dirty="0" err="1"/>
              <a:t>maschile</a:t>
            </a:r>
            <a:r>
              <a:rPr lang="fr-FR" sz="2400" dirty="0"/>
              <a:t> di </a:t>
            </a:r>
            <a:r>
              <a:rPr lang="fr-FR" sz="2400" i="1" dirty="0" err="1"/>
              <a:t>pezza</a:t>
            </a:r>
            <a:r>
              <a:rPr lang="fr-FR" sz="2400" dirty="0"/>
              <a:t> &gt; </a:t>
            </a:r>
            <a:r>
              <a:rPr lang="fr-FR" sz="2400" dirty="0" err="1"/>
              <a:t>celt</a:t>
            </a:r>
            <a:r>
              <a:rPr lang="fr-FR" sz="2400" dirty="0"/>
              <a:t>. *</a:t>
            </a:r>
            <a:r>
              <a:rPr lang="fr-FR" sz="2400" i="1" dirty="0" err="1"/>
              <a:t>pettia</a:t>
            </a:r>
            <a:r>
              <a:rPr lang="fr-FR" sz="2400" dirty="0"/>
              <a:t> </a:t>
            </a:r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/>
              <a:t>			(da </a:t>
            </a:r>
            <a:r>
              <a:rPr lang="fr-FR" sz="2400" dirty="0" err="1"/>
              <a:t>cui</a:t>
            </a:r>
            <a:r>
              <a:rPr lang="fr-FR" sz="2400" dirty="0"/>
              <a:t> anche </a:t>
            </a:r>
            <a:r>
              <a:rPr lang="fr-FR" sz="2400" dirty="0" err="1"/>
              <a:t>fr</a:t>
            </a:r>
            <a:r>
              <a:rPr lang="fr-FR" sz="2400" dirty="0"/>
              <a:t>. </a:t>
            </a:r>
            <a:r>
              <a:rPr lang="fr-FR" sz="2400" i="1" dirty="0"/>
              <a:t>pièce)</a:t>
            </a:r>
            <a:endParaRPr lang="fr-FR" sz="2400" dirty="0"/>
          </a:p>
          <a:p>
            <a:pPr>
              <a:buNone/>
              <a:tabLst>
                <a:tab pos="1435100" algn="l"/>
                <a:tab pos="1968500" algn="l"/>
              </a:tabLst>
            </a:pPr>
            <a:r>
              <a:rPr lang="fr-FR" sz="2400" dirty="0" err="1"/>
              <a:t>scherana</a:t>
            </a:r>
            <a:r>
              <a:rPr lang="fr-FR" sz="2400" dirty="0"/>
              <a:t>	&lt;	</a:t>
            </a:r>
            <a:r>
              <a:rPr lang="fr-FR" sz="2400" dirty="0" err="1"/>
              <a:t>got</a:t>
            </a:r>
            <a:r>
              <a:rPr lang="fr-FR" sz="2400" dirty="0"/>
              <a:t>. *</a:t>
            </a:r>
            <a:r>
              <a:rPr lang="fr-FR" sz="2400" i="1" dirty="0" err="1"/>
              <a:t>skara</a:t>
            </a:r>
            <a:r>
              <a:rPr lang="fr-FR" sz="2400" dirty="0"/>
              <a:t> «</a:t>
            </a:r>
            <a:r>
              <a:rPr lang="fr-FR" sz="2400" dirty="0" err="1"/>
              <a:t>capitano</a:t>
            </a:r>
            <a:r>
              <a:rPr lang="fr-FR" sz="2400" dirty="0"/>
              <a:t>» e, per </a:t>
            </a:r>
            <a:r>
              <a:rPr lang="fr-FR" sz="2400" dirty="0" err="1"/>
              <a:t>scadimento</a:t>
            </a:r>
            <a:r>
              <a:rPr lang="fr-FR" sz="2400" dirty="0"/>
              <a:t> </a:t>
            </a:r>
            <a:r>
              <a:rPr lang="fr-FR" sz="2400" dirty="0" err="1"/>
              <a:t>semantico</a:t>
            </a:r>
            <a:r>
              <a:rPr lang="fr-FR" sz="2400" dirty="0"/>
              <a:t>, 			«</a:t>
            </a:r>
            <a:r>
              <a:rPr lang="fr-FR" sz="2400" dirty="0" err="1"/>
              <a:t>bandito</a:t>
            </a:r>
            <a:r>
              <a:rPr lang="fr-FR" sz="2400" dirty="0"/>
              <a:t>»; </a:t>
            </a:r>
            <a:r>
              <a:rPr lang="fr-FR" sz="2400" dirty="0" err="1"/>
              <a:t>cfr</a:t>
            </a:r>
            <a:r>
              <a:rPr lang="fr-FR" sz="2400" dirty="0"/>
              <a:t>. anche </a:t>
            </a:r>
            <a:r>
              <a:rPr lang="fr-FR" sz="2400" dirty="0" err="1"/>
              <a:t>sgherro</a:t>
            </a:r>
            <a:endParaRPr lang="fr-FR" sz="2400" dirty="0"/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03ECBF1A-FEAD-ACC7-4493-0155BE5B1D95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47500" lnSpcReduction="20000"/>
          </a:bodyPr>
          <a:lstStyle/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600" b="1" dirty="0"/>
              <a:t>latino (classico, </a:t>
            </a:r>
            <a:r>
              <a:rPr lang="fr-FR" sz="3600" b="1" dirty="0" err="1"/>
              <a:t>tardo</a:t>
            </a:r>
            <a:r>
              <a:rPr lang="fr-FR" sz="3600" b="1" dirty="0"/>
              <a:t>, </a:t>
            </a:r>
            <a:r>
              <a:rPr lang="fr-FR" sz="3600" b="1" dirty="0" err="1"/>
              <a:t>ecclesiastico</a:t>
            </a:r>
            <a:r>
              <a:rPr lang="fr-FR" sz="3600" b="1" dirty="0"/>
              <a:t>)</a:t>
            </a:r>
            <a:endParaRPr lang="fr-FR" sz="3600" dirty="0"/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/>
              <a:t>lima	&lt;	lat. </a:t>
            </a:r>
            <a:r>
              <a:rPr lang="fr-FR" sz="3800" i="1" dirty="0"/>
              <a:t>lima(m)</a:t>
            </a:r>
            <a:endParaRPr lang="fr-FR" sz="3800" dirty="0"/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scorza</a:t>
            </a:r>
            <a:r>
              <a:rPr lang="fr-FR" sz="3800" dirty="0"/>
              <a:t>	&lt;	lat. </a:t>
            </a:r>
            <a:r>
              <a:rPr lang="fr-FR" sz="3800" i="1" dirty="0" err="1"/>
              <a:t>scŏrtea</a:t>
            </a:r>
            <a:r>
              <a:rPr lang="fr-FR" sz="3800" dirty="0"/>
              <a:t> «veste di pelle, </a:t>
            </a:r>
            <a:r>
              <a:rPr lang="fr-FR" sz="3800" dirty="0" err="1"/>
              <a:t>pelliccia</a:t>
            </a:r>
            <a:r>
              <a:rPr lang="fr-FR" sz="3800" dirty="0"/>
              <a:t>», </a:t>
            </a:r>
            <a:r>
              <a:rPr lang="fr-FR" sz="3800" dirty="0" err="1"/>
              <a:t>femm</a:t>
            </a:r>
            <a:r>
              <a:rPr lang="fr-FR" sz="3800" dirty="0"/>
              <a:t>. </a:t>
            </a:r>
            <a:r>
              <a:rPr lang="fr-FR" sz="3800" dirty="0" err="1"/>
              <a:t>sostant</a:t>
            </a:r>
            <a:r>
              <a:rPr lang="fr-FR" sz="3800" dirty="0"/>
              <a:t>. </a:t>
            </a:r>
            <a:r>
              <a:rPr lang="fr-FR" sz="3800" dirty="0" err="1"/>
              <a:t>dell’agg</a:t>
            </a:r>
            <a:r>
              <a:rPr lang="fr-FR" sz="3800" dirty="0"/>
              <a:t>. </a:t>
            </a:r>
            <a:r>
              <a:rPr lang="fr-FR" sz="3800" i="1" dirty="0" err="1"/>
              <a:t>scorteus</a:t>
            </a:r>
            <a:endParaRPr lang="fr-FR" sz="3800" dirty="0"/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aspro</a:t>
            </a:r>
            <a:r>
              <a:rPr lang="fr-FR" sz="3800" dirty="0"/>
              <a:t>	&lt;	lat. </a:t>
            </a:r>
            <a:r>
              <a:rPr lang="fr-FR" sz="3800" i="1" dirty="0" err="1"/>
              <a:t>asp</a:t>
            </a:r>
            <a:r>
              <a:rPr lang="fr-FR" sz="3800" i="1" dirty="0"/>
              <a:t>(ĕ)</a:t>
            </a:r>
            <a:r>
              <a:rPr lang="fr-FR" sz="3800" i="1" dirty="0" err="1"/>
              <a:t>rum</a:t>
            </a:r>
            <a:r>
              <a:rPr lang="fr-FR" sz="3800" dirty="0"/>
              <a:t> 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crudo</a:t>
            </a:r>
            <a:r>
              <a:rPr lang="fr-FR" sz="3800" dirty="0"/>
              <a:t>	&lt;	lat. </a:t>
            </a:r>
            <a:r>
              <a:rPr lang="fr-FR" sz="3800" i="1" dirty="0" err="1"/>
              <a:t>crūdus</a:t>
            </a:r>
            <a:r>
              <a:rPr lang="fr-FR" sz="3800" dirty="0"/>
              <a:t> «</a:t>
            </a:r>
            <a:r>
              <a:rPr lang="fr-FR" sz="3800" dirty="0" err="1"/>
              <a:t>sanguinolento</a:t>
            </a:r>
            <a:r>
              <a:rPr lang="fr-FR" sz="3800" dirty="0"/>
              <a:t>, non </a:t>
            </a:r>
            <a:r>
              <a:rPr lang="fr-FR" sz="3800" dirty="0" err="1"/>
              <a:t>cotto</a:t>
            </a:r>
            <a:r>
              <a:rPr lang="fr-FR" sz="3800" dirty="0"/>
              <a:t>; </a:t>
            </a:r>
            <a:r>
              <a:rPr lang="fr-FR" sz="3800" dirty="0" err="1"/>
              <a:t>immaturo</a:t>
            </a:r>
            <a:r>
              <a:rPr lang="fr-FR" sz="3800" dirty="0"/>
              <a:t>; </a:t>
            </a:r>
            <a:r>
              <a:rPr lang="fr-FR" sz="3800" dirty="0" err="1"/>
              <a:t>crudele</a:t>
            </a:r>
            <a:r>
              <a:rPr lang="fr-FR" sz="3800" dirty="0"/>
              <a:t>», dalla 			</a:t>
            </a:r>
            <a:r>
              <a:rPr lang="fr-FR" sz="3800" dirty="0" err="1"/>
              <a:t>stessa</a:t>
            </a:r>
            <a:r>
              <a:rPr lang="fr-FR" sz="3800" dirty="0"/>
              <a:t> </a:t>
            </a:r>
            <a:r>
              <a:rPr lang="fr-FR" sz="3800" dirty="0" err="1"/>
              <a:t>radice</a:t>
            </a:r>
            <a:r>
              <a:rPr lang="fr-FR" sz="3800" dirty="0"/>
              <a:t> di </a:t>
            </a:r>
            <a:r>
              <a:rPr lang="fr-FR" sz="3800" i="1" dirty="0"/>
              <a:t>cruor</a:t>
            </a:r>
            <a:r>
              <a:rPr lang="fr-FR" sz="3800" dirty="0"/>
              <a:t> [...] più </a:t>
            </a:r>
            <a:r>
              <a:rPr lang="fr-FR" sz="3800" dirty="0" err="1"/>
              <a:t>partic</a:t>
            </a:r>
            <a:r>
              <a:rPr lang="fr-FR" sz="3800" dirty="0"/>
              <a:t>., carne c.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ignudo</a:t>
            </a:r>
            <a:r>
              <a:rPr lang="fr-FR" sz="3800" dirty="0"/>
              <a:t>	&lt;	variante di </a:t>
            </a:r>
            <a:r>
              <a:rPr lang="fr-FR" sz="3800" i="1" dirty="0" err="1"/>
              <a:t>nudo</a:t>
            </a:r>
            <a:r>
              <a:rPr lang="fr-FR" sz="3800" i="1" dirty="0"/>
              <a:t>  </a:t>
            </a:r>
            <a:r>
              <a:rPr lang="fr-FR" sz="3800" dirty="0"/>
              <a:t>[*</a:t>
            </a:r>
            <a:r>
              <a:rPr lang="fr-FR" sz="3800" i="1" dirty="0" err="1"/>
              <a:t>gnudu</a:t>
            </a:r>
            <a:r>
              <a:rPr lang="fr-FR" sz="3800" i="1" dirty="0"/>
              <a:t>(m)</a:t>
            </a:r>
            <a:r>
              <a:rPr lang="fr-FR" sz="3800" dirty="0"/>
              <a:t> &gt; </a:t>
            </a:r>
            <a:r>
              <a:rPr lang="fr-FR" sz="3800" i="1" dirty="0" err="1"/>
              <a:t>nudo</a:t>
            </a:r>
            <a:r>
              <a:rPr lang="fr-FR" sz="3800" dirty="0"/>
              <a:t>]   con « i » </a:t>
            </a:r>
            <a:r>
              <a:rPr lang="fr-FR" sz="3800" dirty="0" err="1"/>
              <a:t>iniziale</a:t>
            </a:r>
            <a:r>
              <a:rPr lang="fr-FR" sz="3800" dirty="0"/>
              <a:t> d’</a:t>
            </a:r>
            <a:r>
              <a:rPr lang="fr-FR" sz="3800" dirty="0" err="1"/>
              <a:t>appoggio</a:t>
            </a:r>
            <a:r>
              <a:rPr lang="fr-FR" sz="3800" dirty="0"/>
              <a:t> 			(</a:t>
            </a:r>
            <a:r>
              <a:rPr lang="fr-FR" sz="3800" dirty="0" err="1"/>
              <a:t>prostesi</a:t>
            </a:r>
            <a:r>
              <a:rPr lang="fr-FR" sz="3800" dirty="0"/>
              <a:t> </a:t>
            </a:r>
            <a:r>
              <a:rPr lang="fr-FR" sz="3800" dirty="0" err="1"/>
              <a:t>vocalica</a:t>
            </a:r>
            <a:r>
              <a:rPr lang="fr-FR" sz="3800" dirty="0"/>
              <a:t>, come </a:t>
            </a:r>
            <a:r>
              <a:rPr lang="fr-FR" sz="3800" i="1" dirty="0" err="1"/>
              <a:t>iscritto</a:t>
            </a:r>
            <a:r>
              <a:rPr lang="fr-FR" sz="3800" dirty="0"/>
              <a:t>, </a:t>
            </a:r>
            <a:r>
              <a:rPr lang="fr-FR" sz="3800" i="1" dirty="0" err="1"/>
              <a:t>istrada</a:t>
            </a:r>
            <a:r>
              <a:rPr lang="fr-FR" sz="3800" dirty="0"/>
              <a:t>, </a:t>
            </a:r>
            <a:r>
              <a:rPr lang="fr-FR" sz="3800" i="1" dirty="0" err="1"/>
              <a:t>istoria</a:t>
            </a:r>
            <a:r>
              <a:rPr lang="fr-FR" sz="3800" dirty="0"/>
              <a:t>…)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impietrare</a:t>
            </a:r>
            <a:r>
              <a:rPr lang="fr-FR" sz="3800" dirty="0"/>
              <a:t>	&lt;	der. </a:t>
            </a:r>
            <a:r>
              <a:rPr lang="fr-FR" sz="3800" dirty="0" err="1"/>
              <a:t>del</a:t>
            </a:r>
            <a:r>
              <a:rPr lang="fr-FR" sz="3800" dirty="0"/>
              <a:t> lat. </a:t>
            </a:r>
            <a:r>
              <a:rPr lang="fr-FR" sz="3800" i="1" dirty="0" err="1"/>
              <a:t>petra</a:t>
            </a:r>
            <a:r>
              <a:rPr lang="fr-FR" sz="3800" dirty="0"/>
              <a:t> ‘</a:t>
            </a:r>
            <a:r>
              <a:rPr lang="fr-FR" sz="3800" dirty="0" err="1"/>
              <a:t>pietra</a:t>
            </a:r>
            <a:r>
              <a:rPr lang="fr-FR" sz="3800" dirty="0"/>
              <a:t>’ (col </a:t>
            </a:r>
            <a:r>
              <a:rPr lang="fr-FR" sz="3800" dirty="0" err="1"/>
              <a:t>pref</a:t>
            </a:r>
            <a:r>
              <a:rPr lang="fr-FR" sz="3800" dirty="0"/>
              <a:t>. </a:t>
            </a:r>
            <a:r>
              <a:rPr lang="fr-FR" sz="3800" dirty="0" err="1"/>
              <a:t>intensificativo</a:t>
            </a:r>
            <a:r>
              <a:rPr lang="fr-FR" sz="3800" dirty="0"/>
              <a:t> </a:t>
            </a:r>
            <a:r>
              <a:rPr lang="fr-FR" sz="3800" i="1" dirty="0"/>
              <a:t>in-</a:t>
            </a:r>
            <a:r>
              <a:rPr lang="fr-FR" sz="3800" dirty="0"/>
              <a:t> )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arretrare</a:t>
            </a:r>
            <a:r>
              <a:rPr lang="fr-FR" sz="3800" dirty="0"/>
              <a:t>	&lt;	lat. </a:t>
            </a:r>
            <a:r>
              <a:rPr lang="fr-FR" sz="3800" i="1" dirty="0"/>
              <a:t>retro  </a:t>
            </a:r>
            <a:r>
              <a:rPr lang="fr-FR" sz="3800" dirty="0"/>
              <a:t>(</a:t>
            </a:r>
            <a:r>
              <a:rPr lang="fr-FR" sz="3800" dirty="0" err="1"/>
              <a:t>avverbio</a:t>
            </a:r>
            <a:r>
              <a:rPr lang="fr-FR" sz="3800" dirty="0"/>
              <a:t>) : </a:t>
            </a:r>
            <a:r>
              <a:rPr lang="fr-FR" sz="3800" dirty="0" err="1"/>
              <a:t>verbo</a:t>
            </a:r>
            <a:r>
              <a:rPr lang="fr-FR" sz="3800" dirty="0"/>
              <a:t> </a:t>
            </a:r>
            <a:r>
              <a:rPr lang="fr-FR" sz="3800" dirty="0" err="1"/>
              <a:t>parasintetico</a:t>
            </a:r>
            <a:r>
              <a:rPr lang="fr-FR" sz="3800" dirty="0"/>
              <a:t> 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scemare</a:t>
            </a:r>
            <a:r>
              <a:rPr lang="fr-FR" sz="3800" dirty="0"/>
              <a:t>	&lt;	lat. </a:t>
            </a:r>
            <a:r>
              <a:rPr lang="fr-FR" sz="3800" i="1" dirty="0"/>
              <a:t>*</a:t>
            </a:r>
            <a:r>
              <a:rPr lang="fr-FR" sz="3800" i="1" dirty="0" err="1"/>
              <a:t>exsemare</a:t>
            </a:r>
            <a:r>
              <a:rPr lang="fr-FR" sz="3800" dirty="0"/>
              <a:t>, der. di </a:t>
            </a:r>
            <a:r>
              <a:rPr lang="fr-FR" sz="3800" i="1" dirty="0" err="1"/>
              <a:t>sēmis</a:t>
            </a:r>
            <a:r>
              <a:rPr lang="fr-FR" sz="3800" dirty="0"/>
              <a:t> «</a:t>
            </a:r>
            <a:r>
              <a:rPr lang="fr-FR" sz="3800" dirty="0" err="1"/>
              <a:t>metà</a:t>
            </a:r>
            <a:r>
              <a:rPr lang="fr-FR" sz="3800" dirty="0"/>
              <a:t>»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rodere</a:t>
            </a:r>
            <a:r>
              <a:rPr lang="fr-FR" sz="3800" dirty="0"/>
              <a:t>	&lt;	lat. </a:t>
            </a:r>
            <a:r>
              <a:rPr lang="fr-FR" sz="3800" i="1" dirty="0" err="1"/>
              <a:t>rōdĕre</a:t>
            </a:r>
            <a:endParaRPr lang="fr-FR" sz="3800" dirty="0"/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scudiscio</a:t>
            </a:r>
            <a:r>
              <a:rPr lang="fr-FR" sz="3800" dirty="0"/>
              <a:t>	&lt;	der. (di origine </a:t>
            </a:r>
            <a:r>
              <a:rPr lang="fr-FR" sz="3800" dirty="0" err="1"/>
              <a:t>settentr</a:t>
            </a:r>
            <a:r>
              <a:rPr lang="fr-FR" sz="3800" dirty="0"/>
              <a:t>.) </a:t>
            </a:r>
            <a:r>
              <a:rPr lang="fr-FR" sz="3800" dirty="0" err="1"/>
              <a:t>del</a:t>
            </a:r>
            <a:r>
              <a:rPr lang="fr-FR" sz="3800" dirty="0"/>
              <a:t> lat. </a:t>
            </a:r>
            <a:r>
              <a:rPr lang="fr-FR" sz="3800" i="1" dirty="0" err="1"/>
              <a:t>scutĭca</a:t>
            </a:r>
            <a:r>
              <a:rPr lang="fr-FR" sz="3800" dirty="0"/>
              <a:t> «</a:t>
            </a:r>
            <a:r>
              <a:rPr lang="fr-FR" sz="3800" dirty="0" err="1"/>
              <a:t>sferza</a:t>
            </a:r>
            <a:r>
              <a:rPr lang="fr-FR" sz="3800" dirty="0"/>
              <a:t>, </a:t>
            </a:r>
            <a:r>
              <a:rPr lang="fr-FR" sz="3800" dirty="0" err="1"/>
              <a:t>staffile</a:t>
            </a:r>
            <a:r>
              <a:rPr lang="fr-FR" sz="3800" dirty="0"/>
              <a:t>»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/>
              <a:t> 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prezzare</a:t>
            </a:r>
            <a:r>
              <a:rPr lang="fr-FR" sz="3800" dirty="0"/>
              <a:t>	&lt;	lat. </a:t>
            </a:r>
            <a:r>
              <a:rPr lang="fr-FR" sz="3800" dirty="0" err="1"/>
              <a:t>tardo</a:t>
            </a:r>
            <a:r>
              <a:rPr lang="fr-FR" sz="3800" dirty="0"/>
              <a:t> </a:t>
            </a:r>
            <a:r>
              <a:rPr lang="fr-FR" sz="3800" i="1" dirty="0" err="1"/>
              <a:t>pretiare</a:t>
            </a:r>
            <a:r>
              <a:rPr lang="fr-FR" sz="3800" dirty="0"/>
              <a:t> [der. di </a:t>
            </a:r>
            <a:r>
              <a:rPr lang="fr-FR" sz="3800" i="1" dirty="0"/>
              <a:t>pretium</a:t>
            </a:r>
            <a:r>
              <a:rPr lang="fr-FR" sz="3800" dirty="0"/>
              <a:t> «</a:t>
            </a:r>
            <a:r>
              <a:rPr lang="fr-FR" sz="3800" dirty="0" err="1"/>
              <a:t>prezzo</a:t>
            </a:r>
            <a:r>
              <a:rPr lang="fr-FR" sz="3800" dirty="0"/>
              <a:t>»]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rimbalzare</a:t>
            </a:r>
            <a:r>
              <a:rPr lang="fr-FR" sz="3800" dirty="0"/>
              <a:t>	&lt;	lat. </a:t>
            </a:r>
            <a:r>
              <a:rPr lang="fr-FR" sz="3800" dirty="0" err="1"/>
              <a:t>tardo</a:t>
            </a:r>
            <a:r>
              <a:rPr lang="fr-FR" sz="3800" dirty="0"/>
              <a:t> </a:t>
            </a:r>
            <a:r>
              <a:rPr lang="fr-FR" sz="3800" i="1" dirty="0" err="1"/>
              <a:t>balteare</a:t>
            </a:r>
            <a:r>
              <a:rPr lang="fr-FR" sz="3800" dirty="0"/>
              <a:t>, der. di </a:t>
            </a:r>
            <a:r>
              <a:rPr lang="fr-FR" sz="3800" i="1" dirty="0" err="1"/>
              <a:t>balteus</a:t>
            </a:r>
            <a:r>
              <a:rPr lang="fr-FR" sz="3800" i="1" dirty="0"/>
              <a:t> </a:t>
            </a:r>
            <a:r>
              <a:rPr lang="fr-FR" sz="3800" dirty="0"/>
              <a:t>(= </a:t>
            </a:r>
            <a:r>
              <a:rPr lang="fr-FR" sz="3800" dirty="0" err="1"/>
              <a:t>cintura</a:t>
            </a:r>
            <a:r>
              <a:rPr lang="fr-FR" sz="3800" dirty="0"/>
              <a:t> </a:t>
            </a:r>
            <a:r>
              <a:rPr lang="fr-FR" sz="3800" dirty="0" err="1"/>
              <a:t>militare</a:t>
            </a:r>
            <a:r>
              <a:rPr lang="fr-FR" sz="3800" dirty="0"/>
              <a:t>)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/>
              <a:t> </a:t>
            </a:r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diaspro</a:t>
            </a:r>
            <a:r>
              <a:rPr lang="fr-FR" sz="3800" dirty="0"/>
              <a:t>	&lt; 	lat. </a:t>
            </a:r>
            <a:r>
              <a:rPr lang="fr-FR" sz="3800" dirty="0" err="1"/>
              <a:t>mediev</a:t>
            </a:r>
            <a:r>
              <a:rPr lang="fr-FR" sz="3800" dirty="0"/>
              <a:t>. </a:t>
            </a:r>
            <a:r>
              <a:rPr lang="fr-FR" sz="3800" i="1" dirty="0" err="1"/>
              <a:t>diasprum</a:t>
            </a:r>
            <a:r>
              <a:rPr lang="fr-FR" sz="3800" dirty="0"/>
              <a:t>, lat. class. </a:t>
            </a:r>
            <a:r>
              <a:rPr lang="fr-FR" sz="3800" i="1" dirty="0" err="1"/>
              <a:t>iaspis</a:t>
            </a:r>
            <a:r>
              <a:rPr lang="fr-FR" sz="3800" i="1" dirty="0"/>
              <a:t> -</a:t>
            </a:r>
            <a:r>
              <a:rPr lang="fr-FR" sz="3800" i="1" dirty="0" err="1"/>
              <a:t>ĭdis</a:t>
            </a:r>
            <a:endParaRPr lang="fr-FR" sz="3800" dirty="0"/>
          </a:p>
          <a:p>
            <a:pPr>
              <a:buNone/>
              <a:tabLst>
                <a:tab pos="1257300" algn="l"/>
                <a:tab pos="1968500" algn="l"/>
              </a:tabLst>
            </a:pPr>
            <a:r>
              <a:rPr lang="fr-FR" sz="3800" dirty="0" err="1"/>
              <a:t>affondare</a:t>
            </a:r>
            <a:r>
              <a:rPr lang="fr-FR" sz="3800" dirty="0"/>
              <a:t>	&lt;	lat. </a:t>
            </a:r>
            <a:r>
              <a:rPr lang="fr-FR" sz="3800" dirty="0" err="1"/>
              <a:t>mediev</a:t>
            </a:r>
            <a:r>
              <a:rPr lang="fr-FR" sz="3800" dirty="0"/>
              <a:t>. </a:t>
            </a:r>
            <a:r>
              <a:rPr lang="fr-FR" sz="3800" i="1" dirty="0" err="1"/>
              <a:t>affundare</a:t>
            </a:r>
            <a:r>
              <a:rPr lang="fr-FR" sz="3800" dirty="0"/>
              <a:t>, </a:t>
            </a:r>
            <a:r>
              <a:rPr lang="fr-FR" sz="3800" dirty="0" err="1"/>
              <a:t>comp</a:t>
            </a:r>
            <a:r>
              <a:rPr lang="fr-FR" sz="3800" dirty="0"/>
              <a:t>. di </a:t>
            </a:r>
            <a:r>
              <a:rPr lang="fr-FR" sz="3800" i="1" dirty="0"/>
              <a:t>ad-</a:t>
            </a:r>
            <a:r>
              <a:rPr lang="fr-FR" sz="3800" dirty="0"/>
              <a:t> </a:t>
            </a:r>
            <a:r>
              <a:rPr lang="fr-FR" sz="3600" dirty="0"/>
              <a:t>e </a:t>
            </a:r>
            <a:r>
              <a:rPr lang="fr-FR" sz="3600" i="1" dirty="0"/>
              <a:t>fundus </a:t>
            </a:r>
            <a:r>
              <a:rPr lang="fr-FR" sz="3600" dirty="0"/>
              <a:t> (</a:t>
            </a:r>
            <a:r>
              <a:rPr lang="fr-FR" sz="3600" dirty="0" err="1"/>
              <a:t>rendere</a:t>
            </a:r>
            <a:r>
              <a:rPr lang="fr-FR" sz="3600" dirty="0"/>
              <a:t> più </a:t>
            </a:r>
            <a:r>
              <a:rPr lang="fr-FR" sz="3600" dirty="0" err="1"/>
              <a:t>profondo</a:t>
            </a:r>
            <a:r>
              <a:rPr lang="fr-FR" sz="3600" dirty="0"/>
              <a:t>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6D97FBB0-E5E5-3D0D-09FC-443C161A219D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124744"/>
            <a:ext cx="8472518" cy="616190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436688" algn="l"/>
              </a:tabLst>
            </a:pPr>
            <a:r>
              <a:rPr lang="fr-FR" sz="3600" b="1" i="1" dirty="0"/>
              <a:t>	Vita Nova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200" dirty="0"/>
              <a:t>« </a:t>
            </a:r>
            <a:r>
              <a:rPr lang="fr-FR" sz="2200" dirty="0" err="1"/>
              <a:t>Prosimetrum</a:t>
            </a:r>
            <a:r>
              <a:rPr lang="fr-FR" sz="2200" dirty="0"/>
              <a:t> » </a:t>
            </a:r>
            <a:r>
              <a:rPr lang="fr-FR" sz="2200" dirty="0" err="1"/>
              <a:t>scritto</a:t>
            </a:r>
            <a:r>
              <a:rPr lang="fr-FR" sz="2200" dirty="0"/>
              <a:t> </a:t>
            </a:r>
            <a:r>
              <a:rPr lang="fr-FR" sz="2200" dirty="0" err="1"/>
              <a:t>negli</a:t>
            </a:r>
            <a:r>
              <a:rPr lang="fr-FR" sz="2200" dirty="0"/>
              <a:t> </a:t>
            </a:r>
            <a:r>
              <a:rPr lang="fr-FR" sz="2200" dirty="0" err="1"/>
              <a:t>anni</a:t>
            </a:r>
            <a:r>
              <a:rPr lang="fr-FR" sz="2200" dirty="0"/>
              <a:t>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200" dirty="0"/>
              <a:t>di </a:t>
            </a:r>
            <a:r>
              <a:rPr lang="fr-FR" sz="2200" dirty="0" err="1"/>
              <a:t>gioventù</a:t>
            </a:r>
            <a:r>
              <a:rPr lang="fr-FR" sz="2200" dirty="0"/>
              <a:t> :  31 </a:t>
            </a:r>
            <a:r>
              <a:rPr lang="fr-FR" sz="2200" dirty="0" err="1"/>
              <a:t>liriche</a:t>
            </a:r>
            <a:r>
              <a:rPr lang="fr-FR" sz="2200" dirty="0"/>
              <a:t>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200" dirty="0"/>
              <a:t>+ </a:t>
            </a:r>
            <a:r>
              <a:rPr lang="fr-FR" sz="2200" dirty="0" err="1"/>
              <a:t>commenti</a:t>
            </a:r>
            <a:r>
              <a:rPr lang="fr-FR" sz="2200" dirty="0"/>
              <a:t> in </a:t>
            </a:r>
            <a:r>
              <a:rPr lang="fr-FR" sz="2200" dirty="0" err="1"/>
              <a:t>prosa</a:t>
            </a:r>
            <a:r>
              <a:rPr lang="fr-FR" sz="2200" dirty="0"/>
              <a:t> </a:t>
            </a:r>
            <a:r>
              <a:rPr lang="fr-FR" sz="2200" dirty="0" err="1"/>
              <a:t>dell’autore</a:t>
            </a:r>
            <a:r>
              <a:rPr lang="fr-FR" sz="2200" dirty="0"/>
              <a:t>, 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200" dirty="0"/>
              <a:t>prima e </a:t>
            </a:r>
            <a:r>
              <a:rPr lang="fr-FR" sz="2200" dirty="0" err="1"/>
              <a:t>dopo</a:t>
            </a:r>
            <a:r>
              <a:rPr lang="fr-FR" sz="2200" dirty="0"/>
              <a:t> la morte di Beatrice.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200" dirty="0"/>
              <a:t>→ </a:t>
            </a:r>
            <a:r>
              <a:rPr lang="fr-FR" sz="2200" dirty="0" err="1"/>
              <a:t>chiave</a:t>
            </a:r>
            <a:r>
              <a:rPr lang="fr-FR" sz="2200" dirty="0"/>
              <a:t> </a:t>
            </a:r>
            <a:r>
              <a:rPr lang="fr-FR" sz="2200" b="1" dirty="0" err="1"/>
              <a:t>allegorica</a:t>
            </a:r>
            <a:r>
              <a:rPr lang="fr-FR" sz="2200" dirty="0"/>
              <a:t> : l’</a:t>
            </a:r>
            <a:r>
              <a:rPr lang="fr-FR" sz="2200" dirty="0" err="1"/>
              <a:t>ordinamento</a:t>
            </a:r>
            <a:r>
              <a:rPr lang="fr-FR" sz="2200" dirty="0"/>
              <a:t> delle </a:t>
            </a:r>
            <a:r>
              <a:rPr lang="fr-FR" sz="2200" dirty="0" err="1"/>
              <a:t>liriche</a:t>
            </a:r>
            <a:r>
              <a:rPr lang="fr-FR" sz="2200" dirty="0"/>
              <a:t> riflette l’</a:t>
            </a:r>
            <a:r>
              <a:rPr lang="fr-FR" sz="2200" b="1" i="1" dirty="0" err="1"/>
              <a:t>evoluzione</a:t>
            </a:r>
            <a:r>
              <a:rPr lang="fr-FR" sz="2200" b="1" i="1" dirty="0"/>
              <a:t> </a:t>
            </a:r>
            <a:r>
              <a:rPr lang="fr-FR" sz="2200" b="1" i="1" dirty="0" err="1"/>
              <a:t>spirituale</a:t>
            </a:r>
            <a:r>
              <a:rPr lang="fr-FR" sz="2200" b="1" i="1" dirty="0"/>
              <a:t> </a:t>
            </a:r>
            <a:r>
              <a:rPr lang="fr-FR" sz="2200" dirty="0" err="1"/>
              <a:t>della</a:t>
            </a:r>
            <a:r>
              <a:rPr lang="fr-FR" sz="2200" dirty="0"/>
              <a:t> </a:t>
            </a:r>
            <a:r>
              <a:rPr lang="fr-FR" sz="2200" dirty="0" err="1"/>
              <a:t>vicenda</a:t>
            </a:r>
            <a:r>
              <a:rPr lang="fr-FR" sz="2200" dirty="0"/>
              <a:t> (</a:t>
            </a:r>
            <a:r>
              <a:rPr lang="fr-FR" sz="2200" dirty="0" err="1"/>
              <a:t>l’amore</a:t>
            </a:r>
            <a:r>
              <a:rPr lang="fr-FR" sz="2200" dirty="0"/>
              <a:t> di Dante per Beatrice, </a:t>
            </a:r>
            <a:r>
              <a:rPr lang="fr-FR" sz="2200" dirty="0" err="1"/>
              <a:t>che</a:t>
            </a:r>
            <a:r>
              <a:rPr lang="fr-FR" sz="2200" dirty="0"/>
              <a:t> </a:t>
            </a:r>
            <a:r>
              <a:rPr lang="fr-FR" sz="2200" dirty="0" err="1"/>
              <a:t>lo</a:t>
            </a:r>
            <a:r>
              <a:rPr lang="fr-FR" sz="2200" dirty="0"/>
              <a:t> </a:t>
            </a:r>
            <a:r>
              <a:rPr lang="fr-FR" sz="2200" dirty="0" err="1"/>
              <a:t>eleva</a:t>
            </a:r>
            <a:r>
              <a:rPr lang="fr-FR" sz="2200" dirty="0"/>
              <a:t> verso la </a:t>
            </a:r>
            <a:r>
              <a:rPr lang="fr-FR" sz="2200" dirty="0" err="1"/>
              <a:t>trascendenza</a:t>
            </a:r>
            <a:r>
              <a:rPr lang="fr-FR" sz="2200" dirty="0"/>
              <a:t>) e anche l’</a:t>
            </a:r>
            <a:r>
              <a:rPr lang="fr-FR" sz="2200" b="1" i="1" dirty="0" err="1"/>
              <a:t>evoluzione</a:t>
            </a:r>
            <a:r>
              <a:rPr lang="fr-FR" sz="2200" b="1" i="1" dirty="0"/>
              <a:t> </a:t>
            </a:r>
            <a:r>
              <a:rPr lang="fr-FR" sz="2200" b="1" i="1" dirty="0" err="1"/>
              <a:t>poetica</a:t>
            </a:r>
            <a:r>
              <a:rPr lang="fr-FR" sz="2200" b="1" i="1" dirty="0"/>
              <a:t> </a:t>
            </a:r>
            <a:r>
              <a:rPr lang="fr-FR" sz="2200" dirty="0" err="1"/>
              <a:t>dell’autore</a:t>
            </a:r>
            <a:r>
              <a:rPr lang="fr-FR" sz="2200" dirty="0"/>
              <a:t> (</a:t>
            </a:r>
            <a:r>
              <a:rPr lang="fr-FR" sz="2200" dirty="0" err="1"/>
              <a:t>aderisce</a:t>
            </a:r>
            <a:r>
              <a:rPr lang="fr-FR" sz="2200" dirty="0"/>
              <a:t> </a:t>
            </a:r>
            <a:r>
              <a:rPr lang="fr-FR" sz="2200" dirty="0" err="1"/>
              <a:t>pienamente</a:t>
            </a:r>
            <a:r>
              <a:rPr lang="fr-FR" sz="2200" dirty="0"/>
              <a:t> al « Dolce </a:t>
            </a:r>
            <a:r>
              <a:rPr lang="fr-FR" sz="2200" dirty="0" err="1"/>
              <a:t>Stil</a:t>
            </a:r>
            <a:r>
              <a:rPr lang="fr-FR" sz="2200" dirty="0"/>
              <a:t> Novo »).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1800" dirty="0">
                <a:hlinkClick r:id="rId2"/>
              </a:rPr>
              <a:t>https://letteritaliana.weebly.com/vita-nuova.html</a:t>
            </a:r>
            <a:endParaRPr lang="fr-FR" sz="1800" dirty="0"/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2200" dirty="0" err="1"/>
              <a:t>Chiave</a:t>
            </a:r>
            <a:r>
              <a:rPr lang="fr-FR" sz="2200" dirty="0"/>
              <a:t> di volta </a:t>
            </a:r>
            <a:r>
              <a:rPr lang="fr-FR" sz="2200" dirty="0" err="1"/>
              <a:t>dell’opera</a:t>
            </a:r>
            <a:r>
              <a:rPr lang="fr-FR" sz="2200" dirty="0"/>
              <a:t> : </a:t>
            </a:r>
            <a:r>
              <a:rPr lang="fr-FR" sz="2200" b="1" dirty="0"/>
              <a:t>la canzone  </a:t>
            </a:r>
            <a:r>
              <a:rPr lang="fr-FR" sz="2200" b="1" i="1" dirty="0"/>
              <a:t>Donne </a:t>
            </a:r>
            <a:r>
              <a:rPr lang="fr-FR" sz="2200" b="1" i="1" dirty="0" err="1"/>
              <a:t>ch’avete</a:t>
            </a:r>
            <a:r>
              <a:rPr lang="fr-FR" sz="2200" b="1" i="1" dirty="0"/>
              <a:t> </a:t>
            </a:r>
            <a:r>
              <a:rPr lang="fr-FR" sz="2200" b="1" i="1" dirty="0" err="1"/>
              <a:t>intelletto</a:t>
            </a:r>
            <a:r>
              <a:rPr lang="fr-FR" sz="2200" b="1" i="1" dirty="0"/>
              <a:t> </a:t>
            </a:r>
            <a:r>
              <a:rPr lang="fr-FR" sz="2200" b="1" i="1" dirty="0" err="1"/>
              <a:t>d’amore</a:t>
            </a:r>
            <a:r>
              <a:rPr lang="fr-FR" sz="2200" b="1" i="1" dirty="0"/>
              <a:t>.</a:t>
            </a:r>
            <a:r>
              <a:rPr lang="fr-FR" sz="2200" i="1" dirty="0"/>
              <a:t> </a:t>
            </a:r>
            <a:r>
              <a:rPr lang="fr-FR" sz="2200" dirty="0" err="1"/>
              <a:t>Questa</a:t>
            </a:r>
            <a:r>
              <a:rPr lang="fr-FR" sz="2200" dirty="0"/>
              <a:t> lirica, </a:t>
            </a:r>
            <a:r>
              <a:rPr lang="fr-FR" sz="2200" dirty="0" err="1"/>
              <a:t>situata</a:t>
            </a:r>
            <a:r>
              <a:rPr lang="fr-FR" sz="2200" dirty="0"/>
              <a:t> </a:t>
            </a:r>
            <a:r>
              <a:rPr lang="fr-FR" sz="2200" dirty="0" err="1"/>
              <a:t>nella</a:t>
            </a:r>
            <a:r>
              <a:rPr lang="fr-FR" sz="2200" dirty="0"/>
              <a:t> </a:t>
            </a:r>
            <a:r>
              <a:rPr lang="fr-FR" sz="2200" dirty="0" err="1"/>
              <a:t>raccolta</a:t>
            </a:r>
            <a:r>
              <a:rPr lang="fr-FR" sz="2200" dirty="0"/>
              <a:t> subito </a:t>
            </a:r>
            <a:r>
              <a:rPr lang="fr-FR" sz="2200" dirty="0" err="1"/>
              <a:t>dopo</a:t>
            </a:r>
            <a:r>
              <a:rPr lang="fr-FR" sz="2200" dirty="0"/>
              <a:t> la morte di Beatrice, </a:t>
            </a:r>
            <a:r>
              <a:rPr lang="fr-FR" sz="2200" dirty="0" err="1"/>
              <a:t>evoca</a:t>
            </a:r>
            <a:r>
              <a:rPr lang="fr-FR" sz="2200" dirty="0"/>
              <a:t> la </a:t>
            </a:r>
            <a:r>
              <a:rPr lang="fr-FR" sz="2200" dirty="0" err="1"/>
              <a:t>nascita</a:t>
            </a:r>
            <a:r>
              <a:rPr lang="fr-FR" sz="2200" dirty="0"/>
              <a:t> di </a:t>
            </a:r>
            <a:r>
              <a:rPr lang="fr-FR" sz="2200" dirty="0" err="1"/>
              <a:t>questo</a:t>
            </a:r>
            <a:r>
              <a:rPr lang="fr-FR" sz="2200" dirty="0"/>
              <a:t> </a:t>
            </a:r>
            <a:r>
              <a:rPr lang="fr-FR" sz="2200" dirty="0" err="1"/>
              <a:t>amore</a:t>
            </a:r>
            <a:r>
              <a:rPr lang="fr-FR" sz="2200" dirty="0"/>
              <a:t> </a:t>
            </a:r>
            <a:r>
              <a:rPr lang="fr-FR" sz="2200" dirty="0" err="1"/>
              <a:t>nuovo</a:t>
            </a:r>
            <a:r>
              <a:rPr lang="fr-FR" sz="2200" dirty="0"/>
              <a:t>, </a:t>
            </a:r>
            <a:r>
              <a:rPr lang="fr-FR" sz="2200" dirty="0" err="1"/>
              <a:t>gratuito</a:t>
            </a:r>
            <a:r>
              <a:rPr lang="fr-FR" sz="2200" dirty="0"/>
              <a:t>, </a:t>
            </a:r>
            <a:r>
              <a:rPr lang="fr-FR" sz="2200" dirty="0" err="1"/>
              <a:t>che</a:t>
            </a:r>
            <a:r>
              <a:rPr lang="fr-FR" sz="2200" dirty="0"/>
              <a:t> non </a:t>
            </a:r>
            <a:r>
              <a:rPr lang="fr-FR" sz="2200" dirty="0" err="1"/>
              <a:t>esige</a:t>
            </a:r>
            <a:r>
              <a:rPr lang="fr-FR" sz="2200" dirty="0"/>
              <a:t> </a:t>
            </a:r>
            <a:r>
              <a:rPr lang="fr-FR" sz="2200" dirty="0" err="1"/>
              <a:t>reciprocità</a:t>
            </a:r>
            <a:r>
              <a:rPr lang="fr-FR" sz="2200" dirty="0"/>
              <a:t> :</a:t>
            </a:r>
            <a:endParaRPr lang="fr-FR" sz="2200" i="1" dirty="0"/>
          </a:p>
          <a:p>
            <a:pPr marL="0" indent="0" algn="just">
              <a:buNone/>
              <a:tabLst>
                <a:tab pos="355600" algn="l"/>
              </a:tabLst>
            </a:pPr>
            <a:r>
              <a:rPr lang="fr-FR" sz="1800" dirty="0">
                <a:hlinkClick r:id="rId3"/>
              </a:rPr>
              <a:t>https://letteritaliana.weebly.com/donne-chavete-intelletto-damore.html</a:t>
            </a:r>
            <a:endParaRPr lang="fr-FR" sz="1800" dirty="0"/>
          </a:p>
          <a:p>
            <a:pPr marL="0" indent="0" algn="just">
              <a:buNone/>
              <a:tabLst>
                <a:tab pos="355600" algn="l"/>
              </a:tabLst>
            </a:pPr>
            <a:endParaRPr lang="fr-FR" sz="3600" dirty="0"/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033B78F3-957B-4F85-AD73-6CB66DBA1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13" t="18719" r="60739" b="45274"/>
          <a:stretch/>
        </p:blipFill>
        <p:spPr>
          <a:xfrm>
            <a:off x="5292080" y="980728"/>
            <a:ext cx="3245384" cy="2448272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0920F20-090D-8FA0-2198-F4F60FFEEBCA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158410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686800" cy="57332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3600" b="1" cap="small" dirty="0" err="1"/>
              <a:t>Fonetica</a:t>
            </a:r>
            <a:endParaRPr lang="fr-FR" sz="3600" dirty="0"/>
          </a:p>
          <a:p>
            <a:pPr>
              <a:buNone/>
              <a:tabLst>
                <a:tab pos="2781300" algn="l"/>
                <a:tab pos="4127500" algn="l"/>
              </a:tabLst>
            </a:pPr>
            <a:r>
              <a:rPr lang="fr-FR" sz="3600" dirty="0" err="1"/>
              <a:t>dittongamenti</a:t>
            </a:r>
            <a:r>
              <a:rPr lang="fr-FR" sz="3600" dirty="0"/>
              <a:t>	[</a:t>
            </a:r>
            <a:r>
              <a:rPr lang="fr-FR" sz="3600" dirty="0" err="1"/>
              <a:t>wƆ</a:t>
            </a:r>
            <a:r>
              <a:rPr lang="fr-FR" sz="3600" dirty="0"/>
              <a:t>] 	</a:t>
            </a:r>
            <a:r>
              <a:rPr lang="fr-FR" sz="3600" i="1" dirty="0" err="1"/>
              <a:t>truovo</a:t>
            </a:r>
            <a:r>
              <a:rPr lang="fr-FR" sz="3600" i="1" dirty="0"/>
              <a:t> </a:t>
            </a:r>
            <a:r>
              <a:rPr lang="fr-FR" sz="3600" dirty="0"/>
              <a:t>    (</a:t>
            </a:r>
            <a:r>
              <a:rPr lang="fr-FR" sz="3600" dirty="0" err="1"/>
              <a:t>dopo</a:t>
            </a:r>
            <a:r>
              <a:rPr lang="fr-FR" sz="3600" dirty="0"/>
              <a:t> consonante + </a:t>
            </a:r>
            <a:r>
              <a:rPr lang="fr-FR" sz="3600" i="1" dirty="0"/>
              <a:t>r</a:t>
            </a:r>
            <a:r>
              <a:rPr lang="fr-FR" sz="3600" dirty="0"/>
              <a:t>)</a:t>
            </a:r>
          </a:p>
          <a:p>
            <a:pPr>
              <a:buNone/>
              <a:tabLst>
                <a:tab pos="2781300" algn="l"/>
                <a:tab pos="4127500" algn="l"/>
              </a:tabLst>
            </a:pPr>
            <a:r>
              <a:rPr lang="fr-FR" sz="3600" dirty="0"/>
              <a:t>		[je]	</a:t>
            </a:r>
            <a:r>
              <a:rPr lang="fr-FR" sz="3600" i="1" dirty="0" err="1"/>
              <a:t>lieva</a:t>
            </a:r>
            <a:endParaRPr lang="fr-FR" sz="3600" dirty="0"/>
          </a:p>
          <a:p>
            <a:pPr>
              <a:buNone/>
              <a:tabLst>
                <a:tab pos="2781300" algn="l"/>
                <a:tab pos="4127500" algn="l"/>
              </a:tabLst>
            </a:pPr>
            <a:r>
              <a:rPr lang="fr-FR" sz="3600" i="1" dirty="0"/>
              <a:t> </a:t>
            </a:r>
            <a:endParaRPr lang="fr-FR" sz="3600" dirty="0"/>
          </a:p>
          <a:p>
            <a:pPr>
              <a:buNone/>
              <a:tabLst>
                <a:tab pos="2781300" algn="l"/>
                <a:tab pos="4127500" algn="l"/>
              </a:tabLst>
            </a:pPr>
            <a:r>
              <a:rPr lang="fr-FR" sz="3600" dirty="0" err="1"/>
              <a:t>monottongamenti</a:t>
            </a:r>
            <a:r>
              <a:rPr lang="fr-FR" sz="3600" dirty="0"/>
              <a:t>	[</a:t>
            </a:r>
            <a:r>
              <a:rPr lang="fr-FR" sz="3600" dirty="0" err="1"/>
              <a:t>aj</a:t>
            </a:r>
            <a:r>
              <a:rPr lang="fr-FR" sz="3600" dirty="0"/>
              <a:t>]  &gt;  [a]	</a:t>
            </a:r>
            <a:r>
              <a:rPr lang="fr-FR" sz="3600" i="1" dirty="0" err="1"/>
              <a:t>atarme</a:t>
            </a:r>
            <a:r>
              <a:rPr lang="fr-FR" sz="3600" i="1" dirty="0"/>
              <a:t> </a:t>
            </a:r>
            <a:r>
              <a:rPr lang="fr-FR" sz="3600" dirty="0"/>
              <a:t>(cf. </a:t>
            </a:r>
            <a:r>
              <a:rPr lang="fr-FR" sz="3600" i="1" dirty="0" err="1"/>
              <a:t>aitarme</a:t>
            </a:r>
            <a:r>
              <a:rPr lang="fr-FR" sz="3600" dirty="0"/>
              <a:t>)</a:t>
            </a:r>
          </a:p>
          <a:p>
            <a:pPr>
              <a:buNone/>
              <a:tabLst>
                <a:tab pos="2781300" algn="l"/>
                <a:tab pos="4127500" algn="l"/>
              </a:tabLst>
            </a:pPr>
            <a:r>
              <a:rPr lang="fr-FR" sz="3600" dirty="0"/>
              <a:t> </a:t>
            </a:r>
          </a:p>
          <a:p>
            <a:pPr algn="just">
              <a:buNone/>
              <a:tabLst>
                <a:tab pos="2781300" algn="l"/>
                <a:tab pos="4127500" algn="l"/>
              </a:tabLst>
            </a:pPr>
            <a:r>
              <a:rPr lang="fr-FR" sz="3600" dirty="0" err="1"/>
              <a:t>trattamenti</a:t>
            </a:r>
            <a:r>
              <a:rPr lang="fr-FR" sz="3600" dirty="0"/>
              <a:t> </a:t>
            </a:r>
            <a:r>
              <a:rPr lang="fr-FR" sz="3600" dirty="0" err="1"/>
              <a:t>danteschi</a:t>
            </a:r>
            <a:r>
              <a:rPr lang="fr-FR" sz="3600" dirty="0"/>
              <a:t>	</a:t>
            </a:r>
            <a:r>
              <a:rPr lang="fr-FR" sz="3600" i="1" dirty="0"/>
              <a:t>an-</a:t>
            </a:r>
            <a:r>
              <a:rPr lang="fr-FR" sz="3600" dirty="0"/>
              <a:t> </a:t>
            </a:r>
            <a:r>
              <a:rPr lang="fr-FR" sz="3600" dirty="0" err="1"/>
              <a:t>sostituisce</a:t>
            </a:r>
            <a:r>
              <a:rPr lang="fr-FR" sz="3600" dirty="0"/>
              <a:t> il </a:t>
            </a:r>
            <a:r>
              <a:rPr lang="fr-FR" sz="3600" dirty="0" err="1"/>
              <a:t>preesistente</a:t>
            </a:r>
            <a:r>
              <a:rPr lang="fr-FR" sz="3600" dirty="0"/>
              <a:t> </a:t>
            </a:r>
            <a:r>
              <a:rPr lang="fr-FR" sz="3600" dirty="0" err="1"/>
              <a:t>dittongo</a:t>
            </a:r>
            <a:r>
              <a:rPr lang="fr-FR" sz="3600" dirty="0"/>
              <a:t> 	</a:t>
            </a:r>
            <a:r>
              <a:rPr lang="fr-FR" sz="3600" dirty="0" err="1"/>
              <a:t>protonico</a:t>
            </a:r>
            <a:r>
              <a:rPr lang="fr-FR" sz="3600" dirty="0"/>
              <a:t> </a:t>
            </a:r>
            <a:r>
              <a:rPr lang="fr-FR" sz="3600" i="1" dirty="0"/>
              <a:t>au-</a:t>
            </a:r>
            <a:r>
              <a:rPr lang="fr-FR" sz="3600" dirty="0"/>
              <a:t> di </a:t>
            </a:r>
            <a:r>
              <a:rPr lang="fr-FR" sz="3600" dirty="0" err="1"/>
              <a:t>ascendenza</a:t>
            </a:r>
            <a:r>
              <a:rPr lang="fr-FR" sz="3600" dirty="0"/>
              <a:t> </a:t>
            </a:r>
            <a:r>
              <a:rPr lang="fr-FR" sz="3600" dirty="0" err="1"/>
              <a:t>siciliana</a:t>
            </a:r>
            <a:r>
              <a:rPr lang="fr-FR" sz="3600" dirty="0"/>
              <a:t> e 	</a:t>
            </a:r>
            <a:r>
              <a:rPr lang="fr-FR" sz="3600" dirty="0" err="1"/>
              <a:t>provenzale</a:t>
            </a:r>
            <a:r>
              <a:rPr lang="fr-FR" sz="3600" dirty="0"/>
              <a:t> :     </a:t>
            </a:r>
            <a:r>
              <a:rPr lang="fr-FR" sz="3600" i="1" dirty="0" err="1"/>
              <a:t>ancidere</a:t>
            </a:r>
            <a:r>
              <a:rPr lang="fr-FR" sz="3600" dirty="0"/>
              <a:t>   (cf. </a:t>
            </a:r>
            <a:r>
              <a:rPr lang="fr-FR" sz="3600" i="1" dirty="0" err="1"/>
              <a:t>aucidere</a:t>
            </a:r>
            <a:r>
              <a:rPr lang="fr-FR" sz="3600" dirty="0"/>
              <a:t>)</a:t>
            </a:r>
          </a:p>
          <a:p>
            <a:pPr>
              <a:buNone/>
              <a:tabLst>
                <a:tab pos="2425700" algn="l"/>
                <a:tab pos="3403600" algn="l"/>
              </a:tabLst>
            </a:pPr>
            <a:r>
              <a:rPr lang="fr-FR" sz="3600" b="1" cap="small" dirty="0"/>
              <a:t> </a:t>
            </a:r>
            <a:endParaRPr lang="fr-FR" sz="3600" dirty="0"/>
          </a:p>
          <a:p>
            <a:pPr>
              <a:buNone/>
              <a:tabLst>
                <a:tab pos="1968500" algn="l"/>
                <a:tab pos="2870200" algn="l"/>
              </a:tabLst>
            </a:pPr>
            <a:r>
              <a:rPr lang="fr-FR" sz="3600" b="1" cap="small" dirty="0"/>
              <a:t> </a:t>
            </a:r>
            <a:endParaRPr lang="fr-FR" sz="3600" dirty="0"/>
          </a:p>
          <a:p>
            <a:pPr>
              <a:buNone/>
              <a:tabLst>
                <a:tab pos="1968500" algn="l"/>
                <a:tab pos="2870200" algn="l"/>
              </a:tabLst>
            </a:pPr>
            <a:r>
              <a:rPr lang="fr-FR" sz="3600" b="1" cap="small" dirty="0" err="1"/>
              <a:t>Morfo</a:t>
            </a:r>
            <a:r>
              <a:rPr lang="fr-FR" sz="3600" b="1" cap="small" dirty="0"/>
              <a:t>-</a:t>
            </a:r>
            <a:r>
              <a:rPr lang="fr-FR" sz="3600" b="1" cap="small" dirty="0" err="1"/>
              <a:t>Sintassi</a:t>
            </a:r>
            <a:endParaRPr lang="fr-FR" sz="3600" dirty="0"/>
          </a:p>
          <a:p>
            <a:pPr>
              <a:buNone/>
              <a:tabLst>
                <a:tab pos="1968500" algn="l"/>
                <a:tab pos="2870200" algn="l"/>
              </a:tabLst>
            </a:pPr>
            <a:r>
              <a:rPr lang="fr-FR" sz="3600" dirty="0" err="1"/>
              <a:t>Articolo</a:t>
            </a:r>
            <a:r>
              <a:rPr lang="fr-FR" sz="3600" dirty="0"/>
              <a:t> </a:t>
            </a:r>
            <a:r>
              <a:rPr lang="fr-FR" sz="3600" dirty="0" err="1"/>
              <a:t>determinativo</a:t>
            </a:r>
            <a:r>
              <a:rPr lang="fr-FR" sz="3600" dirty="0"/>
              <a:t> </a:t>
            </a:r>
            <a:r>
              <a:rPr lang="fr-FR" sz="3600" dirty="0" err="1"/>
              <a:t>maschile</a:t>
            </a:r>
            <a:r>
              <a:rPr lang="fr-FR" sz="3600" dirty="0"/>
              <a:t> </a:t>
            </a:r>
            <a:r>
              <a:rPr lang="fr-FR" sz="3600" dirty="0" err="1"/>
              <a:t>singolare</a:t>
            </a:r>
            <a:r>
              <a:rPr lang="fr-FR" sz="3600" dirty="0"/>
              <a:t> : forma </a:t>
            </a:r>
            <a:r>
              <a:rPr lang="fr-FR" sz="3600" dirty="0" err="1"/>
              <a:t>enclitica</a:t>
            </a:r>
            <a:r>
              <a:rPr lang="fr-FR" sz="3600" dirty="0"/>
              <a:t> </a:t>
            </a:r>
            <a:r>
              <a:rPr lang="fr-FR" sz="3600" i="1" dirty="0"/>
              <a:t>‘l    		</a:t>
            </a:r>
            <a:r>
              <a:rPr lang="fr-FR" sz="3600" dirty="0"/>
              <a:t>es.</a:t>
            </a:r>
            <a:r>
              <a:rPr lang="fr-FR" sz="3600" i="1" dirty="0"/>
              <a:t>	e ‘l peso </a:t>
            </a:r>
            <a:r>
              <a:rPr lang="fr-FR" sz="3600" dirty="0"/>
              <a:t>;  </a:t>
            </a:r>
            <a:r>
              <a:rPr lang="fr-FR" sz="3600" i="1" dirty="0" err="1"/>
              <a:t>no’l</a:t>
            </a:r>
            <a:r>
              <a:rPr lang="fr-FR" sz="3600" i="1" dirty="0"/>
              <a:t> </a:t>
            </a:r>
            <a:r>
              <a:rPr lang="fr-FR" sz="3600" i="1" dirty="0" err="1"/>
              <a:t>potrebbe</a:t>
            </a:r>
            <a:r>
              <a:rPr lang="fr-FR" sz="3600" dirty="0"/>
              <a:t>)</a:t>
            </a:r>
          </a:p>
          <a:p>
            <a:pPr>
              <a:buNone/>
              <a:tabLst>
                <a:tab pos="1968500" algn="l"/>
                <a:tab pos="2870200" algn="l"/>
              </a:tabLst>
            </a:pPr>
            <a:r>
              <a:rPr lang="fr-FR" sz="3600" dirty="0"/>
              <a:t> </a:t>
            </a:r>
          </a:p>
          <a:p>
            <a:pPr>
              <a:buNone/>
              <a:tabLst>
                <a:tab pos="1968500" algn="l"/>
                <a:tab pos="2870200" algn="l"/>
              </a:tabLst>
            </a:pPr>
            <a:r>
              <a:rPr lang="fr-FR" sz="3600" dirty="0" err="1"/>
              <a:t>Condizionale</a:t>
            </a:r>
            <a:r>
              <a:rPr lang="fr-FR" sz="3600" dirty="0"/>
              <a:t>	forma </a:t>
            </a:r>
            <a:r>
              <a:rPr lang="fr-FR" sz="3600" i="1" dirty="0" err="1"/>
              <a:t>potrebbe</a:t>
            </a:r>
            <a:r>
              <a:rPr lang="fr-FR" sz="3600" i="1" dirty="0"/>
              <a:t>  </a:t>
            </a:r>
            <a:r>
              <a:rPr lang="fr-FR" sz="3600" dirty="0"/>
              <a:t>(al </a:t>
            </a:r>
            <a:r>
              <a:rPr lang="fr-FR" sz="3600" dirty="0" err="1"/>
              <a:t>posto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forma </a:t>
            </a:r>
            <a:r>
              <a:rPr lang="fr-FR" sz="3600" dirty="0" err="1"/>
              <a:t>poetica</a:t>
            </a:r>
            <a:r>
              <a:rPr lang="fr-FR" sz="3600" dirty="0"/>
              <a:t> </a:t>
            </a:r>
            <a:r>
              <a:rPr lang="fr-FR" sz="3600" i="1" dirty="0" err="1"/>
              <a:t>potrìa</a:t>
            </a:r>
            <a:r>
              <a:rPr lang="fr-FR" sz="3600" dirty="0"/>
              <a:t>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36748979-6AB6-00FD-5481-C45611FE7EAB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  <a:tabLst>
                <a:tab pos="266700" algn="l"/>
              </a:tabLst>
            </a:pPr>
            <a:r>
              <a:rPr lang="fr-FR" sz="3600" dirty="0"/>
              <a:t>	La canzone </a:t>
            </a:r>
            <a:r>
              <a:rPr lang="fr-FR" sz="3600" b="1" i="1" dirty="0"/>
              <a:t>Donne </a:t>
            </a:r>
            <a:r>
              <a:rPr lang="fr-FR" sz="3600" b="1" i="1" dirty="0" err="1"/>
              <a:t>ch’avete</a:t>
            </a:r>
            <a:r>
              <a:rPr lang="fr-FR" sz="3600" b="1" i="1" dirty="0"/>
              <a:t> </a:t>
            </a:r>
            <a:r>
              <a:rPr lang="fr-FR" sz="3600" b="1" i="1" dirty="0" err="1"/>
              <a:t>intelletto</a:t>
            </a:r>
            <a:r>
              <a:rPr lang="fr-FR" sz="3600" b="1" i="1" dirty="0"/>
              <a:t> d’</a:t>
            </a:r>
            <a:r>
              <a:rPr lang="fr-FR" sz="3600" b="1" i="1" dirty="0" err="1"/>
              <a:t>amore</a:t>
            </a:r>
            <a:r>
              <a:rPr lang="fr-FR" sz="3600" dirty="0"/>
              <a:t> è fondamentale, in </a:t>
            </a:r>
            <a:r>
              <a:rPr lang="fr-FR" sz="3600" dirty="0" err="1"/>
              <a:t>questo</a:t>
            </a:r>
            <a:r>
              <a:rPr lang="fr-FR" sz="3600" dirty="0"/>
              <a:t> </a:t>
            </a:r>
            <a:r>
              <a:rPr lang="fr-FR" sz="3600" dirty="0" err="1"/>
              <a:t>percorso</a:t>
            </a:r>
            <a:r>
              <a:rPr lang="fr-FR" sz="3600" dirty="0"/>
              <a:t> </a:t>
            </a:r>
            <a:r>
              <a:rPr lang="fr-FR" sz="3600" dirty="0" err="1"/>
              <a:t>evolutivo</a:t>
            </a:r>
            <a:r>
              <a:rPr lang="fr-FR" sz="3600" dirty="0"/>
              <a:t> </a:t>
            </a:r>
            <a:r>
              <a:rPr lang="fr-FR" sz="3600" dirty="0" err="1"/>
              <a:t>generale</a:t>
            </a:r>
            <a:r>
              <a:rPr lang="fr-FR" sz="3600" dirty="0"/>
              <a:t>, e </a:t>
            </a:r>
            <a:r>
              <a:rPr lang="fr-FR" sz="3600" dirty="0" err="1"/>
              <a:t>nella</a:t>
            </a:r>
            <a:r>
              <a:rPr lang="fr-FR" sz="3600" dirty="0"/>
              <a:t> </a:t>
            </a:r>
            <a:r>
              <a:rPr lang="fr-FR" sz="3600" dirty="0" err="1"/>
              <a:t>produzione</a:t>
            </a:r>
            <a:r>
              <a:rPr lang="fr-FR" sz="3600" dirty="0"/>
              <a:t> </a:t>
            </a:r>
            <a:r>
              <a:rPr lang="fr-FR" sz="3600" dirty="0" err="1"/>
              <a:t>dantesca</a:t>
            </a:r>
            <a:r>
              <a:rPr lang="fr-FR" sz="3600" dirty="0"/>
              <a:t>. </a:t>
            </a:r>
          </a:p>
          <a:p>
            <a:pPr marL="0" indent="0" algn="just">
              <a:buNone/>
              <a:tabLst>
                <a:tab pos="266700" algn="l"/>
              </a:tabLst>
            </a:pPr>
            <a:endParaRPr lang="fr-FR" sz="3600" dirty="0"/>
          </a:p>
          <a:p>
            <a:pPr marL="0" indent="0" algn="just">
              <a:buNone/>
              <a:tabLst>
                <a:tab pos="266700" algn="l"/>
              </a:tabLst>
            </a:pPr>
            <a:r>
              <a:rPr lang="fr-FR" sz="3600" dirty="0"/>
              <a:t>	Dante ne </a:t>
            </a:r>
            <a:r>
              <a:rPr lang="fr-FR" sz="3600" dirty="0" err="1"/>
              <a:t>parlerà</a:t>
            </a:r>
            <a:r>
              <a:rPr lang="fr-FR" sz="3600" dirty="0"/>
              <a:t> anche, </a:t>
            </a:r>
            <a:r>
              <a:rPr lang="fr-FR" sz="3600" dirty="0" err="1"/>
              <a:t>indirettamente</a:t>
            </a:r>
            <a:r>
              <a:rPr lang="fr-FR" sz="3600" dirty="0"/>
              <a:t>, </a:t>
            </a:r>
            <a:r>
              <a:rPr lang="fr-FR" sz="3600" dirty="0" err="1"/>
              <a:t>nel</a:t>
            </a:r>
            <a:r>
              <a:rPr lang="fr-FR" sz="3600" dirty="0"/>
              <a:t> </a:t>
            </a:r>
            <a:r>
              <a:rPr lang="fr-FR" sz="3600" i="1" dirty="0"/>
              <a:t>De </a:t>
            </a:r>
            <a:r>
              <a:rPr lang="fr-FR" sz="3600" i="1" dirty="0" err="1"/>
              <a:t>Vulgari</a:t>
            </a:r>
            <a:r>
              <a:rPr lang="fr-FR" sz="3600" i="1" dirty="0"/>
              <a:t> </a:t>
            </a:r>
            <a:r>
              <a:rPr lang="fr-FR" sz="3600" i="1" dirty="0" err="1"/>
              <a:t>Eloquentia</a:t>
            </a:r>
            <a:r>
              <a:rPr lang="fr-FR" sz="3600" dirty="0"/>
              <a:t> (1303-1304), </a:t>
            </a:r>
            <a:r>
              <a:rPr lang="fr-FR" sz="3600" dirty="0" err="1"/>
              <a:t>dove</a:t>
            </a:r>
            <a:r>
              <a:rPr lang="fr-FR" sz="3600" dirty="0"/>
              <a:t> cita </a:t>
            </a:r>
            <a:r>
              <a:rPr lang="fr-FR" sz="3600" dirty="0" err="1"/>
              <a:t>una</a:t>
            </a:r>
            <a:r>
              <a:rPr lang="fr-FR" sz="3600" dirty="0"/>
              <a:t> </a:t>
            </a:r>
            <a:r>
              <a:rPr lang="fr-FR" sz="3600" dirty="0" err="1"/>
              <a:t>rete</a:t>
            </a:r>
            <a:r>
              <a:rPr lang="fr-FR" sz="3600" dirty="0"/>
              <a:t> </a:t>
            </a:r>
            <a:r>
              <a:rPr lang="fr-FR" sz="3600" dirty="0" err="1"/>
              <a:t>lessicale</a:t>
            </a:r>
            <a:r>
              <a:rPr lang="fr-FR" sz="3600" dirty="0"/>
              <a:t> </a:t>
            </a:r>
            <a:r>
              <a:rPr lang="fr-FR" sz="3600" dirty="0" err="1"/>
              <a:t>riconducibile</a:t>
            </a:r>
            <a:r>
              <a:rPr lang="fr-FR" sz="3600" dirty="0"/>
              <a:t> alla canzone.</a:t>
            </a:r>
          </a:p>
          <a:p>
            <a:pPr marL="0" indent="0" algn="just">
              <a:buNone/>
              <a:tabLst>
                <a:tab pos="266700" algn="l"/>
              </a:tabLst>
            </a:pPr>
            <a:endParaRPr lang="fr-FR" sz="3600" dirty="0"/>
          </a:p>
          <a:p>
            <a:pPr marL="0" indent="0" algn="just">
              <a:buNone/>
              <a:tabLst>
                <a:tab pos="266700" algn="l"/>
              </a:tabLst>
            </a:pPr>
            <a:r>
              <a:rPr lang="fr-FR" sz="3600" dirty="0"/>
              <a:t> 	La canzone è posta al </a:t>
            </a:r>
            <a:r>
              <a:rPr lang="fr-FR" sz="3600" dirty="0" err="1"/>
              <a:t>centro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</a:t>
            </a:r>
            <a:r>
              <a:rPr lang="fr-FR" sz="3600" i="1" dirty="0"/>
              <a:t>Vita Nova</a:t>
            </a:r>
            <a:r>
              <a:rPr lang="fr-FR" sz="3600" dirty="0"/>
              <a:t>, </a:t>
            </a:r>
            <a:r>
              <a:rPr lang="fr-FR" sz="3600" dirty="0" err="1"/>
              <a:t>un’opera</a:t>
            </a:r>
            <a:r>
              <a:rPr lang="fr-FR" sz="3600" dirty="0"/>
              <a:t> di </a:t>
            </a:r>
            <a:r>
              <a:rPr lang="fr-FR" sz="3600" dirty="0" err="1"/>
              <a:t>gioventù</a:t>
            </a:r>
            <a:r>
              <a:rPr lang="fr-FR" sz="3600" dirty="0"/>
              <a:t> (1293-1295), composta da </a:t>
            </a:r>
            <a:r>
              <a:rPr lang="fr-FR" sz="3600" dirty="0" err="1"/>
              <a:t>un’alternanza</a:t>
            </a:r>
            <a:r>
              <a:rPr lang="fr-FR" sz="3600" dirty="0"/>
              <a:t> di </a:t>
            </a:r>
            <a:r>
              <a:rPr lang="fr-FR" sz="3600" dirty="0" err="1"/>
              <a:t>poesie</a:t>
            </a:r>
            <a:r>
              <a:rPr lang="fr-FR" sz="3600" dirty="0"/>
              <a:t> e di </a:t>
            </a:r>
            <a:r>
              <a:rPr lang="fr-FR" sz="3600" dirty="0" err="1"/>
              <a:t>passi</a:t>
            </a:r>
            <a:r>
              <a:rPr lang="fr-FR" sz="3600" dirty="0"/>
              <a:t> in </a:t>
            </a:r>
            <a:r>
              <a:rPr lang="fr-FR" sz="3600" dirty="0" err="1"/>
              <a:t>prosa</a:t>
            </a:r>
            <a:r>
              <a:rPr lang="fr-FR" sz="3600" dirty="0"/>
              <a:t> in </a:t>
            </a:r>
            <a:r>
              <a:rPr lang="fr-FR" sz="3600" dirty="0" err="1"/>
              <a:t>cui</a:t>
            </a:r>
            <a:r>
              <a:rPr lang="fr-FR" sz="3600" dirty="0"/>
              <a:t> l’</a:t>
            </a:r>
            <a:r>
              <a:rPr lang="fr-FR" sz="3600" dirty="0" err="1"/>
              <a:t>autore</a:t>
            </a:r>
            <a:r>
              <a:rPr lang="fr-FR" sz="3600" dirty="0"/>
              <a:t> commenta il proprio </a:t>
            </a:r>
            <a:r>
              <a:rPr lang="fr-FR" sz="3600" dirty="0" err="1"/>
              <a:t>percorso</a:t>
            </a:r>
            <a:r>
              <a:rPr lang="fr-FR" sz="3600" dirty="0"/>
              <a:t> </a:t>
            </a:r>
            <a:r>
              <a:rPr lang="fr-FR" sz="3600" dirty="0" err="1"/>
              <a:t>poetico</a:t>
            </a:r>
            <a:r>
              <a:rPr lang="fr-FR" sz="3600" dirty="0"/>
              <a:t> (</a:t>
            </a:r>
            <a:r>
              <a:rPr lang="fr-FR" sz="3600" dirty="0" err="1"/>
              <a:t>tecnica</a:t>
            </a:r>
            <a:r>
              <a:rPr lang="fr-FR" sz="3600" dirty="0"/>
              <a:t> </a:t>
            </a:r>
            <a:r>
              <a:rPr lang="fr-FR" sz="3600" dirty="0" err="1"/>
              <a:t>del</a:t>
            </a:r>
            <a:r>
              <a:rPr lang="fr-FR" sz="3600" dirty="0"/>
              <a:t> « </a:t>
            </a:r>
            <a:r>
              <a:rPr lang="fr-FR" sz="3600" b="1" dirty="0" err="1"/>
              <a:t>prosimetrum</a:t>
            </a:r>
            <a:r>
              <a:rPr lang="fr-FR" sz="3600" dirty="0"/>
              <a:t> »). </a:t>
            </a:r>
          </a:p>
          <a:p>
            <a:pPr marL="0" indent="0" algn="just">
              <a:buNone/>
              <a:tabLst>
                <a:tab pos="266700" algn="l"/>
              </a:tabLst>
            </a:pPr>
            <a:endParaRPr lang="fr-FR" sz="3600" dirty="0"/>
          </a:p>
          <a:p>
            <a:pPr marL="0" indent="0" algn="just">
              <a:buNone/>
              <a:tabLst>
                <a:tab pos="266700" algn="l"/>
              </a:tabLst>
            </a:pPr>
            <a:r>
              <a:rPr lang="fr-FR" sz="3600" dirty="0"/>
              <a:t>	Lo </a:t>
            </a:r>
            <a:r>
              <a:rPr lang="fr-FR" sz="3600" dirty="0" err="1"/>
              <a:t>stile</a:t>
            </a:r>
            <a:r>
              <a:rPr lang="fr-FR" sz="3600" dirty="0"/>
              <a:t> </a:t>
            </a:r>
            <a:r>
              <a:rPr lang="fr-FR" sz="3600" dirty="0" err="1"/>
              <a:t>diventa</a:t>
            </a:r>
            <a:r>
              <a:rPr lang="fr-FR" sz="3600" dirty="0"/>
              <a:t> </a:t>
            </a:r>
            <a:r>
              <a:rPr lang="fr-FR" sz="3600" dirty="0" err="1"/>
              <a:t>quello</a:t>
            </a:r>
            <a:r>
              <a:rPr lang="fr-FR" sz="3600" dirty="0"/>
              <a:t> </a:t>
            </a:r>
            <a:r>
              <a:rPr lang="fr-FR" sz="3600" dirty="0" err="1"/>
              <a:t>della</a:t>
            </a:r>
            <a:r>
              <a:rPr lang="fr-FR" sz="3600" dirty="0"/>
              <a:t> </a:t>
            </a:r>
            <a:r>
              <a:rPr lang="fr-FR" sz="3600" b="1" dirty="0" err="1"/>
              <a:t>lode</a:t>
            </a:r>
            <a:r>
              <a:rPr lang="fr-FR" sz="3600" dirty="0"/>
              <a:t>, </a:t>
            </a:r>
            <a:r>
              <a:rPr lang="fr-FR" sz="3600" dirty="0" err="1"/>
              <a:t>viene</a:t>
            </a:r>
            <a:r>
              <a:rPr lang="fr-FR" sz="3600" dirty="0"/>
              <a:t> </a:t>
            </a:r>
            <a:r>
              <a:rPr lang="fr-FR" sz="3600" dirty="0" err="1"/>
              <a:t>chiamato</a:t>
            </a:r>
            <a:r>
              <a:rPr lang="fr-FR" sz="3600" dirty="0"/>
              <a:t> « </a:t>
            </a:r>
            <a:r>
              <a:rPr lang="fr-FR" sz="3600" dirty="0" err="1"/>
              <a:t>nuovo</a:t>
            </a:r>
            <a:r>
              <a:rPr lang="fr-FR" sz="3600" dirty="0"/>
              <a:t> » in </a:t>
            </a:r>
            <a:r>
              <a:rPr lang="fr-FR" sz="3600" dirty="0" err="1"/>
              <a:t>questo</a:t>
            </a:r>
            <a:r>
              <a:rPr lang="fr-FR" sz="3600" dirty="0"/>
              <a:t> </a:t>
            </a:r>
            <a:r>
              <a:rPr lang="fr-FR" sz="3600" dirty="0" err="1"/>
              <a:t>senso</a:t>
            </a:r>
            <a:r>
              <a:rPr lang="fr-FR" sz="3600" dirty="0"/>
              <a:t>, le </a:t>
            </a:r>
            <a:r>
              <a:rPr lang="fr-FR" sz="3600" dirty="0" err="1"/>
              <a:t>scelte</a:t>
            </a:r>
            <a:r>
              <a:rPr lang="fr-FR" sz="3600" dirty="0"/>
              <a:t> </a:t>
            </a:r>
            <a:r>
              <a:rPr lang="fr-FR" sz="3600" dirty="0" err="1"/>
              <a:t>poetiche</a:t>
            </a:r>
            <a:r>
              <a:rPr lang="fr-FR" sz="3600" dirty="0"/>
              <a:t> sono </a:t>
            </a:r>
            <a:r>
              <a:rPr lang="fr-FR" sz="3600" dirty="0" err="1"/>
              <a:t>caratterizzate</a:t>
            </a:r>
            <a:r>
              <a:rPr lang="fr-FR" sz="3600" dirty="0"/>
              <a:t> da « </a:t>
            </a:r>
            <a:r>
              <a:rPr lang="fr-FR" sz="3600" dirty="0" err="1"/>
              <a:t>dolcezza</a:t>
            </a:r>
            <a:r>
              <a:rPr lang="fr-FR" sz="3600" dirty="0"/>
              <a:t> », in </a:t>
            </a:r>
            <a:r>
              <a:rPr lang="fr-FR" sz="3600" dirty="0" err="1"/>
              <a:t>relazione</a:t>
            </a:r>
            <a:r>
              <a:rPr lang="fr-FR" sz="3600" dirty="0"/>
              <a:t> </a:t>
            </a:r>
            <a:r>
              <a:rPr lang="fr-FR" sz="3600" dirty="0" err="1"/>
              <a:t>alle</a:t>
            </a:r>
            <a:r>
              <a:rPr lang="fr-FR" sz="3600" dirty="0"/>
              <a:t> </a:t>
            </a:r>
            <a:r>
              <a:rPr lang="fr-FR" sz="3600" dirty="0" err="1"/>
              <a:t>tematiche</a:t>
            </a:r>
            <a:r>
              <a:rPr lang="fr-FR" sz="3600" dirty="0"/>
              <a:t> </a:t>
            </a:r>
            <a:r>
              <a:rPr lang="fr-FR" sz="3600" dirty="0" err="1"/>
              <a:t>scelte</a:t>
            </a:r>
            <a:r>
              <a:rPr lang="fr-FR" sz="3600" dirty="0"/>
              <a:t>. </a:t>
            </a:r>
          </a:p>
          <a:p>
            <a:pPr marL="0" indent="0" algn="just">
              <a:buNone/>
              <a:tabLst>
                <a:tab pos="266700" algn="l"/>
              </a:tabLst>
            </a:pP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A856F760-1A53-1A90-E5DA-FD03BE129B23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fr-FR" sz="3600" dirty="0"/>
              <a:t>	</a:t>
            </a:r>
            <a:r>
              <a:rPr lang="fr-FR" sz="2000" dirty="0"/>
              <a:t>L’espressione </a:t>
            </a:r>
            <a:r>
              <a:rPr lang="fr-FR" sz="2000" b="1" dirty="0"/>
              <a:t>« dolce </a:t>
            </a:r>
            <a:r>
              <a:rPr lang="fr-FR" sz="2000" b="1" dirty="0" err="1"/>
              <a:t>stil</a:t>
            </a:r>
            <a:r>
              <a:rPr lang="fr-FR" sz="2000" b="1" dirty="0"/>
              <a:t> novo » </a:t>
            </a:r>
            <a:r>
              <a:rPr lang="fr-FR" sz="2000" dirty="0" err="1"/>
              <a:t>proviene</a:t>
            </a:r>
            <a:r>
              <a:rPr lang="fr-FR" sz="2000" dirty="0"/>
              <a:t> dal </a:t>
            </a:r>
            <a:r>
              <a:rPr lang="fr-FR" sz="2000" b="1" dirty="0"/>
              <a:t>canto XXIV° </a:t>
            </a:r>
            <a:r>
              <a:rPr lang="fr-FR" sz="2000" b="1" dirty="0" err="1"/>
              <a:t>del</a:t>
            </a:r>
            <a:r>
              <a:rPr lang="fr-FR" sz="2000" b="1" dirty="0"/>
              <a:t> </a:t>
            </a:r>
            <a:r>
              <a:rPr lang="fr-FR" sz="2000" b="1" i="1" dirty="0" err="1"/>
              <a:t>Purgatorio</a:t>
            </a:r>
            <a:r>
              <a:rPr lang="fr-FR" sz="2000" dirty="0"/>
              <a:t> : Dante </a:t>
            </a:r>
            <a:r>
              <a:rPr lang="fr-FR" sz="2000" dirty="0" err="1"/>
              <a:t>incontra</a:t>
            </a:r>
            <a:r>
              <a:rPr lang="fr-FR" sz="2000" dirty="0"/>
              <a:t> </a:t>
            </a:r>
            <a:r>
              <a:rPr lang="fr-FR" sz="2000" dirty="0" err="1"/>
              <a:t>Bonagiunta</a:t>
            </a:r>
            <a:r>
              <a:rPr lang="fr-FR" sz="2000" dirty="0"/>
              <a:t> </a:t>
            </a:r>
            <a:r>
              <a:rPr lang="fr-FR" sz="2000" dirty="0" err="1"/>
              <a:t>Orbicciani</a:t>
            </a:r>
            <a:r>
              <a:rPr lang="fr-FR" sz="2000" dirty="0"/>
              <a:t> </a:t>
            </a:r>
            <a:r>
              <a:rPr lang="fr-FR" sz="2000" dirty="0" err="1"/>
              <a:t>insieme</a:t>
            </a:r>
            <a:r>
              <a:rPr lang="fr-FR" sz="2000" dirty="0"/>
              <a:t> a Giacomo da Lentini e </a:t>
            </a:r>
            <a:r>
              <a:rPr lang="fr-FR" sz="2000" dirty="0" err="1"/>
              <a:t>Guittone</a:t>
            </a:r>
            <a:r>
              <a:rPr lang="fr-FR" sz="2000" dirty="0"/>
              <a:t> d'Arezzo. I due si </a:t>
            </a:r>
            <a:r>
              <a:rPr lang="fr-FR" sz="2000" dirty="0" err="1"/>
              <a:t>mettono</a:t>
            </a:r>
            <a:r>
              <a:rPr lang="fr-FR" sz="2000" dirty="0"/>
              <a:t> a </a:t>
            </a:r>
            <a:r>
              <a:rPr lang="fr-FR" sz="2000" dirty="0" err="1"/>
              <a:t>dialogare</a:t>
            </a:r>
            <a:r>
              <a:rPr lang="fr-FR" sz="2000" dirty="0"/>
              <a:t> e </a:t>
            </a:r>
            <a:r>
              <a:rPr lang="fr-FR" sz="2000" dirty="0" err="1"/>
              <a:t>Bonagiunta</a:t>
            </a:r>
            <a:r>
              <a:rPr lang="fr-FR" sz="2000" dirty="0"/>
              <a:t> </a:t>
            </a:r>
            <a:r>
              <a:rPr lang="fr-FR" sz="2000" dirty="0" err="1"/>
              <a:t>esprime</a:t>
            </a:r>
            <a:r>
              <a:rPr lang="fr-FR" sz="2000" dirty="0"/>
              <a:t> </a:t>
            </a:r>
            <a:r>
              <a:rPr lang="fr-FR" sz="2000" dirty="0" err="1"/>
              <a:t>ammirazione</a:t>
            </a:r>
            <a:r>
              <a:rPr lang="fr-FR" sz="2000" dirty="0"/>
              <a:t>, </a:t>
            </a:r>
            <a:r>
              <a:rPr lang="fr-FR" sz="2000" i="1" dirty="0"/>
              <a:t>a posteriori</a:t>
            </a:r>
            <a:r>
              <a:rPr lang="fr-FR" sz="2000" dirty="0"/>
              <a:t>, per </a:t>
            </a:r>
            <a:r>
              <a:rPr lang="fr-FR" sz="2000" dirty="0" err="1"/>
              <a:t>lo</a:t>
            </a:r>
            <a:r>
              <a:rPr lang="fr-FR" sz="2000" dirty="0"/>
              <a:t> </a:t>
            </a:r>
            <a:r>
              <a:rPr lang="fr-FR" sz="2000" dirty="0" err="1"/>
              <a:t>stile</a:t>
            </a:r>
            <a:r>
              <a:rPr lang="fr-FR" sz="2000" dirty="0"/>
              <a:t> </a:t>
            </a:r>
            <a:r>
              <a:rPr lang="fr-FR" sz="2000" dirty="0" err="1"/>
              <a:t>inaugurato</a:t>
            </a:r>
            <a:r>
              <a:rPr lang="fr-FR" sz="2000" dirty="0"/>
              <a:t> </a:t>
            </a:r>
            <a:r>
              <a:rPr lang="fr-FR" sz="2000" dirty="0" err="1"/>
              <a:t>dai</a:t>
            </a:r>
            <a:r>
              <a:rPr lang="fr-FR" sz="2000" dirty="0"/>
              <a:t> </a:t>
            </a:r>
            <a:r>
              <a:rPr lang="fr-FR" sz="2000" dirty="0" err="1"/>
              <a:t>poeti</a:t>
            </a:r>
            <a:r>
              <a:rPr lang="fr-FR" sz="2000" dirty="0"/>
              <a:t> </a:t>
            </a:r>
            <a:r>
              <a:rPr lang="fr-FR" sz="2000" dirty="0" err="1"/>
              <a:t>stilnovisti</a:t>
            </a:r>
            <a:r>
              <a:rPr lang="fr-FR" sz="2000" dirty="0"/>
              <a:t> :</a:t>
            </a:r>
          </a:p>
          <a:p>
            <a:pPr marL="0" indent="0" algn="just">
              <a:buNone/>
              <a:tabLst>
                <a:tab pos="444500" algn="l"/>
              </a:tabLst>
            </a:pPr>
            <a:endParaRPr lang="fr-FR" sz="2000" dirty="0"/>
          </a:p>
          <a:p>
            <a:pPr>
              <a:buNone/>
            </a:pPr>
            <a:r>
              <a:rPr lang="fr-FR" sz="1600" dirty="0"/>
              <a:t>Ma </a:t>
            </a:r>
            <a:r>
              <a:rPr lang="fr-FR" sz="1600" dirty="0" err="1"/>
              <a:t>dì</a:t>
            </a:r>
            <a:r>
              <a:rPr lang="fr-FR" sz="1600" dirty="0"/>
              <a:t> s’i’ </a:t>
            </a:r>
            <a:r>
              <a:rPr lang="fr-FR" sz="1600" dirty="0" err="1"/>
              <a:t>veggio</a:t>
            </a:r>
            <a:r>
              <a:rPr lang="fr-FR" sz="1600" dirty="0"/>
              <a:t> qui </a:t>
            </a:r>
            <a:r>
              <a:rPr lang="fr-FR" sz="1600" b="1" dirty="0" err="1"/>
              <a:t>colui</a:t>
            </a:r>
            <a:r>
              <a:rPr lang="fr-FR" sz="1600" b="1" dirty="0"/>
              <a:t> </a:t>
            </a:r>
            <a:r>
              <a:rPr lang="fr-FR" sz="1600" b="1" dirty="0" err="1"/>
              <a:t>che</a:t>
            </a:r>
            <a:r>
              <a:rPr lang="fr-FR" sz="1600" b="1" dirty="0"/>
              <a:t> fore 		</a:t>
            </a:r>
            <a:r>
              <a:rPr lang="fr-FR" sz="1600" dirty="0"/>
              <a:t>49</a:t>
            </a:r>
          </a:p>
          <a:p>
            <a:pPr>
              <a:buNone/>
            </a:pPr>
            <a:r>
              <a:rPr lang="fr-FR" sz="1600" b="1" dirty="0" err="1"/>
              <a:t>trasse</a:t>
            </a:r>
            <a:r>
              <a:rPr lang="fr-FR" sz="1600" b="1" dirty="0"/>
              <a:t> le nove rime</a:t>
            </a:r>
            <a:r>
              <a:rPr lang="fr-FR" sz="1600" dirty="0"/>
              <a:t>, </a:t>
            </a:r>
            <a:r>
              <a:rPr lang="fr-FR" sz="1600" dirty="0" err="1"/>
              <a:t>cominciando</a:t>
            </a:r>
            <a:r>
              <a:rPr lang="fr-FR" sz="1600" dirty="0"/>
              <a:t> </a:t>
            </a:r>
          </a:p>
          <a:p>
            <a:pPr>
              <a:buNone/>
            </a:pPr>
            <a:r>
              <a:rPr lang="fr-FR" sz="1600" dirty="0"/>
              <a:t>‘Donne </a:t>
            </a:r>
            <a:r>
              <a:rPr lang="fr-FR" sz="1600" dirty="0" err="1"/>
              <a:t>ch’avete</a:t>
            </a:r>
            <a:r>
              <a:rPr lang="fr-FR" sz="1600" dirty="0"/>
              <a:t> </a:t>
            </a:r>
            <a:r>
              <a:rPr lang="fr-FR" sz="1600" dirty="0" err="1"/>
              <a:t>intelletto</a:t>
            </a:r>
            <a:r>
              <a:rPr lang="fr-FR" sz="1600" dirty="0"/>
              <a:t> d’</a:t>
            </a:r>
            <a:r>
              <a:rPr lang="fr-FR" sz="1600" dirty="0" err="1"/>
              <a:t>amore</a:t>
            </a:r>
            <a:r>
              <a:rPr lang="fr-FR" sz="1600" dirty="0"/>
              <a:t>’».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 </a:t>
            </a:r>
          </a:p>
          <a:p>
            <a:pPr>
              <a:buNone/>
            </a:pPr>
            <a:r>
              <a:rPr lang="fr-FR" sz="1600" dirty="0"/>
              <a:t>E </a:t>
            </a:r>
            <a:r>
              <a:rPr lang="fr-FR" sz="1600" dirty="0" err="1"/>
              <a:t>io</a:t>
            </a:r>
            <a:r>
              <a:rPr lang="fr-FR" sz="1600" dirty="0"/>
              <a:t> a lui: </a:t>
            </a:r>
            <a:r>
              <a:rPr lang="fr-FR" sz="1600" b="1" dirty="0"/>
              <a:t>«I’ mi son un </a:t>
            </a:r>
            <a:r>
              <a:rPr lang="fr-FR" sz="1600" b="1" dirty="0" err="1"/>
              <a:t>che</a:t>
            </a:r>
            <a:r>
              <a:rPr lang="fr-FR" sz="1600" b="1" dirty="0"/>
              <a:t>, </a:t>
            </a:r>
            <a:r>
              <a:rPr lang="fr-FR" sz="1600" b="1" dirty="0" err="1"/>
              <a:t>quando</a:t>
            </a:r>
            <a:r>
              <a:rPr lang="fr-FR" sz="1600" b="1" dirty="0"/>
              <a:t> 		</a:t>
            </a:r>
            <a:r>
              <a:rPr lang="fr-FR" sz="1600" dirty="0"/>
              <a:t>52</a:t>
            </a:r>
          </a:p>
          <a:p>
            <a:pPr>
              <a:buNone/>
            </a:pPr>
            <a:r>
              <a:rPr lang="fr-FR" sz="1600" b="1" dirty="0" err="1"/>
              <a:t>Amor</a:t>
            </a:r>
            <a:r>
              <a:rPr lang="fr-FR" sz="1600" b="1" dirty="0"/>
              <a:t> mi </a:t>
            </a:r>
            <a:r>
              <a:rPr lang="fr-FR" sz="1600" b="1" dirty="0" err="1"/>
              <a:t>spira</a:t>
            </a:r>
            <a:r>
              <a:rPr lang="fr-FR" sz="1600" b="1" dirty="0"/>
              <a:t>, </a:t>
            </a:r>
            <a:r>
              <a:rPr lang="fr-FR" sz="1600" b="1" dirty="0" err="1"/>
              <a:t>noto</a:t>
            </a:r>
            <a:r>
              <a:rPr lang="fr-FR" sz="1600" b="1" dirty="0"/>
              <a:t>, e a quel modo </a:t>
            </a:r>
            <a:endParaRPr lang="fr-FR" sz="1600" dirty="0"/>
          </a:p>
          <a:p>
            <a:pPr>
              <a:buNone/>
            </a:pPr>
            <a:r>
              <a:rPr lang="en-US" sz="1600" b="1" dirty="0" err="1"/>
              <a:t>ch’e</a:t>
            </a:r>
            <a:r>
              <a:rPr lang="en-US" sz="1600" b="1" dirty="0"/>
              <a:t>’ </a:t>
            </a:r>
            <a:r>
              <a:rPr lang="en-US" sz="1600" b="1" dirty="0" err="1"/>
              <a:t>ditta</a:t>
            </a:r>
            <a:r>
              <a:rPr lang="en-US" sz="1600" b="1" dirty="0"/>
              <a:t> </a:t>
            </a:r>
            <a:r>
              <a:rPr lang="en-US" sz="1600" b="1" dirty="0" err="1"/>
              <a:t>dentro</a:t>
            </a:r>
            <a:r>
              <a:rPr lang="en-US" sz="1600" b="1" dirty="0"/>
              <a:t> </a:t>
            </a:r>
            <a:r>
              <a:rPr lang="en-US" sz="1600" b="1" dirty="0" err="1"/>
              <a:t>vo</a:t>
            </a:r>
            <a:r>
              <a:rPr lang="en-US" sz="1600" b="1" dirty="0"/>
              <a:t> </a:t>
            </a:r>
            <a:r>
              <a:rPr lang="en-US" sz="1600" b="1" dirty="0" err="1"/>
              <a:t>significando</a:t>
            </a:r>
            <a:r>
              <a:rPr lang="en-US" sz="1600" b="1" dirty="0"/>
              <a:t>».	</a:t>
            </a:r>
            <a:r>
              <a:rPr lang="en-US" sz="1600" dirty="0"/>
              <a:t>			</a:t>
            </a:r>
            <a:endParaRPr lang="fr-FR" sz="1600" dirty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 </a:t>
            </a:r>
          </a:p>
          <a:p>
            <a:pPr>
              <a:buNone/>
            </a:pPr>
            <a:r>
              <a:rPr lang="fr-FR" sz="1600" dirty="0"/>
              <a:t>«O </a:t>
            </a:r>
            <a:r>
              <a:rPr lang="fr-FR" sz="1600" dirty="0" err="1"/>
              <a:t>frate</a:t>
            </a:r>
            <a:r>
              <a:rPr lang="fr-FR" sz="1600" dirty="0"/>
              <a:t>, issa </a:t>
            </a:r>
            <a:r>
              <a:rPr lang="fr-FR" sz="1600" dirty="0" err="1"/>
              <a:t>vegg’io</a:t>
            </a:r>
            <a:r>
              <a:rPr lang="fr-FR" sz="1600" dirty="0"/>
              <a:t>», </a:t>
            </a:r>
            <a:r>
              <a:rPr lang="fr-FR" sz="1600" dirty="0" err="1"/>
              <a:t>diss’elli</a:t>
            </a:r>
            <a:r>
              <a:rPr lang="fr-FR" sz="1600" dirty="0"/>
              <a:t>, «il </a:t>
            </a:r>
            <a:r>
              <a:rPr lang="fr-FR" sz="1600" dirty="0" err="1"/>
              <a:t>nodo</a:t>
            </a:r>
            <a:r>
              <a:rPr lang="fr-FR" sz="1600" dirty="0"/>
              <a:t> 	55</a:t>
            </a:r>
          </a:p>
          <a:p>
            <a:pPr>
              <a:buNone/>
            </a:pPr>
            <a:r>
              <a:rPr lang="fr-FR" sz="1600" dirty="0" err="1"/>
              <a:t>che</a:t>
            </a:r>
            <a:r>
              <a:rPr lang="fr-FR" sz="1600" dirty="0"/>
              <a:t> ‘l </a:t>
            </a:r>
            <a:r>
              <a:rPr lang="fr-FR" sz="1600" dirty="0" err="1"/>
              <a:t>Notaro</a:t>
            </a:r>
            <a:r>
              <a:rPr lang="fr-FR" sz="1600" dirty="0"/>
              <a:t> e </a:t>
            </a:r>
            <a:r>
              <a:rPr lang="fr-FR" sz="1600" dirty="0" err="1"/>
              <a:t>Guittone</a:t>
            </a:r>
            <a:r>
              <a:rPr lang="fr-FR" sz="1600" dirty="0"/>
              <a:t> e me </a:t>
            </a:r>
            <a:r>
              <a:rPr lang="fr-FR" sz="1600" dirty="0" err="1"/>
              <a:t>ritenne</a:t>
            </a:r>
            <a:r>
              <a:rPr lang="fr-FR" sz="1600" dirty="0"/>
              <a:t> </a:t>
            </a:r>
          </a:p>
          <a:p>
            <a:pPr>
              <a:buNone/>
            </a:pPr>
            <a:r>
              <a:rPr lang="fr-FR" sz="1600" dirty="0"/>
              <a:t>di qua dal </a:t>
            </a:r>
            <a:r>
              <a:rPr lang="fr-FR" sz="1600" b="1" dirty="0">
                <a:highlight>
                  <a:srgbClr val="FFFF00"/>
                </a:highlight>
              </a:rPr>
              <a:t>dolce </a:t>
            </a:r>
            <a:r>
              <a:rPr lang="fr-FR" sz="1600" b="1" dirty="0" err="1">
                <a:highlight>
                  <a:srgbClr val="FFFF00"/>
                </a:highlight>
              </a:rPr>
              <a:t>stil</a:t>
            </a:r>
            <a:r>
              <a:rPr lang="fr-FR" sz="1600" b="1" dirty="0">
                <a:highlight>
                  <a:srgbClr val="FFFF00"/>
                </a:highlight>
              </a:rPr>
              <a:t> novo</a:t>
            </a:r>
            <a:r>
              <a:rPr lang="fr-FR" sz="1600" dirty="0"/>
              <a:t> </a:t>
            </a:r>
            <a:r>
              <a:rPr lang="fr-FR" sz="1600" dirty="0" err="1"/>
              <a:t>ch’i</a:t>
            </a:r>
            <a:r>
              <a:rPr lang="fr-FR" sz="1600" dirty="0"/>
              <a:t>’ </a:t>
            </a:r>
            <a:r>
              <a:rPr lang="fr-FR" sz="1600" dirty="0" err="1"/>
              <a:t>odo</a:t>
            </a:r>
            <a:r>
              <a:rPr lang="fr-FR" sz="1600" dirty="0"/>
              <a:t>!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600" dirty="0"/>
              <a:t> </a:t>
            </a:r>
          </a:p>
          <a:p>
            <a:pPr>
              <a:buNone/>
            </a:pPr>
            <a:r>
              <a:rPr lang="fr-FR" sz="1600" dirty="0"/>
              <a:t>Io </a:t>
            </a:r>
            <a:r>
              <a:rPr lang="fr-FR" sz="1600" dirty="0" err="1"/>
              <a:t>veggio</a:t>
            </a:r>
            <a:r>
              <a:rPr lang="fr-FR" sz="1600" dirty="0"/>
              <a:t> ben come </a:t>
            </a:r>
            <a:r>
              <a:rPr lang="fr-FR" sz="1600" b="1" dirty="0"/>
              <a:t>le </a:t>
            </a:r>
            <a:r>
              <a:rPr lang="fr-FR" sz="1600" b="1" dirty="0" err="1"/>
              <a:t>vostre</a:t>
            </a:r>
            <a:r>
              <a:rPr lang="fr-FR" sz="1600" b="1" dirty="0"/>
              <a:t> penne 		</a:t>
            </a:r>
            <a:r>
              <a:rPr lang="fr-FR" sz="1600" dirty="0"/>
              <a:t>58</a:t>
            </a:r>
          </a:p>
          <a:p>
            <a:pPr>
              <a:buNone/>
            </a:pPr>
            <a:r>
              <a:rPr lang="fr-FR" sz="1600" b="1" dirty="0"/>
              <a:t>di retro al </a:t>
            </a:r>
            <a:r>
              <a:rPr lang="fr-FR" sz="1600" b="1" dirty="0" err="1"/>
              <a:t>dittator</a:t>
            </a:r>
            <a:r>
              <a:rPr lang="fr-FR" sz="1600" b="1" dirty="0"/>
              <a:t> sen </a:t>
            </a:r>
            <a:r>
              <a:rPr lang="fr-FR" sz="1600" b="1" dirty="0" err="1"/>
              <a:t>vanno</a:t>
            </a:r>
            <a:r>
              <a:rPr lang="fr-FR" sz="1600" b="1" dirty="0"/>
              <a:t> strette, </a:t>
            </a:r>
            <a:endParaRPr lang="fr-FR" sz="1600" dirty="0"/>
          </a:p>
          <a:p>
            <a:pPr>
              <a:buNone/>
            </a:pPr>
            <a:r>
              <a:rPr lang="fr-FR" sz="1600" b="1" dirty="0" err="1"/>
              <a:t>che</a:t>
            </a:r>
            <a:r>
              <a:rPr lang="fr-FR" sz="1600" b="1" dirty="0"/>
              <a:t> de le </a:t>
            </a:r>
            <a:r>
              <a:rPr lang="fr-FR" sz="1600" b="1" dirty="0" err="1"/>
              <a:t>nostre</a:t>
            </a:r>
            <a:r>
              <a:rPr lang="fr-FR" sz="1600" b="1" dirty="0"/>
              <a:t> </a:t>
            </a:r>
            <a:r>
              <a:rPr lang="fr-FR" sz="1600" b="1" dirty="0" err="1"/>
              <a:t>certo</a:t>
            </a:r>
            <a:r>
              <a:rPr lang="fr-FR" sz="1600" b="1" dirty="0"/>
              <a:t> non </a:t>
            </a:r>
            <a:r>
              <a:rPr lang="fr-FR" sz="1600" b="1" dirty="0" err="1"/>
              <a:t>avvenne</a:t>
            </a:r>
            <a:r>
              <a:rPr lang="fr-FR" sz="1600" dirty="0"/>
              <a:t>;</a:t>
            </a:r>
          </a:p>
          <a:p>
            <a:pPr>
              <a:lnSpc>
                <a:spcPct val="120000"/>
              </a:lnSpc>
              <a:buNone/>
            </a:pPr>
            <a:r>
              <a:rPr lang="fr-FR" sz="1600" dirty="0"/>
              <a:t> </a:t>
            </a:r>
          </a:p>
          <a:p>
            <a:pPr>
              <a:buNone/>
            </a:pPr>
            <a:r>
              <a:rPr lang="fr-FR" sz="1600" dirty="0"/>
              <a:t>e </a:t>
            </a:r>
            <a:r>
              <a:rPr lang="fr-FR" sz="1600" dirty="0" err="1"/>
              <a:t>qual</a:t>
            </a:r>
            <a:r>
              <a:rPr lang="fr-FR" sz="1600" dirty="0"/>
              <a:t> più a </a:t>
            </a:r>
            <a:r>
              <a:rPr lang="fr-FR" sz="1600" dirty="0" err="1"/>
              <a:t>gradire</a:t>
            </a:r>
            <a:r>
              <a:rPr lang="fr-FR" sz="1600" dirty="0"/>
              <a:t> </a:t>
            </a:r>
            <a:r>
              <a:rPr lang="fr-FR" sz="1600" dirty="0" err="1"/>
              <a:t>oltre</a:t>
            </a:r>
            <a:r>
              <a:rPr lang="fr-FR" sz="1600" dirty="0"/>
              <a:t> si mette, 		61</a:t>
            </a:r>
          </a:p>
          <a:p>
            <a:pPr>
              <a:buNone/>
            </a:pPr>
            <a:r>
              <a:rPr lang="fr-FR" sz="1600" dirty="0"/>
              <a:t>non </a:t>
            </a:r>
            <a:r>
              <a:rPr lang="fr-FR" sz="1600" dirty="0" err="1"/>
              <a:t>vede</a:t>
            </a:r>
            <a:r>
              <a:rPr lang="fr-FR" sz="1600" dirty="0"/>
              <a:t> più da l’</a:t>
            </a:r>
            <a:r>
              <a:rPr lang="fr-FR" sz="1600" dirty="0" err="1"/>
              <a:t>uno</a:t>
            </a:r>
            <a:r>
              <a:rPr lang="fr-FR" sz="1600" dirty="0"/>
              <a:t> a l’</a:t>
            </a:r>
            <a:r>
              <a:rPr lang="fr-FR" sz="1600" dirty="0" err="1"/>
              <a:t>altro</a:t>
            </a:r>
            <a:r>
              <a:rPr lang="fr-FR" sz="1600" dirty="0"/>
              <a:t> </a:t>
            </a:r>
            <a:r>
              <a:rPr lang="fr-FR" sz="1600" dirty="0" err="1"/>
              <a:t>stilo</a:t>
            </a:r>
            <a:r>
              <a:rPr lang="fr-FR" sz="1600" dirty="0"/>
              <a:t>»; </a:t>
            </a:r>
          </a:p>
          <a:p>
            <a:pPr>
              <a:buNone/>
            </a:pPr>
            <a:r>
              <a:rPr lang="fr-FR" sz="1600" dirty="0"/>
              <a:t>e, quasi </a:t>
            </a:r>
            <a:r>
              <a:rPr lang="fr-FR" sz="1600" dirty="0" err="1"/>
              <a:t>contentato</a:t>
            </a:r>
            <a:r>
              <a:rPr lang="fr-FR" sz="1600" dirty="0"/>
              <a:t>, si </a:t>
            </a:r>
            <a:r>
              <a:rPr lang="fr-FR" sz="1600" dirty="0" err="1"/>
              <a:t>tacette</a:t>
            </a:r>
            <a:r>
              <a:rPr lang="fr-FR" sz="1600" dirty="0"/>
              <a:t>.				</a:t>
            </a:r>
            <a:r>
              <a:rPr lang="fr-FR" sz="1600" i="1" dirty="0" err="1"/>
              <a:t>Purgatorio</a:t>
            </a:r>
            <a:r>
              <a:rPr lang="fr-FR" sz="1600" dirty="0"/>
              <a:t>, XXIV, v. 49-63</a:t>
            </a:r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68F35F7-9DD8-6399-7D98-D28CF05E136F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FR" sz="3600" b="1" dirty="0"/>
              <a:t>Dante</a:t>
            </a:r>
            <a:r>
              <a:rPr lang="fr-FR" sz="3600" dirty="0"/>
              <a:t>, </a:t>
            </a:r>
            <a:r>
              <a:rPr lang="fr-FR" sz="3600" b="1" i="1" dirty="0"/>
              <a:t>Donne </a:t>
            </a:r>
            <a:r>
              <a:rPr lang="fr-FR" sz="3600" b="1" i="1" dirty="0" err="1"/>
              <a:t>ch’avete</a:t>
            </a:r>
            <a:r>
              <a:rPr lang="fr-FR" sz="3600" b="1" i="1" dirty="0"/>
              <a:t> </a:t>
            </a:r>
            <a:r>
              <a:rPr lang="fr-FR" sz="3600" b="1" i="1" dirty="0" err="1"/>
              <a:t>intelletto</a:t>
            </a:r>
            <a:r>
              <a:rPr lang="fr-FR" sz="3600" b="1" i="1" dirty="0"/>
              <a:t> d’</a:t>
            </a:r>
            <a:r>
              <a:rPr lang="fr-FR" sz="3600" b="1" i="1" dirty="0" err="1"/>
              <a:t>amore</a:t>
            </a:r>
            <a:endParaRPr lang="fr-FR" sz="3600" b="1" i="1" dirty="0"/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Canzone </a:t>
            </a:r>
            <a:r>
              <a:rPr lang="fr-FR" sz="2000" dirty="0" err="1"/>
              <a:t>che</a:t>
            </a:r>
            <a:r>
              <a:rPr lang="fr-FR" sz="2000" dirty="0"/>
              <a:t> </a:t>
            </a:r>
            <a:r>
              <a:rPr lang="fr-FR" sz="2000" dirty="0" err="1"/>
              <a:t>costituisce</a:t>
            </a:r>
            <a:r>
              <a:rPr lang="fr-FR" sz="2000" dirty="0"/>
              <a:t> il </a:t>
            </a:r>
            <a:r>
              <a:rPr lang="fr-FR" sz="2000" dirty="0" err="1"/>
              <a:t>cardine</a:t>
            </a:r>
            <a:r>
              <a:rPr lang="fr-FR" sz="2000" dirty="0"/>
              <a:t> </a:t>
            </a:r>
            <a:r>
              <a:rPr lang="fr-FR" sz="2000" dirty="0" err="1"/>
              <a:t>della</a:t>
            </a:r>
            <a:r>
              <a:rPr lang="fr-FR" sz="2000" dirty="0"/>
              <a:t> </a:t>
            </a:r>
            <a:r>
              <a:rPr lang="fr-FR" sz="2000" i="1" dirty="0"/>
              <a:t>Vita Nova </a:t>
            </a:r>
            <a:r>
              <a:rPr lang="fr-FR" sz="2000" dirty="0"/>
              <a:t>: posta al </a:t>
            </a:r>
            <a:r>
              <a:rPr lang="fr-FR" sz="2000" dirty="0" err="1"/>
              <a:t>centro</a:t>
            </a:r>
            <a:r>
              <a:rPr lang="fr-FR" sz="2000" dirty="0"/>
              <a:t> </a:t>
            </a:r>
            <a:r>
              <a:rPr lang="fr-FR" sz="2000" dirty="0" err="1"/>
              <a:t>della</a:t>
            </a:r>
            <a:r>
              <a:rPr lang="fr-FR" sz="2000" dirty="0"/>
              <a:t> </a:t>
            </a:r>
            <a:r>
              <a:rPr lang="fr-FR" sz="2000" dirty="0" err="1"/>
              <a:t>composizione</a:t>
            </a:r>
            <a:r>
              <a:rPr lang="fr-FR" sz="2000" dirty="0"/>
              <a:t>, </a:t>
            </a:r>
            <a:r>
              <a:rPr lang="fr-FR" sz="2000" dirty="0" err="1"/>
              <a:t>essa</a:t>
            </a:r>
            <a:r>
              <a:rPr lang="fr-FR" sz="2000" dirty="0"/>
              <a:t> </a:t>
            </a:r>
            <a:r>
              <a:rPr lang="fr-FR" sz="2000" dirty="0" err="1"/>
              <a:t>sta</a:t>
            </a:r>
            <a:r>
              <a:rPr lang="fr-FR" sz="2000" dirty="0"/>
              <a:t> a </a:t>
            </a:r>
            <a:r>
              <a:rPr lang="fr-FR" sz="2000" dirty="0" err="1"/>
              <a:t>indicare</a:t>
            </a:r>
            <a:r>
              <a:rPr lang="fr-FR" sz="2000" dirty="0"/>
              <a:t> l’</a:t>
            </a:r>
            <a:r>
              <a:rPr lang="fr-FR" sz="2000" dirty="0" err="1"/>
              <a:t>inizio</a:t>
            </a:r>
            <a:r>
              <a:rPr lang="fr-FR" sz="2000" dirty="0"/>
              <a:t> di </a:t>
            </a:r>
            <a:r>
              <a:rPr lang="fr-FR" sz="2000" dirty="0" err="1"/>
              <a:t>una</a:t>
            </a:r>
            <a:r>
              <a:rPr lang="fr-FR" sz="2000" dirty="0"/>
              <a:t> « </a:t>
            </a:r>
            <a:r>
              <a:rPr lang="fr-FR" sz="2000" dirty="0" err="1"/>
              <a:t>vita</a:t>
            </a:r>
            <a:r>
              <a:rPr lang="fr-FR" sz="2000" dirty="0"/>
              <a:t> </a:t>
            </a:r>
            <a:r>
              <a:rPr lang="fr-FR" sz="2000" dirty="0" err="1"/>
              <a:t>nuova</a:t>
            </a:r>
            <a:r>
              <a:rPr lang="fr-FR" sz="2000" dirty="0"/>
              <a:t> », allo </a:t>
            </a:r>
            <a:r>
              <a:rPr lang="fr-FR" sz="2000" dirty="0" err="1"/>
              <a:t>stesso</a:t>
            </a:r>
            <a:r>
              <a:rPr lang="fr-FR" sz="2000" dirty="0"/>
              <a:t> tempo </a:t>
            </a:r>
            <a:r>
              <a:rPr lang="fr-FR" sz="2000" dirty="0" err="1"/>
              <a:t>poetica</a:t>
            </a:r>
            <a:r>
              <a:rPr lang="fr-FR" sz="2000" dirty="0"/>
              <a:t> </a:t>
            </a:r>
            <a:r>
              <a:rPr lang="fr-FR" sz="2000" dirty="0" err="1"/>
              <a:t>ed</a:t>
            </a:r>
            <a:r>
              <a:rPr lang="fr-FR" sz="2000" dirty="0"/>
              <a:t> </a:t>
            </a:r>
            <a:r>
              <a:rPr lang="fr-FR" sz="2000" dirty="0" err="1"/>
              <a:t>umana</a:t>
            </a:r>
            <a:r>
              <a:rPr lang="fr-FR" sz="2000" dirty="0"/>
              <a:t>. </a:t>
            </a:r>
            <a:r>
              <a:rPr lang="fr-FR" sz="2000" dirty="0" err="1"/>
              <a:t>Estetica</a:t>
            </a:r>
            <a:r>
              <a:rPr lang="fr-FR" sz="2000" dirty="0"/>
              <a:t> </a:t>
            </a:r>
            <a:r>
              <a:rPr lang="fr-FR" sz="2000" dirty="0" err="1"/>
              <a:t>della</a:t>
            </a:r>
            <a:r>
              <a:rPr lang="fr-FR" sz="2000" dirty="0"/>
              <a:t> « </a:t>
            </a:r>
            <a:r>
              <a:rPr lang="fr-FR" sz="2000" dirty="0" err="1"/>
              <a:t>lauda</a:t>
            </a:r>
            <a:r>
              <a:rPr lang="fr-FR" sz="2000" dirty="0"/>
              <a:t> ».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2000" dirty="0"/>
              <a:t>Dante </a:t>
            </a:r>
            <a:r>
              <a:rPr lang="fr-FR" sz="2000" dirty="0" err="1"/>
              <a:t>s</a:t>
            </a:r>
            <a:r>
              <a:rPr lang="fr-FR" sz="2000" b="1" dirty="0" err="1"/>
              <a:t>copre</a:t>
            </a:r>
            <a:r>
              <a:rPr lang="fr-FR" sz="2000" b="1" dirty="0"/>
              <a:t> l’</a:t>
            </a:r>
            <a:r>
              <a:rPr lang="fr-FR" sz="2000" b="1" dirty="0" err="1"/>
              <a:t>amore</a:t>
            </a:r>
            <a:r>
              <a:rPr lang="fr-FR" sz="2000" b="1" dirty="0"/>
              <a:t>-</a:t>
            </a:r>
            <a:r>
              <a:rPr lang="fr-FR" sz="2000" b="1" dirty="0" err="1"/>
              <a:t>contemplazione</a:t>
            </a:r>
            <a:r>
              <a:rPr lang="fr-FR" sz="2000" dirty="0"/>
              <a:t>, </a:t>
            </a:r>
            <a:r>
              <a:rPr lang="fr-FR" sz="2000" dirty="0" err="1"/>
              <a:t>lo</a:t>
            </a:r>
            <a:r>
              <a:rPr lang="fr-FR" sz="2000" dirty="0"/>
              <a:t> </a:t>
            </a:r>
            <a:r>
              <a:rPr lang="fr-FR" sz="2000" dirty="0" err="1"/>
              <a:t>stato</a:t>
            </a:r>
            <a:r>
              <a:rPr lang="fr-FR" sz="2000" dirty="0"/>
              <a:t> di </a:t>
            </a:r>
            <a:r>
              <a:rPr lang="fr-FR" sz="2000" dirty="0" err="1"/>
              <a:t>grazia</a:t>
            </a:r>
            <a:r>
              <a:rPr lang="fr-FR" sz="2000" dirty="0"/>
              <a:t> e di </a:t>
            </a:r>
            <a:r>
              <a:rPr lang="fr-FR" sz="2000" dirty="0" err="1"/>
              <a:t>beatitudine</a:t>
            </a:r>
            <a:r>
              <a:rPr lang="fr-FR" sz="2000" dirty="0"/>
              <a:t>. Allo </a:t>
            </a:r>
            <a:r>
              <a:rPr lang="fr-FR" sz="2000" dirty="0" err="1"/>
              <a:t>stesso</a:t>
            </a:r>
            <a:r>
              <a:rPr lang="fr-FR" sz="2000" dirty="0"/>
              <a:t> tempo, </a:t>
            </a:r>
            <a:r>
              <a:rPr lang="fr-FR" sz="2000" b="1" dirty="0"/>
              <a:t>inaugura </a:t>
            </a:r>
            <a:r>
              <a:rPr lang="fr-FR" sz="2000" b="1" dirty="0" err="1"/>
              <a:t>uno</a:t>
            </a:r>
            <a:r>
              <a:rPr lang="fr-FR" sz="2000" b="1" dirty="0"/>
              <a:t> </a:t>
            </a:r>
            <a:r>
              <a:rPr lang="fr-FR" sz="2000" b="1" dirty="0" err="1"/>
              <a:t>stile</a:t>
            </a:r>
            <a:r>
              <a:rPr lang="fr-FR" sz="2000" b="1" dirty="0"/>
              <a:t> </a:t>
            </a:r>
            <a:r>
              <a:rPr lang="fr-FR" sz="2000" b="1" dirty="0" err="1"/>
              <a:t>poetico</a:t>
            </a:r>
            <a:r>
              <a:rPr lang="fr-FR" sz="2000" b="1" dirty="0"/>
              <a:t> </a:t>
            </a:r>
            <a:r>
              <a:rPr lang="fr-FR" sz="2000" dirty="0"/>
              <a:t>in </a:t>
            </a:r>
            <a:r>
              <a:rPr lang="fr-FR" sz="2000" dirty="0" err="1"/>
              <a:t>grado</a:t>
            </a:r>
            <a:r>
              <a:rPr lang="fr-FR" sz="2000" dirty="0"/>
              <a:t> di </a:t>
            </a:r>
            <a:r>
              <a:rPr lang="fr-FR" sz="2000" dirty="0" err="1"/>
              <a:t>tradurre</a:t>
            </a:r>
            <a:r>
              <a:rPr lang="fr-FR" sz="2000" dirty="0"/>
              <a:t> tale </a:t>
            </a:r>
            <a:r>
              <a:rPr lang="fr-FR" sz="2000" dirty="0" err="1"/>
              <a:t>esperienza</a:t>
            </a:r>
            <a:r>
              <a:rPr lang="fr-FR" sz="2000" dirty="0"/>
              <a:t> di </a:t>
            </a:r>
            <a:r>
              <a:rPr lang="fr-FR" sz="2000" dirty="0" err="1"/>
              <a:t>crescita</a:t>
            </a:r>
            <a:r>
              <a:rPr lang="fr-FR" sz="2000" dirty="0"/>
              <a:t> </a:t>
            </a:r>
            <a:r>
              <a:rPr lang="fr-FR" sz="2000" dirty="0" err="1"/>
              <a:t>interiore</a:t>
            </a:r>
            <a:r>
              <a:rPr lang="fr-FR" sz="2000" dirty="0"/>
              <a:t> : </a:t>
            </a:r>
            <a:r>
              <a:rPr lang="fr-FR" sz="2000" dirty="0" err="1"/>
              <a:t>intellettuale</a:t>
            </a:r>
            <a:r>
              <a:rPr lang="fr-FR" sz="2000" dirty="0"/>
              <a:t>, </a:t>
            </a:r>
            <a:r>
              <a:rPr lang="fr-FR" sz="2000" dirty="0" err="1"/>
              <a:t>psico-affettiva</a:t>
            </a:r>
            <a:r>
              <a:rPr lang="fr-FR" sz="2000" dirty="0"/>
              <a:t> e </a:t>
            </a:r>
            <a:r>
              <a:rPr lang="fr-FR" sz="2000" dirty="0" err="1"/>
              <a:t>spirituale</a:t>
            </a:r>
            <a:r>
              <a:rPr lang="fr-FR" sz="2000" dirty="0"/>
              <a:t>.</a:t>
            </a:r>
          </a:p>
          <a:p>
            <a:pPr marL="0" indent="0" algn="just">
              <a:buNone/>
            </a:pPr>
            <a:endParaRPr lang="fr-FR" sz="2000" dirty="0"/>
          </a:p>
          <a:p>
            <a:pPr marL="0" indent="0" algn="just">
              <a:buNone/>
            </a:pPr>
            <a:r>
              <a:rPr lang="fr-FR" sz="1800" dirty="0"/>
              <a:t>Metro :  canzone di 5 </a:t>
            </a:r>
            <a:r>
              <a:rPr lang="fr-FR" sz="1800" dirty="0" err="1"/>
              <a:t>stanze</a:t>
            </a:r>
            <a:r>
              <a:rPr lang="fr-FR" sz="1800" dirty="0"/>
              <a:t> di </a:t>
            </a:r>
            <a:r>
              <a:rPr lang="fr-FR" sz="1800" dirty="0" err="1"/>
              <a:t>endecasillabi</a:t>
            </a:r>
            <a:endParaRPr lang="fr-FR" sz="1800" dirty="0"/>
          </a:p>
          <a:p>
            <a:pPr marL="0" indent="0" algn="just">
              <a:buNone/>
            </a:pPr>
            <a:r>
              <a:rPr lang="fr-FR" sz="1800" dirty="0"/>
              <a:t>Ogni </a:t>
            </a:r>
            <a:r>
              <a:rPr lang="fr-FR" sz="1800" dirty="0" err="1"/>
              <a:t>stanza</a:t>
            </a:r>
            <a:r>
              <a:rPr lang="fr-FR" sz="1800" dirty="0"/>
              <a:t> ha la </a:t>
            </a:r>
            <a:r>
              <a:rPr lang="fr-FR" sz="1800" dirty="0" err="1"/>
              <a:t>struttura</a:t>
            </a:r>
            <a:r>
              <a:rPr lang="fr-FR" sz="1800" dirty="0"/>
              <a:t> di un </a:t>
            </a:r>
            <a:r>
              <a:rPr lang="fr-FR" sz="1800" dirty="0" err="1"/>
              <a:t>sonetto</a:t>
            </a:r>
            <a:r>
              <a:rPr lang="fr-FR" sz="1800" dirty="0"/>
              <a:t> (</a:t>
            </a:r>
            <a:r>
              <a:rPr lang="fr-FR" sz="1800" i="1" dirty="0" err="1"/>
              <a:t>fronte</a:t>
            </a:r>
            <a:r>
              <a:rPr lang="fr-FR" sz="1800" dirty="0"/>
              <a:t> : ABBC, ABBC ; </a:t>
            </a:r>
            <a:r>
              <a:rPr lang="fr-FR" sz="1800" i="1" dirty="0" err="1"/>
              <a:t>sirma</a:t>
            </a:r>
            <a:r>
              <a:rPr lang="fr-FR" sz="1800" dirty="0"/>
              <a:t>  CDD, CEE)</a:t>
            </a:r>
          </a:p>
          <a:p>
            <a:pPr>
              <a:buNone/>
            </a:pPr>
            <a:endParaRPr lang="fr-FR" sz="1800" dirty="0"/>
          </a:p>
          <a:p>
            <a:pPr marL="0" indent="0">
              <a:buNone/>
            </a:pPr>
            <a:r>
              <a:rPr lang="fr-FR" sz="1800" dirty="0" err="1"/>
              <a:t>Struttura</a:t>
            </a:r>
            <a:r>
              <a:rPr lang="fr-FR" sz="1800" dirty="0"/>
              <a:t> : Dante si </a:t>
            </a:r>
            <a:r>
              <a:rPr lang="fr-FR" sz="1800" dirty="0" err="1"/>
              <a:t>rivolge</a:t>
            </a:r>
            <a:r>
              <a:rPr lang="fr-FR" sz="1800" dirty="0"/>
              <a:t> per </a:t>
            </a:r>
            <a:r>
              <a:rPr lang="fr-FR" sz="1800" dirty="0" err="1"/>
              <a:t>quattro</a:t>
            </a:r>
            <a:r>
              <a:rPr lang="fr-FR" sz="1800" dirty="0"/>
              <a:t> </a:t>
            </a:r>
            <a:r>
              <a:rPr lang="fr-FR" sz="1800" dirty="0" err="1"/>
              <a:t>stanze</a:t>
            </a:r>
            <a:r>
              <a:rPr lang="fr-FR" sz="1800" dirty="0"/>
              <a:t> </a:t>
            </a:r>
            <a:r>
              <a:rPr lang="fr-FR" sz="1800" dirty="0" err="1"/>
              <a:t>alle</a:t>
            </a:r>
            <a:r>
              <a:rPr lang="fr-FR" sz="1800" dirty="0"/>
              <a:t> « donne </a:t>
            </a:r>
            <a:r>
              <a:rPr lang="fr-FR" sz="1800" dirty="0" err="1"/>
              <a:t>cortesi</a:t>
            </a:r>
            <a:r>
              <a:rPr lang="fr-FR" sz="1800" dirty="0"/>
              <a:t> » (</a:t>
            </a:r>
            <a:r>
              <a:rPr lang="fr-FR" sz="1800" dirty="0" err="1"/>
              <a:t>nel</a:t>
            </a:r>
            <a:r>
              <a:rPr lang="fr-FR" sz="1800" dirty="0"/>
              <a:t> </a:t>
            </a:r>
            <a:r>
              <a:rPr lang="fr-FR" sz="1800" dirty="0" err="1"/>
              <a:t>senso</a:t>
            </a:r>
            <a:r>
              <a:rPr lang="fr-FR" sz="1800" dirty="0"/>
              <a:t> </a:t>
            </a:r>
            <a:r>
              <a:rPr lang="fr-FR" sz="1800" dirty="0" err="1"/>
              <a:t>della</a:t>
            </a:r>
            <a:r>
              <a:rPr lang="fr-FR" sz="1800" dirty="0"/>
              <a:t> </a:t>
            </a:r>
            <a:r>
              <a:rPr lang="fr-FR" sz="1800" dirty="0" err="1"/>
              <a:t>nobiltà</a:t>
            </a:r>
            <a:r>
              <a:rPr lang="fr-FR" sz="1800" dirty="0"/>
              <a:t> di </a:t>
            </a:r>
            <a:r>
              <a:rPr lang="fr-FR" sz="1800" dirty="0" err="1"/>
              <a:t>cuore</a:t>
            </a:r>
            <a:r>
              <a:rPr lang="fr-FR" sz="1800" dirty="0"/>
              <a:t>) e, </a:t>
            </a:r>
            <a:r>
              <a:rPr lang="fr-FR" sz="1800" dirty="0" err="1"/>
              <a:t>nell’ultima</a:t>
            </a:r>
            <a:r>
              <a:rPr lang="fr-FR" sz="1800" dirty="0"/>
              <a:t> </a:t>
            </a:r>
            <a:r>
              <a:rPr lang="fr-FR" sz="1800" dirty="0" err="1"/>
              <a:t>stanza</a:t>
            </a:r>
            <a:r>
              <a:rPr lang="fr-FR" sz="1800" dirty="0"/>
              <a:t>, </a:t>
            </a:r>
            <a:r>
              <a:rPr lang="fr-FR" sz="1800" dirty="0" err="1"/>
              <a:t>che</a:t>
            </a:r>
            <a:r>
              <a:rPr lang="fr-FR" sz="1800" dirty="0"/>
              <a:t> </a:t>
            </a:r>
            <a:r>
              <a:rPr lang="fr-FR" sz="1800" dirty="0" err="1"/>
              <a:t>funge</a:t>
            </a:r>
            <a:r>
              <a:rPr lang="fr-FR" sz="1800" dirty="0"/>
              <a:t> da </a:t>
            </a:r>
            <a:r>
              <a:rPr lang="fr-FR" sz="1800" dirty="0" err="1"/>
              <a:t>congedo</a:t>
            </a:r>
            <a:r>
              <a:rPr lang="fr-FR" sz="1800" dirty="0"/>
              <a:t>, parla </a:t>
            </a:r>
            <a:r>
              <a:rPr lang="fr-FR" sz="1800" dirty="0" err="1"/>
              <a:t>della</a:t>
            </a:r>
            <a:r>
              <a:rPr lang="fr-FR" sz="1800" dirty="0"/>
              <a:t> canzone.</a:t>
            </a:r>
          </a:p>
          <a:p>
            <a:pPr>
              <a:buNone/>
            </a:pPr>
            <a:r>
              <a:rPr lang="fr-FR" sz="1800" dirty="0"/>
              <a:t> </a:t>
            </a:r>
          </a:p>
          <a:p>
            <a:pPr>
              <a:buNone/>
            </a:pPr>
            <a:r>
              <a:rPr lang="fr-FR" sz="1800" b="1" dirty="0"/>
              <a:t>https://letteritaliana.weebly.com/donne-chavete-intelletto-damore.html</a:t>
            </a:r>
            <a:endParaRPr lang="fr-FR" sz="1800" dirty="0"/>
          </a:p>
          <a:p>
            <a:pPr marL="0" indent="0" algn="just">
              <a:buNone/>
            </a:pPr>
            <a:endParaRPr lang="fr-FR" sz="1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B4A8784-BF45-D1B0-C71B-F8CF089F465E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4110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3600" dirty="0"/>
          </a:p>
        </p:txBody>
      </p:sp>
      <p:pic>
        <p:nvPicPr>
          <p:cNvPr id="4" name="Image 3"/>
          <p:cNvPicPr/>
          <p:nvPr/>
        </p:nvPicPr>
        <p:blipFill>
          <a:blip r:embed="rId4"/>
          <a:srcRect l="16082" t="16235" r="16863" b="16235"/>
          <a:stretch>
            <a:fillRect/>
          </a:stretch>
        </p:blipFill>
        <p:spPr bwMode="auto">
          <a:xfrm>
            <a:off x="285720" y="1027492"/>
            <a:ext cx="835824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Donne ch'avete... - 1 ">
            <a:hlinkClick r:id="" action="ppaction://media"/>
            <a:extLst>
              <a:ext uri="{FF2B5EF4-FFF2-40B4-BE49-F238E27FC236}">
                <a16:creationId xmlns:a16="http://schemas.microsoft.com/office/drawing/2014/main" id="{87733B9C-40AF-4A1A-82C8-E5AA738891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388CFE93-2873-1A86-E2AE-62648CAC6A49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4409" t="13133" r="25694" b="15844"/>
          <a:stretch>
            <a:fillRect/>
          </a:stretch>
        </p:blipFill>
        <p:spPr bwMode="auto">
          <a:xfrm>
            <a:off x="428596" y="1214422"/>
            <a:ext cx="7465271" cy="497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Donne ch'avete... - 2">
            <a:hlinkClick r:id="" action="ppaction://media"/>
            <a:extLst>
              <a:ext uri="{FF2B5EF4-FFF2-40B4-BE49-F238E27FC236}">
                <a16:creationId xmlns:a16="http://schemas.microsoft.com/office/drawing/2014/main" id="{70D81167-B787-4A49-9B14-B6E80B0E0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91880" y="1288288"/>
            <a:ext cx="406400" cy="406400"/>
          </a:xfrm>
          <a:prstGeom prst="rect">
            <a:avLst/>
          </a:prstGeom>
        </p:spPr>
      </p:pic>
      <p:pic>
        <p:nvPicPr>
          <p:cNvPr id="4" name="Donne ch'avete... - 3">
            <a:hlinkClick r:id="" action="ppaction://media"/>
            <a:extLst>
              <a:ext uri="{FF2B5EF4-FFF2-40B4-BE49-F238E27FC236}">
                <a16:creationId xmlns:a16="http://schemas.microsoft.com/office/drawing/2014/main" id="{371BE553-2EB0-4C58-803F-C5FFF15D93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95823" y="3861048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A4BAAE66-834B-FFAC-4CDA-EEC859012E56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66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 l="16146" t="13133" r="25694" b="14300"/>
          <a:stretch>
            <a:fillRect/>
          </a:stretch>
        </p:blipFill>
        <p:spPr bwMode="auto">
          <a:xfrm>
            <a:off x="428596" y="1142984"/>
            <a:ext cx="7943263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Donne ch'avete... - 4">
            <a:hlinkClick r:id="" action="ppaction://media"/>
            <a:extLst>
              <a:ext uri="{FF2B5EF4-FFF2-40B4-BE49-F238E27FC236}">
                <a16:creationId xmlns:a16="http://schemas.microsoft.com/office/drawing/2014/main" id="{D8774B17-B7DD-4259-8ECD-F3334A95DB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3888" y="1417638"/>
            <a:ext cx="406400" cy="406400"/>
          </a:xfrm>
          <a:prstGeom prst="rect">
            <a:avLst/>
          </a:prstGeom>
        </p:spPr>
      </p:pic>
      <p:pic>
        <p:nvPicPr>
          <p:cNvPr id="5" name="Donne ch'avete... - 5">
            <a:hlinkClick r:id="" action="ppaction://media"/>
            <a:extLst>
              <a:ext uri="{FF2B5EF4-FFF2-40B4-BE49-F238E27FC236}">
                <a16:creationId xmlns:a16="http://schemas.microsoft.com/office/drawing/2014/main" id="{8B9573C8-D353-4668-AF36-87F91F2972F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35896" y="4094247"/>
            <a:ext cx="406400" cy="406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8514621-9048-85C5-929C-0E36557BF7C4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7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fr-FR" sz="5500" b="1" dirty="0" err="1"/>
              <a:t>latinismi</a:t>
            </a:r>
            <a:r>
              <a:rPr lang="fr-FR" sz="5500" b="1" dirty="0"/>
              <a:t> </a:t>
            </a:r>
            <a:endParaRPr lang="fr-FR" sz="5500" dirty="0"/>
          </a:p>
          <a:p>
            <a:pPr>
              <a:buNone/>
            </a:pPr>
            <a:r>
              <a:rPr lang="fr-FR" sz="5500" i="1" dirty="0"/>
              <a:t> </a:t>
            </a:r>
            <a:endParaRPr lang="fr-FR" sz="5500" dirty="0"/>
          </a:p>
          <a:p>
            <a:pPr>
              <a:spcBef>
                <a:spcPts val="600"/>
              </a:spcBef>
              <a:buNone/>
            </a:pPr>
            <a:r>
              <a:rPr lang="fr-FR" sz="5500" i="1" dirty="0"/>
              <a:t>donna  &lt; domina		</a:t>
            </a:r>
            <a:r>
              <a:rPr lang="fr-FR" sz="5500" i="1" dirty="0" err="1"/>
              <a:t>gentile</a:t>
            </a:r>
            <a:r>
              <a:rPr lang="fr-FR" sz="5500" i="1" dirty="0"/>
              <a:t> &lt; gens, </a:t>
            </a:r>
            <a:r>
              <a:rPr lang="fr-FR" sz="5500" i="1" dirty="0" err="1"/>
              <a:t>gentis</a:t>
            </a:r>
            <a:r>
              <a:rPr lang="fr-FR" sz="5500" i="1" dirty="0"/>
              <a:t> (</a:t>
            </a:r>
            <a:r>
              <a:rPr lang="fr-FR" sz="5500" dirty="0" err="1"/>
              <a:t>agg</a:t>
            </a:r>
            <a:r>
              <a:rPr lang="fr-FR" sz="5500" dirty="0"/>
              <a:t>. </a:t>
            </a:r>
            <a:r>
              <a:rPr lang="fr-FR" sz="5500" i="1" dirty="0" err="1"/>
              <a:t>gentilem</a:t>
            </a:r>
            <a:r>
              <a:rPr lang="fr-FR" sz="5500" i="1" dirty="0"/>
              <a:t>)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 err="1"/>
              <a:t>amore</a:t>
            </a:r>
            <a:r>
              <a:rPr lang="fr-FR" sz="5500" i="1" dirty="0"/>
              <a:t> &lt; </a:t>
            </a:r>
            <a:r>
              <a:rPr lang="fr-FR" sz="5500" i="1" dirty="0" err="1"/>
              <a:t>amor</a:t>
            </a:r>
            <a:r>
              <a:rPr lang="fr-FR" sz="5500" i="1" dirty="0"/>
              <a:t>		dolce &lt;  </a:t>
            </a:r>
            <a:r>
              <a:rPr lang="fr-FR" sz="5500" dirty="0" err="1"/>
              <a:t>agg</a:t>
            </a:r>
            <a:r>
              <a:rPr lang="fr-FR" sz="5500" dirty="0"/>
              <a:t>. </a:t>
            </a:r>
            <a:r>
              <a:rPr lang="fr-FR" sz="5500" i="1" dirty="0" err="1"/>
              <a:t>dulcis</a:t>
            </a:r>
            <a:r>
              <a:rPr lang="fr-FR" sz="5500" i="1" dirty="0"/>
              <a:t> (</a:t>
            </a:r>
            <a:r>
              <a:rPr lang="fr-FR" sz="5500" dirty="0" err="1"/>
              <a:t>acc</a:t>
            </a:r>
            <a:r>
              <a:rPr lang="fr-FR" sz="5500" dirty="0"/>
              <a:t>. </a:t>
            </a:r>
            <a:r>
              <a:rPr lang="fr-FR" sz="5500" i="1" dirty="0" err="1"/>
              <a:t>dulcem</a:t>
            </a:r>
            <a:r>
              <a:rPr lang="fr-FR" sz="5500" dirty="0"/>
              <a:t>)</a:t>
            </a:r>
          </a:p>
          <a:p>
            <a:pPr>
              <a:spcBef>
                <a:spcPts val="1200"/>
              </a:spcBef>
              <a:buNone/>
            </a:pPr>
            <a:r>
              <a:rPr lang="fr-FR" sz="5500" i="1" dirty="0"/>
              <a:t>mente &lt; mens, mentis	dire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/>
              <a:t>anima &lt; anima		</a:t>
            </a:r>
            <a:r>
              <a:rPr lang="fr-FR" sz="5500" i="1" dirty="0" err="1"/>
              <a:t>parlare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 err="1"/>
              <a:t>cielo</a:t>
            </a:r>
            <a:r>
              <a:rPr lang="fr-FR" sz="5500" i="1" dirty="0"/>
              <a:t> &lt; </a:t>
            </a:r>
            <a:r>
              <a:rPr lang="fr-FR" sz="5500" i="1" dirty="0" err="1"/>
              <a:t>coelum</a:t>
            </a:r>
            <a:r>
              <a:rPr lang="fr-FR" sz="5500" i="1" dirty="0"/>
              <a:t>		</a:t>
            </a:r>
            <a:r>
              <a:rPr lang="fr-FR" sz="5500" i="1" dirty="0" err="1"/>
              <a:t>vedere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/>
              <a:t>pietà &lt; </a:t>
            </a:r>
            <a:r>
              <a:rPr lang="fr-FR" sz="5500" i="1" dirty="0" err="1"/>
              <a:t>pietas</a:t>
            </a:r>
            <a:r>
              <a:rPr lang="fr-FR" sz="5500" i="1" dirty="0"/>
              <a:t>		</a:t>
            </a:r>
            <a:r>
              <a:rPr lang="fr-FR" sz="5500" i="1" dirty="0" err="1"/>
              <a:t>sentire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 err="1"/>
              <a:t>virtute</a:t>
            </a:r>
            <a:r>
              <a:rPr lang="fr-FR" sz="5500" i="1" dirty="0"/>
              <a:t> &lt; </a:t>
            </a:r>
            <a:r>
              <a:rPr lang="fr-FR" sz="5500" i="1" dirty="0" err="1"/>
              <a:t>virtute</a:t>
            </a:r>
            <a:r>
              <a:rPr lang="fr-FR" sz="5500" i="1" dirty="0"/>
              <a:t>(m)		</a:t>
            </a:r>
            <a:r>
              <a:rPr lang="fr-FR" sz="5500" i="1" dirty="0" err="1"/>
              <a:t>donar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 err="1"/>
              <a:t>salute</a:t>
            </a:r>
            <a:r>
              <a:rPr lang="fr-FR" sz="5500" i="1" dirty="0"/>
              <a:t> &lt; </a:t>
            </a:r>
            <a:r>
              <a:rPr lang="fr-FR" sz="5500" i="1" dirty="0" err="1"/>
              <a:t>salute</a:t>
            </a:r>
            <a:r>
              <a:rPr lang="fr-FR" sz="5500" i="1" dirty="0"/>
              <a:t>(m)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 err="1"/>
              <a:t>securtate</a:t>
            </a:r>
            <a:r>
              <a:rPr lang="fr-FR" sz="5500" i="1" dirty="0"/>
              <a:t> &lt; </a:t>
            </a:r>
            <a:r>
              <a:rPr lang="fr-FR" sz="5500" i="1" dirty="0" err="1"/>
              <a:t>securtate</a:t>
            </a:r>
            <a:r>
              <a:rPr lang="fr-FR" sz="5500" i="1" dirty="0"/>
              <a:t>(m)</a:t>
            </a:r>
            <a:endParaRPr lang="fr-FR" sz="5500" dirty="0"/>
          </a:p>
          <a:p>
            <a:pPr>
              <a:spcBef>
                <a:spcPts val="1200"/>
              </a:spcBef>
              <a:buNone/>
            </a:pPr>
            <a:r>
              <a:rPr lang="fr-FR" sz="5500" i="1" dirty="0" err="1"/>
              <a:t>letitia</a:t>
            </a:r>
            <a:r>
              <a:rPr lang="fr-FR" sz="5500" i="1" dirty="0"/>
              <a:t> &lt; </a:t>
            </a:r>
            <a:r>
              <a:rPr lang="fr-FR" sz="5500" i="1" dirty="0" err="1"/>
              <a:t>laetitia</a:t>
            </a:r>
            <a:r>
              <a:rPr lang="fr-FR" sz="5500" i="1" dirty="0"/>
              <a:t>(m)	amoroso </a:t>
            </a:r>
            <a:r>
              <a:rPr lang="fr-FR" sz="5500" dirty="0"/>
              <a:t>: </a:t>
            </a:r>
            <a:r>
              <a:rPr lang="fr-FR" sz="5500" dirty="0" err="1"/>
              <a:t>ricostituzione</a:t>
            </a:r>
            <a:r>
              <a:rPr lang="fr-FR" sz="5500" dirty="0"/>
              <a:t> </a:t>
            </a:r>
            <a:r>
              <a:rPr lang="fr-FR" sz="5500" dirty="0" err="1"/>
              <a:t>colta</a:t>
            </a:r>
            <a:endParaRPr lang="fr-FR" sz="5500" dirty="0"/>
          </a:p>
          <a:p>
            <a:pPr>
              <a:buNone/>
            </a:pPr>
            <a:r>
              <a:rPr lang="fr-FR" sz="5500" i="1" dirty="0"/>
              <a:t> </a:t>
            </a:r>
            <a:endParaRPr lang="fr-FR" sz="5500" dirty="0"/>
          </a:p>
          <a:p>
            <a:pPr>
              <a:buNone/>
            </a:pPr>
            <a:r>
              <a:rPr lang="fr-FR" sz="5500" i="1" dirty="0"/>
              <a:t> </a:t>
            </a:r>
            <a:endParaRPr lang="fr-FR" sz="5500" dirty="0"/>
          </a:p>
          <a:p>
            <a:pPr>
              <a:buNone/>
            </a:pPr>
            <a:r>
              <a:rPr lang="fr-FR" sz="5500" i="1" dirty="0"/>
              <a:t> </a:t>
            </a:r>
            <a:r>
              <a:rPr lang="fr-FR" sz="5500" b="1" dirty="0" err="1"/>
              <a:t>grecismi</a:t>
            </a:r>
            <a:endParaRPr lang="fr-FR" sz="5500" dirty="0"/>
          </a:p>
          <a:p>
            <a:pPr>
              <a:buNone/>
            </a:pPr>
            <a:r>
              <a:rPr lang="fr-FR" sz="5500" i="1" dirty="0" err="1"/>
              <a:t>angelo</a:t>
            </a:r>
            <a:r>
              <a:rPr lang="fr-FR" sz="5500" i="1" dirty="0"/>
              <a:t> &lt; </a:t>
            </a:r>
            <a:r>
              <a:rPr lang="fr-FR" sz="5500" dirty="0"/>
              <a:t>du grec ancien </a:t>
            </a:r>
            <a:r>
              <a:rPr lang="fr-FR" sz="5500" dirty="0" err="1"/>
              <a:t>ἄγγελος</a:t>
            </a:r>
            <a:r>
              <a:rPr lang="fr-FR" sz="5500" dirty="0"/>
              <a:t>, </a:t>
            </a:r>
            <a:r>
              <a:rPr lang="fr-FR" sz="5500" i="1" dirty="0" err="1"/>
              <a:t>ángelos</a:t>
            </a:r>
            <a:r>
              <a:rPr lang="fr-FR" sz="5500" dirty="0"/>
              <a:t> (</a:t>
            </a:r>
            <a:r>
              <a:rPr lang="fr-FR" sz="5500" dirty="0" err="1"/>
              <a:t>messaggero</a:t>
            </a:r>
            <a:r>
              <a:rPr lang="fr-FR" sz="5500" dirty="0"/>
              <a:t> ; </a:t>
            </a:r>
            <a:r>
              <a:rPr lang="fr-FR" sz="5500" dirty="0" err="1"/>
              <a:t>angelo</a:t>
            </a:r>
            <a:r>
              <a:rPr lang="fr-FR" sz="5500" dirty="0"/>
              <a:t>)</a:t>
            </a:r>
          </a:p>
          <a:p>
            <a:pPr>
              <a:buNone/>
            </a:pPr>
            <a:r>
              <a:rPr lang="fr-FR" sz="3600" dirty="0"/>
              <a:t> </a:t>
            </a:r>
          </a:p>
          <a:p>
            <a:pPr marL="0" indent="0" algn="ctr">
              <a:buNone/>
            </a:pPr>
            <a:endParaRPr lang="fr-FR" sz="36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20E5BB0-96E2-FCCD-D457-E8941EB422AF}"/>
              </a:ext>
            </a:extLst>
          </p:cNvPr>
          <p:cNvSpPr txBox="1">
            <a:spLocks/>
          </p:cNvSpPr>
          <p:nvPr/>
        </p:nvSpPr>
        <p:spPr>
          <a:xfrm>
            <a:off x="611560" y="0"/>
            <a:ext cx="8229600" cy="82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Linguistique diachronique</a:t>
            </a:r>
            <a:r>
              <a:rPr lang="fr-FR" sz="1600" dirty="0"/>
              <a:t>  - </a:t>
            </a:r>
            <a:r>
              <a:rPr lang="fr-FR" sz="1600" b="1" dirty="0"/>
              <a:t>L6ITLDIA   -  année 2023-2024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1759315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1969</Words>
  <Application>Microsoft Office PowerPoint</Application>
  <PresentationFormat>Affichage à l'écran (4:3)</PresentationFormat>
  <Paragraphs>188</Paragraphs>
  <Slides>20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Linguistique diachronique  -  L5IT2LCE  -  année 2018-2019</dc:title>
  <dc:creator>isabella</dc:creator>
  <cp:lastModifiedBy>Isabella Montersino</cp:lastModifiedBy>
  <cp:revision>31</cp:revision>
  <dcterms:created xsi:type="dcterms:W3CDTF">2019-04-08T18:57:59Z</dcterms:created>
  <dcterms:modified xsi:type="dcterms:W3CDTF">2024-04-22T08:22:31Z</dcterms:modified>
</cp:coreProperties>
</file>