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71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8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03/03/2024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03/03/2024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03/03/2024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03/03/2024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treccani.it/enciclopedia/graphic-novel_%28Lessico-del-XXI-Secolo%29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</a:p>
          <a:p>
            <a:pPr marL="0" indent="0" algn="ctr">
              <a:buNone/>
            </a:pPr>
            <a:endParaRPr lang="fr-FR" sz="2800" dirty="0"/>
          </a:p>
          <a:p>
            <a:pPr marL="0" indent="0" algn="ctr">
              <a:buNone/>
              <a:tabLst>
                <a:tab pos="528638" algn="l"/>
              </a:tabLst>
            </a:pPr>
            <a:endParaRPr lang="fr-FR" sz="2800" b="1" dirty="0"/>
          </a:p>
          <a:p>
            <a:pPr marL="0" indent="0" algn="ctr">
              <a:buNone/>
              <a:tabLst>
                <a:tab pos="528638" algn="l"/>
              </a:tabLst>
            </a:pPr>
            <a:r>
              <a:rPr lang="fr-FR" sz="3600" b="1" dirty="0"/>
              <a:t>L’italiano dei </a:t>
            </a:r>
            <a:r>
              <a:rPr lang="fr-FR" sz="3600" b="1" dirty="0" err="1"/>
              <a:t>fumetti</a:t>
            </a:r>
            <a:endParaRPr lang="fr-FR" sz="3600" b="1" dirty="0"/>
          </a:p>
          <a:p>
            <a:pPr marL="0" indent="0" algn="ctr">
              <a:buNone/>
              <a:tabLst>
                <a:tab pos="528638" algn="l"/>
              </a:tabLst>
            </a:pPr>
            <a:r>
              <a:rPr lang="fr-FR" sz="2400" b="1" dirty="0"/>
              <a:t>(</a:t>
            </a:r>
            <a:r>
              <a:rPr lang="fr-FR" sz="2400" b="1" dirty="0" err="1"/>
              <a:t>presentazione</a:t>
            </a:r>
            <a:r>
              <a:rPr lang="fr-FR" sz="2400" b="1" dirty="0"/>
              <a:t>)</a:t>
            </a:r>
          </a:p>
          <a:p>
            <a:pPr marL="0" indent="0" algn="ctr">
              <a:buNone/>
              <a:tabLst>
                <a:tab pos="528638" algn="l"/>
              </a:tabLst>
            </a:pPr>
            <a:r>
              <a:rPr lang="it-IT" sz="2800" b="1" dirty="0"/>
              <a:t>	</a:t>
            </a:r>
            <a:endParaRPr lang="fr-FR" sz="2000" b="1" dirty="0"/>
          </a:p>
          <a:p>
            <a:pPr marL="0" indent="0">
              <a:buNone/>
              <a:tabLst>
                <a:tab pos="354013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8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4209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dirty="0"/>
          </a:p>
          <a:p>
            <a:pPr marL="0" indent="0" algn="ctr">
              <a:buNone/>
              <a:tabLst>
                <a:tab pos="528638" algn="l"/>
              </a:tabLst>
            </a:pPr>
            <a:r>
              <a:rPr lang="it-IT" sz="2800" b="1" dirty="0"/>
              <a:t>	</a:t>
            </a:r>
            <a:r>
              <a:rPr lang="en-US" sz="2800" b="1" i="1" dirty="0" err="1"/>
              <a:t>Topolino</a:t>
            </a:r>
            <a:r>
              <a:rPr lang="en-US" sz="2800" dirty="0"/>
              <a:t> (</a:t>
            </a:r>
            <a:r>
              <a:rPr lang="en-US" sz="2800" dirty="0" err="1"/>
              <a:t>prodotto</a:t>
            </a:r>
            <a:r>
              <a:rPr lang="en-US" sz="2800" dirty="0"/>
              <a:t> in Italia dal 1949)</a:t>
            </a:r>
            <a:endParaRPr lang="it-IT" sz="28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4" name="Image 3" descr="Résultat de recherche d'images pour &quot;topolino fumetto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607" y="1700808"/>
            <a:ext cx="3565550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8353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528638" algn="l"/>
              </a:tabLst>
            </a:pPr>
            <a:r>
              <a:rPr lang="fr-FR" sz="2800" dirty="0"/>
              <a:t>	</a:t>
            </a:r>
            <a:r>
              <a:rPr lang="fr-FR" sz="2800" dirty="0" err="1"/>
              <a:t>Nel</a:t>
            </a:r>
            <a:r>
              <a:rPr lang="fr-FR" sz="2800" dirty="0"/>
              <a:t> 1965, Giovanni </a:t>
            </a:r>
            <a:r>
              <a:rPr lang="fr-FR" sz="2800" dirty="0" err="1"/>
              <a:t>Gandini</a:t>
            </a:r>
            <a:r>
              <a:rPr lang="fr-FR" sz="2800" dirty="0"/>
              <a:t> fonda </a:t>
            </a:r>
          </a:p>
          <a:p>
            <a:pPr marL="0" indent="0" algn="just">
              <a:buNone/>
              <a:tabLst>
                <a:tab pos="528638" algn="l"/>
              </a:tabLst>
            </a:pPr>
            <a:r>
              <a:rPr lang="fr-FR" sz="2800" dirty="0"/>
              <a:t>la </a:t>
            </a:r>
            <a:r>
              <a:rPr lang="fr-FR" sz="2800" dirty="0" err="1"/>
              <a:t>rivista</a:t>
            </a:r>
            <a:r>
              <a:rPr lang="fr-FR" sz="2800" dirty="0"/>
              <a:t> </a:t>
            </a:r>
            <a:r>
              <a:rPr lang="fr-FR" sz="2800" b="1" i="1" dirty="0"/>
              <a:t>Linus</a:t>
            </a:r>
            <a:r>
              <a:rPr lang="fr-FR" sz="2800" b="1" dirty="0"/>
              <a:t> </a:t>
            </a:r>
            <a:r>
              <a:rPr lang="fr-FR" sz="2800" dirty="0"/>
              <a:t>: </a:t>
            </a:r>
            <a:r>
              <a:rPr lang="fr-FR" sz="2800" dirty="0" err="1"/>
              <a:t>una</a:t>
            </a:r>
            <a:r>
              <a:rPr lang="fr-FR" sz="2800" dirty="0"/>
              <a:t> </a:t>
            </a:r>
            <a:r>
              <a:rPr lang="fr-FR" sz="2800" dirty="0" err="1"/>
              <a:t>svolta</a:t>
            </a:r>
            <a:r>
              <a:rPr lang="fr-FR" sz="2800" dirty="0"/>
              <a:t> importante </a:t>
            </a:r>
          </a:p>
          <a:p>
            <a:pPr marL="0" indent="0" algn="just">
              <a:buNone/>
              <a:tabLst>
                <a:tab pos="528638" algn="l"/>
              </a:tabLst>
            </a:pPr>
            <a:r>
              <a:rPr lang="fr-FR" sz="2800" dirty="0" err="1"/>
              <a:t>nella</a:t>
            </a:r>
            <a:r>
              <a:rPr lang="fr-FR" sz="2800" dirty="0"/>
              <a:t> </a:t>
            </a:r>
            <a:r>
              <a:rPr lang="fr-FR" sz="2800" dirty="0" err="1"/>
              <a:t>produzione</a:t>
            </a:r>
            <a:r>
              <a:rPr lang="fr-FR" sz="2800" dirty="0"/>
              <a:t> di </a:t>
            </a:r>
            <a:r>
              <a:rPr lang="fr-FR" sz="2800" dirty="0" err="1"/>
              <a:t>fumetti</a:t>
            </a:r>
            <a:r>
              <a:rPr lang="fr-FR" sz="2800" dirty="0"/>
              <a:t> </a:t>
            </a:r>
            <a:r>
              <a:rPr lang="fr-FR" sz="2800" dirty="0" err="1"/>
              <a:t>italiani</a:t>
            </a:r>
            <a:r>
              <a:rPr lang="fr-FR" sz="2800" dirty="0"/>
              <a:t>. 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 algn="just">
              <a:buNone/>
            </a:pPr>
            <a:r>
              <a:rPr lang="fr-FR" sz="2800" dirty="0"/>
              <a:t>	</a:t>
            </a:r>
            <a:r>
              <a:rPr lang="fr-FR" sz="2800" dirty="0" err="1"/>
              <a:t>Anni</a:t>
            </a:r>
            <a:r>
              <a:rPr lang="fr-FR" sz="2800" dirty="0"/>
              <a:t> </a:t>
            </a:r>
            <a:r>
              <a:rPr lang="fr-FR" sz="2800" dirty="0" err="1"/>
              <a:t>Settanta</a:t>
            </a:r>
            <a:r>
              <a:rPr lang="fr-FR" sz="2800" dirty="0"/>
              <a:t> (</a:t>
            </a:r>
            <a:r>
              <a:rPr lang="fr-FR" sz="2800" dirty="0" err="1"/>
              <a:t>anni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</a:t>
            </a:r>
            <a:r>
              <a:rPr lang="fr-FR" sz="2800" dirty="0" err="1"/>
              <a:t>maturità</a:t>
            </a:r>
            <a:r>
              <a:rPr lang="fr-FR" sz="2800" dirty="0"/>
              <a:t>) : Guido Crepax, Dino Battaglia, </a:t>
            </a:r>
            <a:r>
              <a:rPr lang="fr-FR" sz="2800" b="1" dirty="0"/>
              <a:t>Hugo Pratt</a:t>
            </a:r>
            <a:r>
              <a:rPr lang="fr-FR" sz="2800" dirty="0"/>
              <a:t>.</a:t>
            </a:r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r>
              <a:rPr lang="fr-FR" sz="2800" dirty="0"/>
              <a:t>	</a:t>
            </a:r>
            <a:r>
              <a:rPr lang="fr-FR" sz="2800" dirty="0" err="1"/>
              <a:t>Attualmente</a:t>
            </a:r>
            <a:r>
              <a:rPr lang="fr-FR" sz="2800" dirty="0"/>
              <a:t>, la </a:t>
            </a:r>
            <a:r>
              <a:rPr lang="fr-FR" sz="2800" b="1" i="1" dirty="0" err="1">
                <a:solidFill>
                  <a:srgbClr val="C00000"/>
                </a:solidFill>
              </a:rPr>
              <a:t>graphic</a:t>
            </a:r>
            <a:r>
              <a:rPr lang="fr-FR" sz="2800" b="1" i="1" dirty="0">
                <a:solidFill>
                  <a:srgbClr val="C00000"/>
                </a:solidFill>
              </a:rPr>
              <a:t> </a:t>
            </a:r>
            <a:r>
              <a:rPr lang="fr-FR" sz="2800" b="1" i="1" dirty="0" err="1">
                <a:solidFill>
                  <a:srgbClr val="C00000"/>
                </a:solidFill>
              </a:rPr>
              <a:t>novel</a:t>
            </a:r>
            <a:r>
              <a:rPr lang="fr-FR" sz="2800" dirty="0">
                <a:solidFill>
                  <a:srgbClr val="C00000"/>
                </a:solidFill>
              </a:rPr>
              <a:t> </a:t>
            </a:r>
            <a:r>
              <a:rPr lang="fr-FR" sz="2800" dirty="0"/>
              <a:t>si è </a:t>
            </a:r>
            <a:r>
              <a:rPr lang="fr-FR" sz="2800" dirty="0" err="1"/>
              <a:t>sviluppata</a:t>
            </a:r>
            <a:r>
              <a:rPr lang="fr-FR" sz="2800" dirty="0"/>
              <a:t> </a:t>
            </a:r>
            <a:r>
              <a:rPr lang="fr-FR" sz="2800" dirty="0" err="1"/>
              <a:t>grazie</a:t>
            </a:r>
            <a:r>
              <a:rPr lang="fr-FR" sz="2800" dirty="0"/>
              <a:t> ad </a:t>
            </a:r>
            <a:r>
              <a:rPr lang="fr-FR" sz="2800" dirty="0" err="1"/>
              <a:t>autori</a:t>
            </a:r>
            <a:r>
              <a:rPr lang="fr-FR" sz="2800" dirty="0"/>
              <a:t> molto </a:t>
            </a:r>
            <a:r>
              <a:rPr lang="fr-FR" sz="2800" dirty="0" err="1"/>
              <a:t>innovativi</a:t>
            </a:r>
            <a:r>
              <a:rPr lang="fr-FR" sz="2800" dirty="0"/>
              <a:t> : </a:t>
            </a:r>
            <a:r>
              <a:rPr lang="fr-FR" sz="2800" dirty="0" err="1"/>
              <a:t>GiPi</a:t>
            </a:r>
            <a:r>
              <a:rPr lang="fr-FR" sz="2800" dirty="0"/>
              <a:t>, </a:t>
            </a:r>
            <a:r>
              <a:rPr lang="fr-FR" sz="2800" dirty="0" err="1"/>
              <a:t>Igort</a:t>
            </a:r>
            <a:r>
              <a:rPr lang="fr-FR" sz="2800" dirty="0"/>
              <a:t>, </a:t>
            </a:r>
            <a:r>
              <a:rPr lang="fr-FR" sz="2800" dirty="0" err="1"/>
              <a:t>Zerocalcare</a:t>
            </a:r>
            <a:r>
              <a:rPr lang="fr-FR" sz="2800" dirty="0"/>
              <a:t>, Lorenzo </a:t>
            </a:r>
            <a:r>
              <a:rPr lang="fr-FR" sz="2800" dirty="0" err="1"/>
              <a:t>Mattotti</a:t>
            </a:r>
            <a:r>
              <a:rPr lang="fr-FR" sz="2800" dirty="0"/>
              <a:t>, Lino </a:t>
            </a:r>
            <a:r>
              <a:rPr lang="fr-FR" sz="2800" dirty="0" err="1"/>
              <a:t>Manara</a:t>
            </a:r>
            <a:r>
              <a:rPr lang="fr-FR" sz="2800" dirty="0"/>
              <a:t>…</a:t>
            </a:r>
          </a:p>
          <a:p>
            <a:pPr marL="0" indent="0" algn="just">
              <a:buNone/>
            </a:pPr>
            <a:r>
              <a:rPr lang="fr-FR" sz="2000" dirty="0">
                <a:hlinkClick r:id="rId2"/>
              </a:rPr>
              <a:t>https://www.treccani.it/enciclopedia/graphic-novel_%28Lessico-del-XXI-Secolo%29/</a:t>
            </a:r>
            <a:r>
              <a:rPr lang="fr-FR" sz="2000" dirty="0"/>
              <a:t> </a:t>
            </a:r>
          </a:p>
          <a:p>
            <a:pPr marL="0" indent="0" algn="ctr">
              <a:buNone/>
              <a:tabLst>
                <a:tab pos="528638" algn="l"/>
              </a:tabLst>
            </a:pPr>
            <a:endParaRPr lang="it-IT" sz="28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4" name="Image 3" descr="Image associé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48680"/>
            <a:ext cx="2286016" cy="33832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206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2BBDE-6BA8-E973-538B-B5C43A5B88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8CEB8B-3330-8D58-4B10-08BCC2D0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0A44E4-89EB-C487-234B-ADA756319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5973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sz="1900" b="1" dirty="0"/>
              <a:t>Linguistique synchronique   </a:t>
            </a:r>
            <a:r>
              <a:rPr lang="fr-FR" sz="1900" dirty="0"/>
              <a:t>-  </a:t>
            </a:r>
            <a:r>
              <a:rPr lang="fr-FR" sz="1900" b="1" dirty="0"/>
              <a:t>L4ITLINS  -  </a:t>
            </a:r>
            <a:r>
              <a:rPr lang="fr-FR" sz="1900" b="1"/>
              <a:t>année </a:t>
            </a:r>
            <a:r>
              <a:rPr lang="fr-FR" sz="2000" b="1"/>
              <a:t>2023-2024</a:t>
            </a:r>
            <a:endParaRPr lang="fr-FR" sz="19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sz="2800" dirty="0"/>
              <a:t>	</a:t>
            </a:r>
            <a:r>
              <a:rPr lang="fr-FR" sz="2800" dirty="0" err="1"/>
              <a:t>Attualmente</a:t>
            </a:r>
            <a:r>
              <a:rPr lang="fr-FR" sz="2800" dirty="0"/>
              <a:t>, la </a:t>
            </a:r>
            <a:r>
              <a:rPr lang="fr-FR" sz="2800" b="1" i="1" dirty="0" err="1"/>
              <a:t>graphic</a:t>
            </a:r>
            <a:r>
              <a:rPr lang="fr-FR" sz="2800" b="1" i="1" dirty="0"/>
              <a:t> </a:t>
            </a:r>
            <a:r>
              <a:rPr lang="fr-FR" sz="2800" b="1" i="1" dirty="0" err="1"/>
              <a:t>novel</a:t>
            </a:r>
            <a:r>
              <a:rPr lang="fr-FR" sz="2800" b="1" i="1" dirty="0"/>
              <a:t> </a:t>
            </a:r>
            <a:r>
              <a:rPr lang="fr-FR" sz="2800" dirty="0" err="1"/>
              <a:t>sperimenta</a:t>
            </a:r>
            <a:r>
              <a:rPr lang="fr-FR" sz="2800" dirty="0"/>
              <a:t> </a:t>
            </a:r>
            <a:r>
              <a:rPr lang="fr-FR" sz="2800" dirty="0" err="1"/>
              <a:t>nuove</a:t>
            </a:r>
            <a:r>
              <a:rPr lang="fr-FR" sz="2800" dirty="0"/>
              <a:t> vie </a:t>
            </a:r>
            <a:r>
              <a:rPr lang="fr-FR" sz="2800" dirty="0" err="1"/>
              <a:t>espressive</a:t>
            </a:r>
            <a:r>
              <a:rPr lang="fr-FR" sz="2800" dirty="0"/>
              <a:t> con grande </a:t>
            </a:r>
            <a:r>
              <a:rPr lang="fr-FR" sz="2800" dirty="0" err="1"/>
              <a:t>libertà</a:t>
            </a:r>
            <a:r>
              <a:rPr lang="fr-FR" sz="2800" dirty="0"/>
              <a:t> : </a:t>
            </a:r>
          </a:p>
          <a:p>
            <a:pPr marL="0" indent="0" algn="just">
              <a:buNone/>
              <a:tabLst>
                <a:tab pos="354013" algn="l"/>
              </a:tabLst>
            </a:pPr>
            <a:endParaRPr lang="fr-FR" sz="1300" dirty="0"/>
          </a:p>
          <a:p>
            <a:pPr algn="just">
              <a:buFontTx/>
              <a:buChar char="-"/>
              <a:tabLst>
                <a:tab pos="354013" algn="l"/>
              </a:tabLst>
            </a:pPr>
            <a:r>
              <a:rPr lang="fr-FR" sz="2800" dirty="0" err="1"/>
              <a:t>romanzo</a:t>
            </a:r>
            <a:r>
              <a:rPr lang="fr-FR" sz="2800" dirty="0"/>
              <a:t> di </a:t>
            </a:r>
            <a:r>
              <a:rPr lang="fr-FR" sz="2800" dirty="0" err="1"/>
              <a:t>formazione</a:t>
            </a:r>
            <a:r>
              <a:rPr lang="fr-FR" sz="2800" dirty="0"/>
              <a:t>, </a:t>
            </a:r>
          </a:p>
          <a:p>
            <a:pPr algn="just">
              <a:buFontTx/>
              <a:buChar char="-"/>
              <a:tabLst>
                <a:tab pos="354013" algn="l"/>
              </a:tabLst>
            </a:pPr>
            <a:r>
              <a:rPr lang="fr-FR" sz="2800" dirty="0"/>
              <a:t>reportage </a:t>
            </a:r>
            <a:r>
              <a:rPr lang="fr-FR" sz="2800" dirty="0" err="1"/>
              <a:t>giornalistico</a:t>
            </a:r>
            <a:endParaRPr lang="fr-FR" sz="2800" dirty="0"/>
          </a:p>
          <a:p>
            <a:pPr algn="just">
              <a:buFontTx/>
              <a:buChar char="-"/>
              <a:tabLst>
                <a:tab pos="354013" algn="l"/>
              </a:tabLst>
            </a:pPr>
            <a:r>
              <a:rPr lang="fr-FR" sz="2800" dirty="0" err="1"/>
              <a:t>giallo</a:t>
            </a:r>
            <a:endParaRPr lang="fr-FR" sz="2800" dirty="0"/>
          </a:p>
          <a:p>
            <a:pPr algn="just">
              <a:buFontTx/>
              <a:buChar char="-"/>
              <a:tabLst>
                <a:tab pos="354013" algn="l"/>
              </a:tabLst>
            </a:pPr>
            <a:r>
              <a:rPr lang="fr-FR" sz="2800" dirty="0" err="1"/>
              <a:t>romanzo</a:t>
            </a:r>
            <a:r>
              <a:rPr lang="fr-FR" sz="2800" dirty="0"/>
              <a:t> </a:t>
            </a:r>
            <a:r>
              <a:rPr lang="fr-FR" sz="2800" dirty="0" err="1"/>
              <a:t>sperimentale</a:t>
            </a:r>
            <a:endParaRPr lang="fr-FR" sz="2800" dirty="0"/>
          </a:p>
          <a:p>
            <a:pPr algn="just">
              <a:buFontTx/>
              <a:buChar char="-"/>
              <a:tabLst>
                <a:tab pos="354013" algn="l"/>
              </a:tabLst>
            </a:pPr>
            <a:r>
              <a:rPr lang="fr-FR" sz="2800" dirty="0"/>
              <a:t>...</a:t>
            </a:r>
          </a:p>
          <a:p>
            <a:pPr algn="just">
              <a:buFontTx/>
              <a:buChar char="-"/>
              <a:tabLst>
                <a:tab pos="354013" algn="l"/>
              </a:tabLst>
            </a:pPr>
            <a:endParaRPr lang="fr-FR" sz="1300" dirty="0"/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sz="2800" dirty="0" err="1"/>
              <a:t>Conseguentemente</a:t>
            </a:r>
            <a:r>
              <a:rPr lang="fr-FR" sz="2800" dirty="0"/>
              <a:t> (</a:t>
            </a:r>
            <a:r>
              <a:rPr lang="fr-FR" sz="2800" dirty="0" err="1"/>
              <a:t>fuori</a:t>
            </a:r>
            <a:r>
              <a:rPr lang="fr-FR" sz="2800" dirty="0"/>
              <a:t> dal </a:t>
            </a:r>
            <a:r>
              <a:rPr lang="fr-FR" sz="2800" dirty="0" err="1"/>
              <a:t>convenzionalismo</a:t>
            </a:r>
            <a:r>
              <a:rPr lang="fr-FR" sz="2800" dirty="0"/>
              <a:t> dei </a:t>
            </a:r>
            <a:r>
              <a:rPr lang="fr-FR" sz="2800" dirty="0" err="1"/>
              <a:t>fumetti</a:t>
            </a:r>
            <a:r>
              <a:rPr lang="fr-FR" sz="2800" dirty="0"/>
              <a:t> in </a:t>
            </a:r>
            <a:r>
              <a:rPr lang="fr-FR" sz="2800" dirty="0" err="1"/>
              <a:t>serie</a:t>
            </a:r>
            <a:r>
              <a:rPr lang="fr-FR" sz="2800" dirty="0"/>
              <a:t>), grande </a:t>
            </a:r>
            <a:r>
              <a:rPr lang="fr-FR" sz="2800" dirty="0" err="1"/>
              <a:t>libertà</a:t>
            </a:r>
            <a:r>
              <a:rPr lang="fr-FR" sz="2800" dirty="0"/>
              <a:t> </a:t>
            </a:r>
            <a:r>
              <a:rPr lang="fr-FR" sz="2800" dirty="0" err="1"/>
              <a:t>espressiva</a:t>
            </a:r>
            <a:r>
              <a:rPr lang="fr-FR" sz="2800" dirty="0"/>
              <a:t>.</a:t>
            </a:r>
          </a:p>
          <a:p>
            <a:pPr marL="0" indent="0" algn="just">
              <a:buNone/>
              <a:tabLst>
                <a:tab pos="354013" algn="l"/>
              </a:tabLst>
            </a:pPr>
            <a:endParaRPr lang="fr-FR" sz="1300" dirty="0"/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sz="2800" dirty="0"/>
              <a:t>	es. </a:t>
            </a:r>
            <a:r>
              <a:rPr lang="fr-FR" sz="2800" b="1" dirty="0" err="1"/>
              <a:t>Igort</a:t>
            </a:r>
            <a:r>
              <a:rPr lang="fr-FR" sz="2800" dirty="0"/>
              <a:t> </a:t>
            </a:r>
            <a:r>
              <a:rPr lang="fr-FR" sz="2800" dirty="0" err="1"/>
              <a:t>scrive</a:t>
            </a:r>
            <a:r>
              <a:rPr lang="fr-FR" sz="2800" dirty="0"/>
              <a:t> in italiano standard, ma anche in </a:t>
            </a:r>
            <a:r>
              <a:rPr lang="fr-FR" sz="2800" dirty="0" err="1"/>
              <a:t>dialetto</a:t>
            </a:r>
            <a:r>
              <a:rPr lang="fr-FR" sz="2800" dirty="0"/>
              <a:t> </a:t>
            </a:r>
            <a:r>
              <a:rPr lang="fr-FR" sz="2800" dirty="0" err="1"/>
              <a:t>napoletano</a:t>
            </a:r>
            <a:r>
              <a:rPr lang="fr-FR" sz="2800" dirty="0"/>
              <a:t> ; </a:t>
            </a:r>
            <a:r>
              <a:rPr lang="fr-FR" sz="2800" b="1" dirty="0" err="1"/>
              <a:t>GiPi</a:t>
            </a:r>
            <a:r>
              <a:rPr lang="fr-FR" sz="2800" dirty="0"/>
              <a:t> </a:t>
            </a:r>
            <a:r>
              <a:rPr lang="fr-FR" sz="2800" dirty="0" err="1"/>
              <a:t>percorre</a:t>
            </a:r>
            <a:r>
              <a:rPr lang="fr-FR" sz="2800" dirty="0"/>
              <a:t> con </a:t>
            </a:r>
            <a:r>
              <a:rPr lang="fr-FR" sz="2800" dirty="0" err="1"/>
              <a:t>libertà</a:t>
            </a:r>
            <a:r>
              <a:rPr lang="fr-FR" sz="2800" dirty="0"/>
              <a:t> l’asse </a:t>
            </a:r>
            <a:r>
              <a:rPr lang="fr-FR" sz="2800" dirty="0" err="1"/>
              <a:t>diafasico</a:t>
            </a:r>
            <a:r>
              <a:rPr lang="fr-FR" sz="2800" dirty="0"/>
              <a:t> e </a:t>
            </a:r>
            <a:r>
              <a:rPr lang="fr-FR" sz="2800" dirty="0" err="1"/>
              <a:t>diamesico</a:t>
            </a:r>
            <a:r>
              <a:rPr lang="fr-FR" sz="2800" dirty="0"/>
              <a:t> (dal </a:t>
            </a:r>
            <a:r>
              <a:rPr lang="fr-FR" sz="2800" dirty="0" err="1"/>
              <a:t>parlato-parlato</a:t>
            </a:r>
            <a:r>
              <a:rPr lang="fr-FR" sz="2800" dirty="0"/>
              <a:t> allo </a:t>
            </a:r>
            <a:r>
              <a:rPr lang="fr-FR" sz="2800" dirty="0" err="1"/>
              <a:t>scritto-scritto</a:t>
            </a:r>
            <a:r>
              <a:rPr lang="fr-FR" sz="2800" dirty="0"/>
              <a:t>) ; </a:t>
            </a:r>
            <a:r>
              <a:rPr lang="fr-FR" sz="2800" b="1" dirty="0" err="1"/>
              <a:t>Zerocalcare</a:t>
            </a:r>
            <a:r>
              <a:rPr lang="fr-FR" sz="2800" dirty="0"/>
              <a:t> </a:t>
            </a:r>
            <a:r>
              <a:rPr lang="fr-FR" sz="2800" dirty="0" err="1"/>
              <a:t>ricorre</a:t>
            </a:r>
            <a:r>
              <a:rPr lang="fr-FR" sz="2800" dirty="0"/>
              <a:t> </a:t>
            </a:r>
            <a:r>
              <a:rPr lang="fr-FR" sz="2800" dirty="0" err="1"/>
              <a:t>spesso</a:t>
            </a:r>
            <a:r>
              <a:rPr lang="fr-FR" sz="2800" dirty="0"/>
              <a:t> al </a:t>
            </a:r>
            <a:r>
              <a:rPr lang="fr-FR" sz="2800" dirty="0" err="1"/>
              <a:t>romanaccio</a:t>
            </a:r>
            <a:r>
              <a:rPr lang="fr-FR" sz="2800" dirty="0"/>
              <a:t>.</a:t>
            </a:r>
          </a:p>
          <a:p>
            <a:pPr marL="0" indent="0" algn="just">
              <a:buNone/>
              <a:tabLst>
                <a:tab pos="354013" algn="l"/>
              </a:tabLst>
            </a:pPr>
            <a:endParaRPr lang="fr-FR" sz="1200" dirty="0"/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sz="2800" dirty="0"/>
              <a:t>	Al di là delle </a:t>
            </a:r>
            <a:r>
              <a:rPr lang="fr-FR" sz="2800" dirty="0" err="1"/>
              <a:t>specificità</a:t>
            </a:r>
            <a:r>
              <a:rPr lang="fr-FR" sz="2800" dirty="0"/>
              <a:t>, la </a:t>
            </a:r>
            <a:r>
              <a:rPr lang="fr-FR" sz="2800" b="1" i="1" dirty="0" err="1"/>
              <a:t>graphic</a:t>
            </a:r>
            <a:r>
              <a:rPr lang="fr-FR" sz="2800" b="1" i="1" dirty="0"/>
              <a:t> </a:t>
            </a:r>
            <a:r>
              <a:rPr lang="fr-FR" sz="2800" b="1" i="1" dirty="0" err="1"/>
              <a:t>novel</a:t>
            </a:r>
            <a:r>
              <a:rPr lang="fr-FR" sz="2800" b="1" i="1" dirty="0"/>
              <a:t> </a:t>
            </a:r>
            <a:r>
              <a:rPr lang="fr-FR" sz="2800" dirty="0" err="1"/>
              <a:t>italiana</a:t>
            </a:r>
            <a:r>
              <a:rPr lang="fr-FR" sz="2800" dirty="0"/>
              <a:t> </a:t>
            </a:r>
            <a:r>
              <a:rPr lang="fr-FR" sz="2800" dirty="0" err="1"/>
              <a:t>appare</a:t>
            </a:r>
            <a:r>
              <a:rPr lang="fr-FR" sz="2800" dirty="0"/>
              <a:t> « in </a:t>
            </a:r>
            <a:r>
              <a:rPr lang="fr-FR" sz="2800" dirty="0" err="1"/>
              <a:t>linea</a:t>
            </a:r>
            <a:r>
              <a:rPr lang="fr-FR" sz="2800" dirty="0"/>
              <a:t> con </a:t>
            </a:r>
            <a:r>
              <a:rPr lang="fr-FR" sz="2800" dirty="0" err="1"/>
              <a:t>alcune</a:t>
            </a:r>
            <a:r>
              <a:rPr lang="fr-FR" sz="2800" dirty="0"/>
              <a:t> delle </a:t>
            </a:r>
            <a:r>
              <a:rPr lang="fr-FR" sz="2800" dirty="0" err="1"/>
              <a:t>tendenze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</a:t>
            </a:r>
            <a:r>
              <a:rPr lang="fr-FR" sz="2800" dirty="0" err="1"/>
              <a:t>narrativa</a:t>
            </a:r>
            <a:r>
              <a:rPr lang="fr-FR" sz="2800" dirty="0"/>
              <a:t> </a:t>
            </a:r>
            <a:r>
              <a:rPr lang="fr-FR" sz="2800" dirty="0" err="1"/>
              <a:t>contemporanea</a:t>
            </a:r>
            <a:r>
              <a:rPr lang="fr-FR" sz="2800" dirty="0"/>
              <a:t> » e </a:t>
            </a:r>
            <a:r>
              <a:rPr lang="fr-FR" sz="2800" dirty="0" err="1"/>
              <a:t>condivide</a:t>
            </a:r>
            <a:r>
              <a:rPr lang="fr-FR" sz="2800" dirty="0"/>
              <a:t> con la sua lingua </a:t>
            </a:r>
            <a:r>
              <a:rPr lang="fr-FR" sz="2800" dirty="0" err="1"/>
              <a:t>comp</a:t>
            </a:r>
            <a:r>
              <a:rPr lang="fr-FR" sz="2800" u="sng" dirty="0" err="1"/>
              <a:t>o</a:t>
            </a:r>
            <a:r>
              <a:rPr lang="fr-FR" sz="2800" dirty="0" err="1"/>
              <a:t>sita</a:t>
            </a:r>
            <a:r>
              <a:rPr lang="fr-FR" sz="2800" dirty="0"/>
              <a:t> </a:t>
            </a:r>
            <a:r>
              <a:rPr lang="fr-FR" sz="2800" dirty="0" err="1"/>
              <a:t>quella</a:t>
            </a:r>
            <a:r>
              <a:rPr lang="fr-FR" sz="2800" dirty="0"/>
              <a:t> « </a:t>
            </a:r>
            <a:r>
              <a:rPr lang="fr-FR" sz="2800" dirty="0" err="1"/>
              <a:t>della</a:t>
            </a:r>
            <a:r>
              <a:rPr lang="fr-FR" sz="2800" dirty="0"/>
              <a:t> </a:t>
            </a:r>
            <a:r>
              <a:rPr lang="fr-FR" sz="2800" dirty="0" err="1"/>
              <a:t>variegata</a:t>
            </a:r>
            <a:r>
              <a:rPr lang="fr-FR" sz="2800" dirty="0"/>
              <a:t> </a:t>
            </a:r>
            <a:r>
              <a:rPr lang="fr-FR" sz="2800" dirty="0" err="1"/>
              <a:t>scena</a:t>
            </a:r>
            <a:r>
              <a:rPr lang="fr-FR" sz="2800" dirty="0"/>
              <a:t> </a:t>
            </a:r>
            <a:r>
              <a:rPr lang="fr-FR" sz="2800" dirty="0" err="1"/>
              <a:t>letteraria</a:t>
            </a:r>
            <a:r>
              <a:rPr lang="fr-FR" sz="2800" dirty="0"/>
              <a:t> </a:t>
            </a:r>
            <a:r>
              <a:rPr lang="fr-FR" sz="2800" dirty="0" err="1"/>
              <a:t>italiana</a:t>
            </a:r>
            <a:r>
              <a:rPr lang="fr-FR" sz="2800" dirty="0"/>
              <a:t> </a:t>
            </a:r>
            <a:r>
              <a:rPr lang="fr-FR" sz="2800" dirty="0" err="1"/>
              <a:t>contemporanea</a:t>
            </a:r>
            <a:r>
              <a:rPr lang="fr-FR" sz="2800" dirty="0"/>
              <a:t> » (cf. </a:t>
            </a:r>
            <a:r>
              <a:rPr lang="fr-FR" sz="2800" dirty="0" err="1"/>
              <a:t>Sebastiani</a:t>
            </a:r>
            <a:r>
              <a:rPr lang="fr-FR" sz="2800" dirty="0"/>
              <a:t>).</a:t>
            </a:r>
          </a:p>
          <a:p>
            <a:pPr marL="0" indent="0" algn="ctr">
              <a:buNone/>
              <a:tabLst>
                <a:tab pos="528638" algn="l"/>
              </a:tabLst>
            </a:pPr>
            <a:endParaRPr lang="fr-FR" sz="2000" b="1" dirty="0"/>
          </a:p>
          <a:p>
            <a:pPr marL="0" indent="0">
              <a:buNone/>
              <a:tabLst>
                <a:tab pos="354013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8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12424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2800" b="1" dirty="0"/>
              <a:t>La lingua </a:t>
            </a:r>
            <a:r>
              <a:rPr lang="fr-FR" sz="2800" b="1" dirty="0" err="1"/>
              <a:t>del</a:t>
            </a:r>
            <a:r>
              <a:rPr lang="fr-FR" sz="2800" b="1" dirty="0"/>
              <a:t> </a:t>
            </a:r>
            <a:r>
              <a:rPr lang="fr-FR" sz="2800" b="1" dirty="0" err="1"/>
              <a:t>fumetto</a:t>
            </a:r>
            <a:endParaRPr lang="fr-FR" sz="2800" dirty="0"/>
          </a:p>
          <a:p>
            <a:pPr marL="0" indent="0" algn="just">
              <a:buNone/>
              <a:tabLst>
                <a:tab pos="442913" algn="l"/>
              </a:tabLst>
            </a:pPr>
            <a:r>
              <a:rPr lang="fr-FR" sz="2800" dirty="0"/>
              <a:t>	Lingua </a:t>
            </a:r>
            <a:r>
              <a:rPr lang="fr-FR" sz="2800" dirty="0" err="1"/>
              <a:t>variegata</a:t>
            </a:r>
            <a:r>
              <a:rPr lang="fr-FR" sz="2800" dirty="0"/>
              <a:t>, </a:t>
            </a:r>
            <a:r>
              <a:rPr lang="fr-FR" sz="2800" dirty="0" err="1"/>
              <a:t>composita</a:t>
            </a:r>
            <a:r>
              <a:rPr lang="fr-FR" sz="2800" dirty="0"/>
              <a:t> e </a:t>
            </a:r>
            <a:r>
              <a:rPr lang="fr-FR" sz="2800" dirty="0" err="1"/>
              <a:t>stratificata</a:t>
            </a:r>
            <a:r>
              <a:rPr lang="fr-FR" sz="2800" dirty="0"/>
              <a:t>, ma di </a:t>
            </a:r>
            <a:r>
              <a:rPr lang="fr-FR" sz="2800" dirty="0" err="1"/>
              <a:t>comprensione</a:t>
            </a:r>
            <a:r>
              <a:rPr lang="fr-FR" sz="2800" dirty="0"/>
              <a:t> </a:t>
            </a:r>
            <a:r>
              <a:rPr lang="fr-FR" sz="2800" dirty="0" err="1"/>
              <a:t>immediata</a:t>
            </a:r>
            <a:r>
              <a:rPr lang="fr-FR" sz="2800" dirty="0"/>
              <a:t> da parte </a:t>
            </a:r>
            <a:r>
              <a:rPr lang="fr-FR" sz="2800" dirty="0" err="1"/>
              <a:t>del</a:t>
            </a:r>
            <a:r>
              <a:rPr lang="fr-FR" sz="2800" dirty="0"/>
              <a:t> </a:t>
            </a:r>
            <a:r>
              <a:rPr lang="fr-FR" sz="2800" dirty="0" err="1"/>
              <a:t>lettore</a:t>
            </a:r>
            <a:r>
              <a:rPr lang="fr-FR" sz="2800" dirty="0"/>
              <a:t>. </a:t>
            </a:r>
          </a:p>
          <a:p>
            <a:pPr marL="0" indent="0" algn="just">
              <a:buNone/>
              <a:tabLst>
                <a:tab pos="442913" algn="l"/>
              </a:tabLst>
            </a:pPr>
            <a:r>
              <a:rPr lang="fr-FR" sz="2800" dirty="0"/>
              <a:t>	Vi </a:t>
            </a:r>
            <a:r>
              <a:rPr lang="fr-FR" sz="2800" dirty="0" err="1"/>
              <a:t>ritroviamo</a:t>
            </a:r>
            <a:r>
              <a:rPr lang="fr-FR" sz="2800" dirty="0"/>
              <a:t> </a:t>
            </a:r>
            <a:r>
              <a:rPr lang="fr-FR" sz="2800" b="1" dirty="0" err="1"/>
              <a:t>voci</a:t>
            </a:r>
            <a:r>
              <a:rPr lang="fr-FR" sz="2800" b="1" dirty="0"/>
              <a:t> </a:t>
            </a:r>
            <a:r>
              <a:rPr lang="fr-FR" sz="2800" b="1" dirty="0" err="1"/>
              <a:t>letterarie</a:t>
            </a:r>
            <a:r>
              <a:rPr lang="fr-FR" sz="2800" dirty="0"/>
              <a:t> (</a:t>
            </a:r>
            <a:r>
              <a:rPr lang="fr-FR" sz="2800" i="1" dirty="0" err="1"/>
              <a:t>disìo</a:t>
            </a:r>
            <a:r>
              <a:rPr lang="fr-FR" sz="2800" dirty="0"/>
              <a:t>), </a:t>
            </a:r>
            <a:r>
              <a:rPr lang="fr-FR" sz="2800" b="1" dirty="0" err="1"/>
              <a:t>voci</a:t>
            </a:r>
            <a:r>
              <a:rPr lang="fr-FR" sz="2800" b="1" dirty="0"/>
              <a:t> </a:t>
            </a:r>
            <a:r>
              <a:rPr lang="fr-FR" sz="2800" b="1" dirty="0" err="1"/>
              <a:t>colloquiali</a:t>
            </a:r>
            <a:r>
              <a:rPr lang="fr-FR" sz="2800" dirty="0"/>
              <a:t> (</a:t>
            </a:r>
            <a:r>
              <a:rPr lang="fr-FR" sz="2800" i="1" dirty="0" err="1"/>
              <a:t>rompiscatole</a:t>
            </a:r>
            <a:r>
              <a:rPr lang="fr-FR" sz="2800" dirty="0"/>
              <a:t>), </a:t>
            </a:r>
            <a:r>
              <a:rPr lang="fr-FR" sz="2800" b="1" dirty="0" err="1"/>
              <a:t>neologismi</a:t>
            </a:r>
            <a:r>
              <a:rPr lang="fr-FR" sz="2800" b="1" dirty="0"/>
              <a:t> </a:t>
            </a:r>
            <a:r>
              <a:rPr lang="fr-FR" sz="2800" b="1" dirty="0" err="1"/>
              <a:t>settoriali</a:t>
            </a:r>
            <a:r>
              <a:rPr lang="fr-FR" sz="2800" dirty="0"/>
              <a:t> (</a:t>
            </a:r>
            <a:r>
              <a:rPr lang="fr-FR" sz="2800" i="1" dirty="0" err="1"/>
              <a:t>telecronaca</a:t>
            </a:r>
            <a:r>
              <a:rPr lang="fr-FR" sz="2800" dirty="0"/>
              <a:t>), </a:t>
            </a:r>
            <a:r>
              <a:rPr lang="fr-FR" sz="2800" b="1" dirty="0" err="1"/>
              <a:t>plurilinguismo</a:t>
            </a:r>
            <a:r>
              <a:rPr lang="fr-FR" sz="2800" dirty="0"/>
              <a:t> (</a:t>
            </a:r>
            <a:r>
              <a:rPr lang="fr-FR" sz="2800" i="1" dirty="0" err="1"/>
              <a:t>gasp</a:t>
            </a:r>
            <a:r>
              <a:rPr lang="fr-FR" sz="2800" i="1" dirty="0"/>
              <a:t>! </a:t>
            </a:r>
            <a:r>
              <a:rPr lang="fr-FR" sz="2800" i="1" dirty="0" err="1"/>
              <a:t>sigh</a:t>
            </a:r>
            <a:r>
              <a:rPr lang="fr-FR" sz="2800" i="1" dirty="0"/>
              <a:t>!</a:t>
            </a:r>
            <a:r>
              <a:rPr lang="fr-FR" sz="2800" dirty="0"/>
              <a:t>) e </a:t>
            </a:r>
            <a:r>
              <a:rPr lang="fr-FR" sz="2800" b="1" dirty="0" err="1"/>
              <a:t>livelli</a:t>
            </a:r>
            <a:r>
              <a:rPr lang="fr-FR" sz="2800" b="1" dirty="0"/>
              <a:t> </a:t>
            </a:r>
            <a:r>
              <a:rPr lang="fr-FR" sz="2800" b="1" dirty="0" err="1"/>
              <a:t>linguistici</a:t>
            </a:r>
            <a:r>
              <a:rPr lang="fr-FR" sz="2800" b="1" dirty="0"/>
              <a:t> </a:t>
            </a:r>
            <a:r>
              <a:rPr lang="fr-FR" sz="2800" b="1" dirty="0" err="1"/>
              <a:t>molteplici</a:t>
            </a:r>
            <a:r>
              <a:rPr lang="fr-FR" sz="2800" dirty="0"/>
              <a:t>.</a:t>
            </a:r>
          </a:p>
          <a:p>
            <a:pPr marL="0" indent="0" algn="just">
              <a:buNone/>
              <a:tabLst>
                <a:tab pos="442913" algn="l"/>
              </a:tabLst>
            </a:pPr>
            <a:r>
              <a:rPr lang="fr-FR" sz="2800" dirty="0"/>
              <a:t>	Grandi parodie di </a:t>
            </a:r>
            <a:r>
              <a:rPr lang="fr-FR" sz="2800" dirty="0" err="1"/>
              <a:t>capolavori</a:t>
            </a:r>
            <a:r>
              <a:rPr lang="fr-FR" sz="2800" dirty="0"/>
              <a:t> </a:t>
            </a:r>
            <a:r>
              <a:rPr lang="fr-FR" sz="2800" dirty="0" err="1"/>
              <a:t>letterari</a:t>
            </a:r>
            <a:r>
              <a:rPr lang="fr-FR" sz="2800" dirty="0"/>
              <a:t> : </a:t>
            </a:r>
          </a:p>
          <a:p>
            <a:pPr marL="0" indent="0" algn="just">
              <a:buNone/>
              <a:tabLst>
                <a:tab pos="442913" algn="l"/>
              </a:tabLst>
            </a:pPr>
            <a:r>
              <a:rPr lang="fr-FR" sz="2800" i="1" dirty="0"/>
              <a:t>- L’</a:t>
            </a:r>
            <a:r>
              <a:rPr lang="fr-FR" sz="2800" i="1" dirty="0" err="1"/>
              <a:t>Inferno</a:t>
            </a:r>
            <a:r>
              <a:rPr lang="fr-FR" sz="2800" i="1" dirty="0"/>
              <a:t> di </a:t>
            </a:r>
            <a:r>
              <a:rPr lang="fr-FR" sz="2800" i="1" dirty="0" err="1"/>
              <a:t>Topolino</a:t>
            </a:r>
            <a:r>
              <a:rPr lang="fr-FR" sz="2800" dirty="0"/>
              <a:t> (1949)	</a:t>
            </a:r>
          </a:p>
          <a:p>
            <a:pPr marL="0" indent="0" algn="just">
              <a:buNone/>
              <a:tabLst>
                <a:tab pos="442913" algn="l"/>
              </a:tabLst>
            </a:pPr>
            <a:r>
              <a:rPr lang="fr-FR" sz="2800" i="1" dirty="0"/>
              <a:t>- I </a:t>
            </a:r>
            <a:r>
              <a:rPr lang="fr-FR" sz="2800" i="1" dirty="0" err="1"/>
              <a:t>promessi</a:t>
            </a:r>
            <a:r>
              <a:rPr lang="fr-FR" sz="2800" i="1" dirty="0"/>
              <a:t> </a:t>
            </a:r>
            <a:r>
              <a:rPr lang="fr-FR" sz="2800" i="1" dirty="0" err="1"/>
              <a:t>paperi</a:t>
            </a:r>
            <a:r>
              <a:rPr lang="fr-FR" sz="2800" dirty="0"/>
              <a:t> (1976)</a:t>
            </a:r>
          </a:p>
          <a:p>
            <a:pPr marL="0" indent="0" algn="just">
              <a:buNone/>
              <a:tabLst>
                <a:tab pos="442913" algn="l"/>
              </a:tabLst>
            </a:pPr>
            <a:r>
              <a:rPr lang="fr-FR" sz="2800" i="1" dirty="0"/>
              <a:t>- L’</a:t>
            </a:r>
            <a:r>
              <a:rPr lang="fr-FR" sz="2800" i="1" dirty="0" err="1"/>
              <a:t>Inferno</a:t>
            </a:r>
            <a:r>
              <a:rPr lang="fr-FR" sz="2800" i="1" dirty="0"/>
              <a:t> di </a:t>
            </a:r>
            <a:r>
              <a:rPr lang="fr-FR" sz="2800" i="1" dirty="0" err="1"/>
              <a:t>Paperino</a:t>
            </a:r>
            <a:r>
              <a:rPr lang="fr-FR" sz="2800" dirty="0"/>
              <a:t> (1987)</a:t>
            </a:r>
          </a:p>
          <a:p>
            <a:pPr marL="0" indent="0" algn="just">
              <a:buNone/>
              <a:tabLst>
                <a:tab pos="442913" algn="l"/>
              </a:tabLst>
            </a:pPr>
            <a:r>
              <a:rPr lang="fr-FR" sz="2800" dirty="0"/>
              <a:t>- </a:t>
            </a:r>
            <a:r>
              <a:rPr lang="fr-FR" sz="2800" i="1" dirty="0"/>
              <a:t>La Divina Commedia </a:t>
            </a:r>
            <a:r>
              <a:rPr lang="fr-FR" sz="2800" dirty="0"/>
              <a:t>(2015)	</a:t>
            </a:r>
          </a:p>
          <a:p>
            <a:pPr marL="0" indent="0" algn="ctr">
              <a:buNone/>
            </a:pPr>
            <a:endParaRPr lang="fr-FR" sz="2800" dirty="0"/>
          </a:p>
          <a:p>
            <a:pPr marL="0" indent="0" algn="ctr">
              <a:buNone/>
              <a:tabLst>
                <a:tab pos="528638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8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534" y="4365104"/>
            <a:ext cx="4151072" cy="237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850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1700" b="1" dirty="0"/>
              <a:t>Linguistique synchronique   </a:t>
            </a:r>
            <a:r>
              <a:rPr lang="fr-FR" sz="1700" dirty="0"/>
              <a:t>-  </a:t>
            </a:r>
            <a:r>
              <a:rPr lang="fr-FR" sz="1700" b="1" dirty="0"/>
              <a:t>L4ITLINS  -  année </a:t>
            </a:r>
            <a:r>
              <a:rPr lang="fr-FR" sz="1800" b="1" dirty="0"/>
              <a:t>2023-2024</a:t>
            </a:r>
            <a:endParaRPr lang="fr-FR" sz="17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2800" b="1" dirty="0" err="1"/>
              <a:t>Condizionamenti</a:t>
            </a:r>
            <a:r>
              <a:rPr lang="fr-FR" sz="2800" b="1" dirty="0"/>
              <a:t> </a:t>
            </a:r>
            <a:r>
              <a:rPr lang="fr-FR" sz="2800" b="1" dirty="0" err="1"/>
              <a:t>del</a:t>
            </a:r>
            <a:r>
              <a:rPr lang="fr-FR" sz="2800" b="1" dirty="0"/>
              <a:t> </a:t>
            </a:r>
            <a:r>
              <a:rPr lang="fr-FR" sz="2800" b="1" dirty="0" err="1"/>
              <a:t>fumetto</a:t>
            </a:r>
            <a:endParaRPr lang="fr-FR" sz="2800" b="1" dirty="0"/>
          </a:p>
          <a:p>
            <a:pPr marL="0" indent="0" algn="ctr">
              <a:buNone/>
            </a:pPr>
            <a:endParaRPr lang="fr-FR" sz="1300" dirty="0"/>
          </a:p>
          <a:p>
            <a:pPr algn="just">
              <a:buFontTx/>
              <a:buChar char="-"/>
              <a:tabLst>
                <a:tab pos="265113" algn="l"/>
              </a:tabLst>
            </a:pPr>
            <a:r>
              <a:rPr lang="fr-FR" sz="2800" b="1" dirty="0" err="1">
                <a:solidFill>
                  <a:srgbClr val="0070C0"/>
                </a:solidFill>
              </a:rPr>
              <a:t>spaziale</a:t>
            </a:r>
            <a:r>
              <a:rPr lang="fr-FR" sz="2800" dirty="0"/>
              <a:t> (</a:t>
            </a:r>
            <a:r>
              <a:rPr lang="fr-FR" sz="2800" dirty="0" err="1"/>
              <a:t>nuvolette</a:t>
            </a:r>
            <a:r>
              <a:rPr lang="fr-FR" sz="2800" dirty="0"/>
              <a:t> </a:t>
            </a:r>
            <a:r>
              <a:rPr lang="fr-FR" sz="2800" dirty="0" err="1"/>
              <a:t>piccole</a:t>
            </a:r>
            <a:r>
              <a:rPr lang="fr-FR" sz="2800" dirty="0"/>
              <a:t>) : </a:t>
            </a:r>
            <a:r>
              <a:rPr lang="fr-FR" sz="2800" dirty="0" err="1"/>
              <a:t>frasi</a:t>
            </a:r>
            <a:r>
              <a:rPr lang="fr-FR" sz="2800" dirty="0"/>
              <a:t> </a:t>
            </a:r>
            <a:r>
              <a:rPr lang="fr-FR" sz="2800" dirty="0" err="1"/>
              <a:t>nominali</a:t>
            </a:r>
            <a:r>
              <a:rPr lang="fr-FR" sz="2800" dirty="0"/>
              <a:t> o </a:t>
            </a:r>
            <a:r>
              <a:rPr lang="fr-FR" sz="2800" dirty="0" err="1"/>
              <a:t>ellittiche</a:t>
            </a:r>
            <a:r>
              <a:rPr lang="fr-FR" sz="2800" dirty="0"/>
              <a:t>, poche </a:t>
            </a:r>
            <a:r>
              <a:rPr lang="fr-FR" sz="2800" dirty="0" err="1"/>
              <a:t>subordinazioni</a:t>
            </a:r>
            <a:r>
              <a:rPr lang="fr-FR" sz="2800" dirty="0"/>
              <a:t> ; ma </a:t>
            </a:r>
            <a:r>
              <a:rPr lang="fr-FR" sz="2800" dirty="0" err="1"/>
              <a:t>dipende</a:t>
            </a:r>
            <a:r>
              <a:rPr lang="fr-FR" sz="2800" dirty="0"/>
              <a:t> </a:t>
            </a:r>
            <a:r>
              <a:rPr lang="fr-FR" sz="2800" dirty="0" err="1"/>
              <a:t>dall’autore</a:t>
            </a:r>
            <a:r>
              <a:rPr lang="fr-FR" sz="2800" dirty="0"/>
              <a:t> e dal </a:t>
            </a:r>
            <a:r>
              <a:rPr lang="fr-FR" sz="2800" dirty="0" err="1"/>
              <a:t>genere</a:t>
            </a:r>
            <a:r>
              <a:rPr lang="fr-FR" sz="2800" dirty="0"/>
              <a:t>.</a:t>
            </a:r>
          </a:p>
          <a:p>
            <a:pPr algn="just">
              <a:buFontTx/>
              <a:buChar char="-"/>
              <a:tabLst>
                <a:tab pos="265113" algn="l"/>
              </a:tabLst>
            </a:pPr>
            <a:endParaRPr lang="fr-FR" sz="2800" dirty="0"/>
          </a:p>
          <a:p>
            <a:pPr algn="just">
              <a:buFontTx/>
              <a:buChar char="-"/>
              <a:tabLst>
                <a:tab pos="265113" algn="l"/>
              </a:tabLst>
            </a:pPr>
            <a:r>
              <a:rPr lang="fr-FR" sz="2800" b="1" dirty="0" err="1">
                <a:solidFill>
                  <a:srgbClr val="00B050"/>
                </a:solidFill>
              </a:rPr>
              <a:t>stilistico</a:t>
            </a:r>
            <a:r>
              <a:rPr lang="fr-FR" sz="2800" dirty="0"/>
              <a:t> (</a:t>
            </a:r>
            <a:r>
              <a:rPr lang="fr-FR" sz="2800" dirty="0" err="1"/>
              <a:t>unità</a:t>
            </a:r>
            <a:r>
              <a:rPr lang="fr-FR" sz="2800" dirty="0"/>
              <a:t> </a:t>
            </a:r>
            <a:r>
              <a:rPr lang="fr-FR" sz="2800" dirty="0" err="1"/>
              <a:t>del</a:t>
            </a:r>
            <a:r>
              <a:rPr lang="fr-FR" sz="2800" dirty="0"/>
              <a:t> </a:t>
            </a:r>
            <a:r>
              <a:rPr lang="fr-FR" sz="2800" dirty="0" err="1"/>
              <a:t>genere</a:t>
            </a:r>
            <a:r>
              <a:rPr lang="fr-FR" sz="2800" dirty="0"/>
              <a:t>) </a:t>
            </a:r>
            <a:r>
              <a:rPr lang="fr-FR" sz="2800" dirty="0" err="1"/>
              <a:t>garanzia</a:t>
            </a:r>
            <a:r>
              <a:rPr lang="fr-FR" sz="2800" dirty="0"/>
              <a:t> di </a:t>
            </a:r>
            <a:r>
              <a:rPr lang="fr-FR" sz="2800" dirty="0" err="1"/>
              <a:t>longevità</a:t>
            </a:r>
            <a:r>
              <a:rPr lang="fr-FR" sz="2800" dirty="0"/>
              <a:t> (cf. </a:t>
            </a:r>
            <a:r>
              <a:rPr lang="fr-FR" sz="2800" i="1" dirty="0" err="1"/>
              <a:t>Topolino</a:t>
            </a:r>
            <a:r>
              <a:rPr lang="fr-FR" sz="2800" dirty="0"/>
              <a:t>)</a:t>
            </a:r>
          </a:p>
          <a:p>
            <a:pPr marL="0" indent="0" algn="just">
              <a:buNone/>
              <a:tabLst>
                <a:tab pos="265113" algn="l"/>
              </a:tabLst>
            </a:pPr>
            <a:endParaRPr lang="fr-FR" sz="2800" dirty="0"/>
          </a:p>
          <a:p>
            <a:pPr algn="just">
              <a:buFontTx/>
              <a:buChar char="-"/>
              <a:tabLst>
                <a:tab pos="265113" algn="l"/>
              </a:tabLst>
            </a:pPr>
            <a:r>
              <a:rPr lang="fr-FR" sz="2800" b="1" dirty="0" err="1">
                <a:solidFill>
                  <a:srgbClr val="C00000"/>
                </a:solidFill>
              </a:rPr>
              <a:t>diamesico</a:t>
            </a:r>
            <a:r>
              <a:rPr lang="fr-FR" sz="2800" dirty="0"/>
              <a:t> (</a:t>
            </a:r>
            <a:r>
              <a:rPr lang="fr-FR" sz="2800" dirty="0" err="1"/>
              <a:t>relativo</a:t>
            </a:r>
            <a:r>
              <a:rPr lang="fr-FR" sz="2800" dirty="0"/>
              <a:t> al </a:t>
            </a:r>
            <a:r>
              <a:rPr lang="fr-FR" sz="2800" dirty="0" err="1"/>
              <a:t>canale</a:t>
            </a:r>
            <a:r>
              <a:rPr lang="fr-FR" sz="2800" dirty="0"/>
              <a:t> di </a:t>
            </a:r>
            <a:r>
              <a:rPr lang="fr-FR" sz="2800" dirty="0" err="1"/>
              <a:t>comunicazione</a:t>
            </a:r>
            <a:r>
              <a:rPr lang="fr-FR" sz="2800" dirty="0"/>
              <a:t>) : la lingua </a:t>
            </a:r>
            <a:r>
              <a:rPr lang="fr-FR" sz="2800" dirty="0" err="1"/>
              <a:t>del</a:t>
            </a:r>
            <a:r>
              <a:rPr lang="fr-FR" sz="2800" dirty="0"/>
              <a:t> </a:t>
            </a:r>
            <a:r>
              <a:rPr lang="fr-FR" sz="2800" dirty="0" err="1"/>
              <a:t>fumetto</a:t>
            </a:r>
            <a:r>
              <a:rPr lang="fr-FR" sz="2800" dirty="0"/>
              <a:t> è </a:t>
            </a:r>
            <a:r>
              <a:rPr lang="fr-FR" sz="2800" dirty="0" err="1"/>
              <a:t>essenzialmente</a:t>
            </a:r>
            <a:r>
              <a:rPr lang="fr-FR" sz="2800" dirty="0"/>
              <a:t> un « </a:t>
            </a:r>
            <a:r>
              <a:rPr lang="fr-FR" sz="2800" dirty="0" err="1"/>
              <a:t>parlato-scritto</a:t>
            </a:r>
            <a:r>
              <a:rPr lang="fr-FR" sz="2800" dirty="0"/>
              <a:t> », </a:t>
            </a:r>
            <a:r>
              <a:rPr lang="fr-FR" sz="2800" dirty="0" err="1"/>
              <a:t>cioè</a:t>
            </a:r>
            <a:r>
              <a:rPr lang="fr-FR" sz="2800" dirty="0"/>
              <a:t> </a:t>
            </a:r>
            <a:r>
              <a:rPr lang="fr-FR" sz="2800" dirty="0" err="1"/>
              <a:t>uno</a:t>
            </a:r>
            <a:r>
              <a:rPr lang="fr-FR" sz="2800" dirty="0"/>
              <a:t> </a:t>
            </a:r>
            <a:r>
              <a:rPr lang="fr-FR" sz="2800" dirty="0" err="1"/>
              <a:t>scritto</a:t>
            </a:r>
            <a:r>
              <a:rPr lang="fr-FR" sz="2800" dirty="0"/>
              <a:t> in </a:t>
            </a:r>
            <a:r>
              <a:rPr lang="fr-FR" sz="2800" dirty="0" err="1"/>
              <a:t>cui</a:t>
            </a:r>
            <a:r>
              <a:rPr lang="fr-FR" sz="2800" dirty="0"/>
              <a:t> si </a:t>
            </a:r>
            <a:r>
              <a:rPr lang="fr-FR" sz="2800" dirty="0" err="1"/>
              <a:t>ritrovano</a:t>
            </a:r>
            <a:r>
              <a:rPr lang="fr-FR" sz="2800" dirty="0"/>
              <a:t> </a:t>
            </a:r>
            <a:r>
              <a:rPr lang="fr-FR" sz="2800" dirty="0" err="1"/>
              <a:t>tratti</a:t>
            </a:r>
            <a:r>
              <a:rPr lang="fr-FR" sz="2800" dirty="0"/>
              <a:t> </a:t>
            </a:r>
            <a:r>
              <a:rPr lang="fr-FR" sz="2800" dirty="0" err="1"/>
              <a:t>tipici</a:t>
            </a:r>
            <a:r>
              <a:rPr lang="fr-FR" sz="2800" dirty="0"/>
              <a:t> </a:t>
            </a:r>
            <a:r>
              <a:rPr lang="fr-FR" sz="2800" dirty="0" err="1"/>
              <a:t>dell’oralità</a:t>
            </a:r>
            <a:r>
              <a:rPr lang="fr-FR" sz="2800" dirty="0"/>
              <a:t>.</a:t>
            </a:r>
          </a:p>
          <a:p>
            <a:pPr algn="just">
              <a:buFontTx/>
              <a:buChar char="-"/>
              <a:tabLst>
                <a:tab pos="265113" algn="l"/>
              </a:tabLst>
            </a:pPr>
            <a:endParaRPr lang="fr-FR" sz="2800" dirty="0"/>
          </a:p>
          <a:p>
            <a:pPr marL="0" indent="0" algn="just">
              <a:buNone/>
              <a:tabLst>
                <a:tab pos="265113" algn="l"/>
              </a:tabLst>
            </a:pPr>
            <a:r>
              <a:rPr lang="fr-FR" sz="2800" dirty="0"/>
              <a:t>Il </a:t>
            </a:r>
            <a:r>
              <a:rPr lang="fr-FR" sz="2800" dirty="0" err="1"/>
              <a:t>parlato</a:t>
            </a:r>
            <a:r>
              <a:rPr lang="fr-FR" sz="2800" dirty="0"/>
              <a:t> dei </a:t>
            </a:r>
            <a:r>
              <a:rPr lang="fr-FR" sz="2800" dirty="0" err="1"/>
              <a:t>fumetti</a:t>
            </a:r>
            <a:r>
              <a:rPr lang="fr-FR" sz="2800" dirty="0"/>
              <a:t> è </a:t>
            </a:r>
            <a:r>
              <a:rPr lang="fr-FR" sz="2800" dirty="0" err="1"/>
              <a:t>simile</a:t>
            </a:r>
            <a:r>
              <a:rPr lang="fr-FR" sz="2800" dirty="0"/>
              <a:t> a </a:t>
            </a:r>
            <a:r>
              <a:rPr lang="fr-FR" sz="2800" dirty="0" err="1"/>
              <a:t>quello</a:t>
            </a:r>
            <a:r>
              <a:rPr lang="fr-FR" sz="2800" dirty="0"/>
              <a:t> </a:t>
            </a:r>
            <a:r>
              <a:rPr lang="fr-FR" sz="2800" dirty="0" err="1"/>
              <a:t>teatrale</a:t>
            </a:r>
            <a:r>
              <a:rPr lang="fr-FR" sz="2800" dirty="0"/>
              <a:t>, con </a:t>
            </a:r>
            <a:r>
              <a:rPr lang="fr-FR" sz="2800" dirty="0" err="1"/>
              <a:t>alternanza</a:t>
            </a:r>
            <a:r>
              <a:rPr lang="fr-FR" sz="2800" dirty="0"/>
              <a:t> di </a:t>
            </a:r>
            <a:r>
              <a:rPr lang="fr-FR" sz="2800" dirty="0" err="1"/>
              <a:t>dialoghi</a:t>
            </a:r>
            <a:r>
              <a:rPr lang="fr-FR" sz="2800" dirty="0"/>
              <a:t> e </a:t>
            </a:r>
            <a:r>
              <a:rPr lang="fr-FR" sz="2800" dirty="0" err="1"/>
              <a:t>monologhi</a:t>
            </a:r>
            <a:r>
              <a:rPr lang="fr-FR" sz="2800" dirty="0"/>
              <a:t>. </a:t>
            </a:r>
          </a:p>
          <a:p>
            <a:pPr marL="0" indent="0" algn="just">
              <a:buNone/>
              <a:tabLst>
                <a:tab pos="265113" algn="l"/>
              </a:tabLst>
            </a:pPr>
            <a:endParaRPr lang="fr-FR" sz="2800" dirty="0"/>
          </a:p>
          <a:p>
            <a:pPr marL="0" indent="0" algn="just">
              <a:buNone/>
              <a:tabLst>
                <a:tab pos="265113" algn="l"/>
              </a:tabLst>
            </a:pPr>
            <a:r>
              <a:rPr lang="fr-FR" sz="2800" dirty="0"/>
              <a:t>Più </a:t>
            </a:r>
            <a:r>
              <a:rPr lang="fr-FR" sz="2800" dirty="0" err="1"/>
              <a:t>raramente</a:t>
            </a:r>
            <a:r>
              <a:rPr lang="fr-FR" sz="2800" dirty="0"/>
              <a:t> (</a:t>
            </a:r>
            <a:r>
              <a:rPr lang="fr-FR" sz="2800" dirty="0" err="1"/>
              <a:t>soprattutto</a:t>
            </a:r>
            <a:r>
              <a:rPr lang="fr-FR" sz="2800" dirty="0"/>
              <a:t> </a:t>
            </a:r>
            <a:r>
              <a:rPr lang="fr-FR" sz="2800" dirty="0" err="1"/>
              <a:t>nei</a:t>
            </a:r>
            <a:r>
              <a:rPr lang="fr-FR" sz="2800" dirty="0"/>
              <a:t> </a:t>
            </a:r>
            <a:r>
              <a:rPr lang="fr-FR" sz="2800" dirty="0" err="1"/>
              <a:t>monologhi</a:t>
            </a:r>
            <a:r>
              <a:rPr lang="fr-FR" sz="2800" dirty="0"/>
              <a:t> e </a:t>
            </a:r>
            <a:r>
              <a:rPr lang="fr-FR" sz="2800" dirty="0" err="1"/>
              <a:t>nelle</a:t>
            </a:r>
            <a:r>
              <a:rPr lang="fr-FR" sz="2800" dirty="0"/>
              <a:t> didascalie), </a:t>
            </a:r>
            <a:r>
              <a:rPr lang="fr-FR" sz="2800" dirty="0" err="1"/>
              <a:t>può</a:t>
            </a:r>
            <a:r>
              <a:rPr lang="fr-FR" sz="2800" dirty="0"/>
              <a:t> </a:t>
            </a:r>
            <a:r>
              <a:rPr lang="fr-FR" sz="2800" dirty="0" err="1"/>
              <a:t>essere</a:t>
            </a:r>
            <a:r>
              <a:rPr lang="fr-FR" sz="2800" dirty="0"/>
              <a:t> « </a:t>
            </a:r>
            <a:r>
              <a:rPr lang="fr-FR" sz="2800" dirty="0" err="1"/>
              <a:t>scritto-scritto</a:t>
            </a:r>
            <a:r>
              <a:rPr lang="fr-FR" sz="2800" dirty="0"/>
              <a:t> » : </a:t>
            </a:r>
            <a:r>
              <a:rPr lang="fr-FR" sz="2800" dirty="0" err="1"/>
              <a:t>linguaggio</a:t>
            </a:r>
            <a:r>
              <a:rPr lang="fr-FR" sz="2800" dirty="0"/>
              <a:t> </a:t>
            </a:r>
            <a:r>
              <a:rPr lang="fr-FR" sz="2800" dirty="0" err="1"/>
              <a:t>narrativo</a:t>
            </a:r>
            <a:r>
              <a:rPr lang="fr-FR" sz="2800" dirty="0"/>
              <a:t> e </a:t>
            </a:r>
            <a:r>
              <a:rPr lang="fr-FR" sz="2800" dirty="0" err="1"/>
              <a:t>letterario</a:t>
            </a:r>
            <a:r>
              <a:rPr lang="fr-FR" sz="2800" dirty="0"/>
              <a:t>.</a:t>
            </a: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41767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6967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1700" b="1" dirty="0"/>
              <a:t>Linguistique synchronique   </a:t>
            </a:r>
            <a:r>
              <a:rPr lang="fr-FR" sz="1700" dirty="0"/>
              <a:t>-  </a:t>
            </a:r>
            <a:r>
              <a:rPr lang="fr-FR" sz="1700" b="1" dirty="0"/>
              <a:t>L4ITLINS  -  année </a:t>
            </a:r>
            <a:r>
              <a:rPr lang="fr-FR" sz="1800" b="1" dirty="0"/>
              <a:t>2023-2024</a:t>
            </a:r>
            <a:endParaRPr lang="fr-FR" sz="1700" b="1" dirty="0"/>
          </a:p>
          <a:p>
            <a:pPr marL="0" indent="0" algn="ctr">
              <a:buNone/>
            </a:pPr>
            <a:endParaRPr lang="fr-FR" sz="11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9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dirty="0"/>
              <a:t>	Grafia e punteggiatura </a:t>
            </a:r>
            <a:r>
              <a:rPr lang="it-IT" sz="2800" dirty="0">
                <a:sym typeface="Symbol"/>
              </a:rPr>
              <a:t></a:t>
            </a:r>
            <a:r>
              <a:rPr lang="it-IT" sz="2800" dirty="0"/>
              <a:t> modalità di pronuncia orale (</a:t>
            </a:r>
            <a:r>
              <a:rPr lang="it-IT" sz="2800" b="1" i="1" dirty="0"/>
              <a:t>Noooooo!! </a:t>
            </a:r>
            <a:r>
              <a:rPr lang="it-IT" sz="2800" b="1" dirty="0"/>
              <a:t> </a:t>
            </a:r>
            <a:r>
              <a:rPr lang="it-IT" sz="2800" b="1" i="1" dirty="0"/>
              <a:t>Che cosa?  Si parteeee!</a:t>
            </a:r>
            <a:r>
              <a:rPr lang="it-IT" sz="2800" dirty="0"/>
              <a:t>), con tutte le alterazioni possibili legate al contesto. </a:t>
            </a:r>
          </a:p>
          <a:p>
            <a:pPr marL="0" indent="0" algn="just">
              <a:buNone/>
              <a:tabLst>
                <a:tab pos="528638" algn="l"/>
              </a:tabLst>
            </a:pPr>
            <a:endParaRPr lang="it-IT" sz="28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dirty="0"/>
              <a:t>	Frammentazione del discorso (</a:t>
            </a:r>
            <a:r>
              <a:rPr lang="it-IT" sz="2800" b="1" i="1" dirty="0"/>
              <a:t>Dove ho sbagliato?... Dove…?</a:t>
            </a:r>
            <a:r>
              <a:rPr lang="it-IT" sz="2800" dirty="0"/>
              <a:t>) : altro tratto tipico dell’oralità.</a:t>
            </a:r>
          </a:p>
          <a:p>
            <a:pPr marL="0" indent="0" algn="just">
              <a:buNone/>
              <a:tabLst>
                <a:tab pos="528638" algn="l"/>
              </a:tabLst>
            </a:pPr>
            <a:endParaRPr lang="it-IT" sz="28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dirty="0"/>
              <a:t>	</a:t>
            </a:r>
            <a:r>
              <a:rPr lang="it-IT" sz="2800" b="1" dirty="0"/>
              <a:t>Indicazioni deittiche </a:t>
            </a:r>
            <a:r>
              <a:rPr lang="it-IT" sz="2800" dirty="0"/>
              <a:t>molto presenti (come nel teatro) : </a:t>
            </a:r>
            <a:r>
              <a:rPr lang="it-IT" sz="2800" i="1" dirty="0"/>
              <a:t>qui, qua, laggiù, lassù</a:t>
            </a:r>
            <a:r>
              <a:rPr lang="it-IT" sz="2800" dirty="0"/>
              <a:t> (</a:t>
            </a:r>
            <a:r>
              <a:rPr lang="it-IT" sz="2800" u="sng" dirty="0"/>
              <a:t>spazio</a:t>
            </a:r>
            <a:r>
              <a:rPr lang="it-IT" sz="2800" dirty="0"/>
              <a:t>) ; </a:t>
            </a:r>
            <a:r>
              <a:rPr lang="it-IT" sz="2800" i="1" dirty="0"/>
              <a:t>ora, ieri, domani, nel frattempo </a:t>
            </a:r>
            <a:r>
              <a:rPr lang="it-IT" sz="2800" dirty="0"/>
              <a:t>(</a:t>
            </a:r>
            <a:r>
              <a:rPr lang="it-IT" sz="2800" u="sng" dirty="0"/>
              <a:t>tempo</a:t>
            </a:r>
            <a:r>
              <a:rPr lang="it-IT" sz="2800" dirty="0"/>
              <a:t>) ; </a:t>
            </a:r>
            <a:r>
              <a:rPr lang="it-IT" sz="2800" i="1" dirty="0"/>
              <a:t>questo qui, quello lì </a:t>
            </a:r>
            <a:r>
              <a:rPr lang="it-IT" sz="2800" dirty="0"/>
              <a:t>(</a:t>
            </a:r>
            <a:r>
              <a:rPr lang="it-IT" sz="2800" u="sng" dirty="0"/>
              <a:t>contesto</a:t>
            </a:r>
            <a:r>
              <a:rPr lang="it-IT" sz="2800" dirty="0"/>
              <a:t>) ; esplicitazione dei pronomi personali soggetto (</a:t>
            </a:r>
            <a:r>
              <a:rPr lang="it-IT" sz="2800" i="1" dirty="0"/>
              <a:t>tu non riuscirai nel tuo intento !</a:t>
            </a:r>
            <a:r>
              <a:rPr lang="it-IT" sz="2800" dirty="0"/>
              <a:t>).</a:t>
            </a:r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dirty="0"/>
              <a:t>	</a:t>
            </a:r>
            <a:r>
              <a:rPr lang="it-IT" sz="2800" b="1" dirty="0"/>
              <a:t>Focalizzazioni, dislocazioni, frasi scisse</a:t>
            </a:r>
            <a:r>
              <a:rPr lang="it-IT" sz="2800" dirty="0"/>
              <a:t> : numerosissime :</a:t>
            </a:r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i="1" dirty="0"/>
              <a:t>	</a:t>
            </a:r>
            <a:r>
              <a:rPr lang="it-IT" sz="2800" dirty="0"/>
              <a:t>- </a:t>
            </a:r>
            <a:r>
              <a:rPr lang="it-IT" sz="2800" i="1" dirty="0"/>
              <a:t>Dovrai portarmi tu, dal dottore! </a:t>
            </a:r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i="1" dirty="0"/>
              <a:t>	- Secondo lei, i delitti li risolve la stampa? </a:t>
            </a:r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i="1" dirty="0"/>
              <a:t>	- Vorrei sapere chi li chiama, i giornalisti. </a:t>
            </a:r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i="1" dirty="0"/>
              <a:t>	- E’ stato lui a insistere!</a:t>
            </a:r>
            <a:endParaRPr lang="it-IT" sz="28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79515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768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1700" b="1" dirty="0"/>
              <a:t>Linguistique synchronique   </a:t>
            </a:r>
            <a:r>
              <a:rPr lang="fr-FR" sz="1700" dirty="0"/>
              <a:t>-  </a:t>
            </a:r>
            <a:r>
              <a:rPr lang="fr-FR" sz="1700" b="1" dirty="0"/>
              <a:t>L4ITLINS  -  année </a:t>
            </a:r>
            <a:r>
              <a:rPr lang="fr-FR" sz="1800" b="1" dirty="0"/>
              <a:t>2023-2024</a:t>
            </a:r>
            <a:endParaRPr lang="fr-FR" sz="1700" b="1" dirty="0"/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sz="2800" dirty="0"/>
              <a:t>	</a:t>
            </a:r>
            <a:r>
              <a:rPr lang="fr-FR" sz="2800" b="1" dirty="0" err="1"/>
              <a:t>Segnali</a:t>
            </a:r>
            <a:r>
              <a:rPr lang="fr-FR" sz="2800" b="1" dirty="0"/>
              <a:t> </a:t>
            </a:r>
            <a:r>
              <a:rPr lang="fr-FR" sz="2800" b="1" dirty="0" err="1"/>
              <a:t>discorsivi</a:t>
            </a:r>
            <a:r>
              <a:rPr lang="fr-FR" sz="2800" b="1" dirty="0"/>
              <a:t> </a:t>
            </a:r>
            <a:r>
              <a:rPr lang="fr-FR" sz="2800" dirty="0"/>
              <a:t>(</a:t>
            </a:r>
            <a:r>
              <a:rPr lang="fr-FR" sz="2800" i="1" dirty="0" err="1"/>
              <a:t>allora</a:t>
            </a:r>
            <a:r>
              <a:rPr lang="fr-FR" sz="2800" i="1" dirty="0"/>
              <a:t>, e </a:t>
            </a:r>
            <a:r>
              <a:rPr lang="fr-FR" sz="2800" i="1" dirty="0" err="1"/>
              <a:t>adesso</a:t>
            </a:r>
            <a:r>
              <a:rPr lang="fr-FR" sz="2800" i="1" dirty="0"/>
              <a:t>, </a:t>
            </a:r>
            <a:r>
              <a:rPr lang="fr-FR" sz="2800" i="1" dirty="0" err="1"/>
              <a:t>insomma</a:t>
            </a:r>
            <a:r>
              <a:rPr lang="fr-FR" sz="2800" i="1" dirty="0"/>
              <a:t>…</a:t>
            </a:r>
            <a:r>
              <a:rPr lang="fr-FR" sz="2800" dirty="0"/>
              <a:t>) ; </a:t>
            </a:r>
            <a:r>
              <a:rPr lang="fr-FR" sz="2800" b="1" dirty="0" err="1"/>
              <a:t>richieste</a:t>
            </a:r>
            <a:r>
              <a:rPr lang="fr-FR" sz="2800" b="1" dirty="0"/>
              <a:t> di </a:t>
            </a:r>
            <a:r>
              <a:rPr lang="fr-FR" sz="2800" b="1" dirty="0" err="1"/>
              <a:t>attenzione</a:t>
            </a:r>
            <a:r>
              <a:rPr lang="fr-FR" sz="2800" dirty="0"/>
              <a:t> (</a:t>
            </a:r>
            <a:r>
              <a:rPr lang="fr-FR" sz="2800" i="1" dirty="0" err="1"/>
              <a:t>Ehi</a:t>
            </a:r>
            <a:r>
              <a:rPr lang="fr-FR" sz="2800" i="1" dirty="0"/>
              <a:t> ! </a:t>
            </a:r>
            <a:r>
              <a:rPr lang="fr-FR" sz="2800" i="1" dirty="0" err="1"/>
              <a:t>Dài</a:t>
            </a:r>
            <a:r>
              <a:rPr lang="fr-FR" sz="2800" i="1" dirty="0"/>
              <a:t> ! Senti !</a:t>
            </a:r>
            <a:r>
              <a:rPr lang="fr-FR" sz="2800" dirty="0"/>
              <a:t>) ; </a:t>
            </a:r>
            <a:r>
              <a:rPr lang="fr-FR" sz="2800" b="1" dirty="0" err="1"/>
              <a:t>richieste</a:t>
            </a:r>
            <a:r>
              <a:rPr lang="fr-FR" sz="2800" b="1" dirty="0"/>
              <a:t> di </a:t>
            </a:r>
            <a:r>
              <a:rPr lang="fr-FR" sz="2800" b="1" dirty="0" err="1"/>
              <a:t>azione</a:t>
            </a:r>
            <a:r>
              <a:rPr lang="fr-FR" sz="2800" b="1" dirty="0"/>
              <a:t>  </a:t>
            </a:r>
            <a:r>
              <a:rPr lang="fr-FR" sz="2800" dirty="0"/>
              <a:t>(</a:t>
            </a:r>
            <a:r>
              <a:rPr lang="fr-FR" sz="2800" i="1" dirty="0"/>
              <a:t>Presto ! </a:t>
            </a:r>
            <a:r>
              <a:rPr lang="fr-FR" sz="2800" i="1" dirty="0" err="1"/>
              <a:t>Avanti</a:t>
            </a:r>
            <a:r>
              <a:rPr lang="fr-FR" sz="2800" i="1" dirty="0"/>
              <a:t> ! Su !</a:t>
            </a:r>
            <a:r>
              <a:rPr lang="fr-FR" sz="2800" dirty="0"/>
              <a:t>) ; </a:t>
            </a:r>
            <a:r>
              <a:rPr lang="fr-FR" sz="2800" b="1" dirty="0" err="1"/>
              <a:t>segnali</a:t>
            </a:r>
            <a:r>
              <a:rPr lang="fr-FR" sz="2800" b="1" dirty="0"/>
              <a:t> di </a:t>
            </a:r>
            <a:r>
              <a:rPr lang="fr-FR" sz="2800" b="1" dirty="0" err="1"/>
              <a:t>conferma</a:t>
            </a:r>
            <a:r>
              <a:rPr lang="fr-FR" sz="2800" b="1" dirty="0"/>
              <a:t> </a:t>
            </a:r>
            <a:r>
              <a:rPr lang="fr-FR" sz="2800" dirty="0"/>
              <a:t>(</a:t>
            </a:r>
            <a:r>
              <a:rPr lang="fr-FR" sz="2800" i="1" dirty="0" err="1"/>
              <a:t>okay</a:t>
            </a:r>
            <a:r>
              <a:rPr lang="fr-FR" sz="2800" i="1" dirty="0"/>
              <a:t>, </a:t>
            </a:r>
            <a:r>
              <a:rPr lang="fr-FR" sz="2800" i="1" dirty="0" err="1"/>
              <a:t>esatto</a:t>
            </a:r>
            <a:r>
              <a:rPr lang="fr-FR" sz="2800" i="1" dirty="0"/>
              <a:t>, come no…</a:t>
            </a:r>
            <a:r>
              <a:rPr lang="fr-FR" sz="2800" dirty="0"/>
              <a:t>) ; </a:t>
            </a:r>
            <a:r>
              <a:rPr lang="fr-FR" sz="2800" b="1" dirty="0" err="1"/>
              <a:t>indicatori</a:t>
            </a:r>
            <a:r>
              <a:rPr lang="fr-FR" sz="2800" b="1" dirty="0"/>
              <a:t> di </a:t>
            </a:r>
            <a:r>
              <a:rPr lang="fr-FR" sz="2800" b="1" dirty="0" err="1"/>
              <a:t>riformulazione</a:t>
            </a:r>
            <a:r>
              <a:rPr lang="fr-FR" sz="2800" dirty="0"/>
              <a:t> (</a:t>
            </a:r>
            <a:r>
              <a:rPr lang="fr-FR" sz="2800" i="1" dirty="0" err="1"/>
              <a:t>cioè</a:t>
            </a:r>
            <a:r>
              <a:rPr lang="fr-FR" sz="2800" i="1" dirty="0"/>
              <a:t>, </a:t>
            </a:r>
            <a:r>
              <a:rPr lang="fr-FR" sz="2800" i="1" dirty="0" err="1"/>
              <a:t>praticamente</a:t>
            </a:r>
            <a:r>
              <a:rPr lang="fr-FR" sz="2800" i="1" dirty="0"/>
              <a:t>, </a:t>
            </a:r>
            <a:r>
              <a:rPr lang="fr-FR" sz="2800" i="1" dirty="0" err="1"/>
              <a:t>diciamo</a:t>
            </a:r>
            <a:r>
              <a:rPr lang="fr-FR" sz="2800" i="1" dirty="0"/>
              <a:t>…</a:t>
            </a:r>
            <a:r>
              <a:rPr lang="fr-FR" sz="2800" dirty="0"/>
              <a:t>) ; </a:t>
            </a:r>
            <a:r>
              <a:rPr lang="en-US" sz="2800" b="1" dirty="0" err="1"/>
              <a:t>interiezioni</a:t>
            </a:r>
            <a:r>
              <a:rPr lang="en-US" sz="2800" dirty="0"/>
              <a:t> </a:t>
            </a:r>
            <a:r>
              <a:rPr lang="en-US" sz="2800" dirty="0" err="1"/>
              <a:t>frequenti</a:t>
            </a:r>
            <a:r>
              <a:rPr lang="en-US" sz="2800" dirty="0"/>
              <a:t> (</a:t>
            </a:r>
            <a:r>
              <a:rPr lang="en-US" sz="2800" i="1" dirty="0"/>
              <a:t>ah, oh, bah, uhm, </a:t>
            </a:r>
            <a:r>
              <a:rPr lang="en-US" sz="2800" i="1" dirty="0" err="1"/>
              <a:t>ehm</a:t>
            </a:r>
            <a:r>
              <a:rPr lang="en-US" sz="2800" i="1" dirty="0"/>
              <a:t>…</a:t>
            </a:r>
            <a:r>
              <a:rPr lang="en-US" sz="2800" dirty="0"/>
              <a:t>), con </a:t>
            </a:r>
            <a:r>
              <a:rPr lang="en-US" sz="2800" dirty="0" err="1"/>
              <a:t>numerosi</a:t>
            </a:r>
            <a:r>
              <a:rPr lang="en-US" sz="2800" i="1" dirty="0"/>
              <a:t> </a:t>
            </a:r>
            <a:r>
              <a:rPr lang="en-US" sz="2800" dirty="0" err="1"/>
              <a:t>anglicismi</a:t>
            </a:r>
            <a:r>
              <a:rPr lang="en-US" sz="2800" dirty="0"/>
              <a:t> (</a:t>
            </a:r>
            <a:r>
              <a:rPr lang="en-US" sz="2800" i="1" dirty="0"/>
              <a:t>sniff, sigh, crash</a:t>
            </a:r>
            <a:r>
              <a:rPr lang="en-US" sz="2800" dirty="0"/>
              <a:t>…)</a:t>
            </a:r>
          </a:p>
          <a:p>
            <a:pPr marL="0" indent="0" algn="just">
              <a:buNone/>
              <a:tabLst>
                <a:tab pos="354013" algn="l"/>
              </a:tabLst>
            </a:pPr>
            <a:endParaRPr lang="fr-FR" sz="2800" dirty="0"/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sz="2800" dirty="0"/>
              <a:t>	</a:t>
            </a:r>
            <a:r>
              <a:rPr lang="fr-FR" sz="2800" b="1" dirty="0" err="1"/>
              <a:t>Apostrofe</a:t>
            </a:r>
            <a:r>
              <a:rPr lang="fr-FR" sz="2800" dirty="0"/>
              <a:t> </a:t>
            </a:r>
            <a:r>
              <a:rPr lang="fr-FR" sz="2800" dirty="0" err="1"/>
              <a:t>ed</a:t>
            </a:r>
            <a:r>
              <a:rPr lang="fr-FR" sz="2800" dirty="0"/>
              <a:t> </a:t>
            </a:r>
            <a:r>
              <a:rPr lang="fr-FR" sz="2800" b="1" dirty="0" err="1"/>
              <a:t>esclamazioni</a:t>
            </a:r>
            <a:r>
              <a:rPr lang="fr-FR" sz="2800" dirty="0"/>
              <a:t> </a:t>
            </a:r>
            <a:r>
              <a:rPr lang="fr-FR" sz="2800" dirty="0" err="1"/>
              <a:t>nei</a:t>
            </a:r>
            <a:r>
              <a:rPr lang="fr-FR" sz="2800" dirty="0"/>
              <a:t> </a:t>
            </a:r>
            <a:r>
              <a:rPr lang="fr-FR" sz="2800" dirty="0" err="1"/>
              <a:t>confronti</a:t>
            </a:r>
            <a:r>
              <a:rPr lang="fr-FR" sz="2800" dirty="0"/>
              <a:t> </a:t>
            </a:r>
            <a:r>
              <a:rPr lang="fr-FR" sz="2800" dirty="0" err="1"/>
              <a:t>dell’interlocutore</a:t>
            </a:r>
            <a:r>
              <a:rPr lang="fr-FR" sz="2800" dirty="0"/>
              <a:t> (</a:t>
            </a:r>
            <a:r>
              <a:rPr lang="fr-FR" sz="2800" i="1" dirty="0"/>
              <a:t>Hai </a:t>
            </a:r>
            <a:r>
              <a:rPr lang="fr-FR" sz="2800" i="1" dirty="0" err="1"/>
              <a:t>sentito</a:t>
            </a:r>
            <a:r>
              <a:rPr lang="fr-FR" sz="2800" i="1" dirty="0"/>
              <a:t>, </a:t>
            </a:r>
            <a:r>
              <a:rPr lang="fr-FR" sz="2800" i="1" dirty="0" err="1"/>
              <a:t>cara</a:t>
            </a:r>
            <a:r>
              <a:rPr lang="fr-FR" sz="2800" i="1" dirty="0"/>
              <a:t>? </a:t>
            </a:r>
            <a:r>
              <a:rPr lang="fr-FR" sz="2800" i="1" dirty="0" err="1"/>
              <a:t>Dopo</a:t>
            </a:r>
            <a:r>
              <a:rPr lang="fr-FR" sz="2800" i="1" dirty="0"/>
              <a:t> di te, </a:t>
            </a:r>
            <a:r>
              <a:rPr lang="fr-FR" sz="2800" i="1" dirty="0" err="1"/>
              <a:t>vecchio</a:t>
            </a:r>
            <a:r>
              <a:rPr lang="fr-FR" sz="2800" i="1" dirty="0"/>
              <a:t> </a:t>
            </a:r>
            <a:r>
              <a:rPr lang="fr-FR" sz="2800" i="1" dirty="0" err="1"/>
              <a:t>gufo</a:t>
            </a:r>
            <a:r>
              <a:rPr lang="fr-FR" sz="2800" i="1" dirty="0"/>
              <a:t>!</a:t>
            </a:r>
            <a:r>
              <a:rPr lang="fr-FR" sz="2800" dirty="0"/>
              <a:t>) ; </a:t>
            </a:r>
            <a:r>
              <a:rPr lang="fr-FR" sz="2800" dirty="0" err="1"/>
              <a:t>nonché</a:t>
            </a:r>
            <a:r>
              <a:rPr lang="fr-FR" sz="2800" dirty="0"/>
              <a:t> le </a:t>
            </a:r>
            <a:r>
              <a:rPr lang="fr-FR" sz="2800" dirty="0" err="1"/>
              <a:t>imprecazioni</a:t>
            </a:r>
            <a:r>
              <a:rPr lang="fr-FR" sz="2800" dirty="0"/>
              <a:t> (</a:t>
            </a:r>
            <a:r>
              <a:rPr lang="fr-FR" sz="2800" i="1" dirty="0"/>
              <a:t>per </a:t>
            </a:r>
            <a:r>
              <a:rPr lang="fr-FR" sz="2800" i="1" dirty="0" err="1"/>
              <a:t>Giove</a:t>
            </a:r>
            <a:r>
              <a:rPr lang="fr-FR" sz="2800" i="1" dirty="0"/>
              <a:t>! </a:t>
            </a:r>
            <a:r>
              <a:rPr lang="fr-FR" sz="2800" i="1" dirty="0" err="1"/>
              <a:t>dannazione</a:t>
            </a:r>
            <a:r>
              <a:rPr lang="fr-FR" sz="2800" i="1" dirty="0"/>
              <a:t>! </a:t>
            </a:r>
            <a:r>
              <a:rPr lang="fr-FR" sz="2800" i="1" dirty="0" err="1"/>
              <a:t>satanasso</a:t>
            </a:r>
            <a:r>
              <a:rPr lang="fr-FR" sz="2800" i="1" dirty="0"/>
              <a:t>!</a:t>
            </a:r>
            <a:r>
              <a:rPr lang="fr-FR" sz="2800" dirty="0"/>
              <a:t>)</a:t>
            </a:r>
          </a:p>
          <a:p>
            <a:pPr marL="0" indent="0" algn="just">
              <a:buNone/>
              <a:tabLst>
                <a:tab pos="354013" algn="l"/>
              </a:tabLst>
            </a:pPr>
            <a:endParaRPr lang="fr-FR" sz="2800" dirty="0"/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sz="2800" dirty="0"/>
              <a:t>	</a:t>
            </a:r>
            <a:r>
              <a:rPr lang="fr-FR" sz="2800" b="1" dirty="0" err="1"/>
              <a:t>Registri</a:t>
            </a:r>
            <a:r>
              <a:rPr lang="fr-FR" sz="2800" b="1" dirty="0"/>
              <a:t> </a:t>
            </a:r>
            <a:r>
              <a:rPr lang="fr-FR" sz="2800" b="1" dirty="0" err="1"/>
              <a:t>linguistici</a:t>
            </a:r>
            <a:r>
              <a:rPr lang="fr-FR" sz="2800" dirty="0"/>
              <a:t> : </a:t>
            </a:r>
            <a:r>
              <a:rPr lang="fr-FR" sz="2800" dirty="0" err="1"/>
              <a:t>oscillazione</a:t>
            </a:r>
            <a:r>
              <a:rPr lang="fr-FR" sz="2800" dirty="0"/>
              <a:t> </a:t>
            </a:r>
            <a:r>
              <a:rPr lang="fr-FR" sz="2800" dirty="0" err="1"/>
              <a:t>tra</a:t>
            </a:r>
            <a:r>
              <a:rPr lang="fr-FR" sz="2800" dirty="0"/>
              <a:t> italiano standard e </a:t>
            </a:r>
            <a:r>
              <a:rPr lang="fr-FR" sz="2800" dirty="0" err="1"/>
              <a:t>registri</a:t>
            </a:r>
            <a:r>
              <a:rPr lang="fr-FR" sz="2800" dirty="0"/>
              <a:t> </a:t>
            </a:r>
            <a:r>
              <a:rPr lang="fr-FR" sz="2800" dirty="0" err="1"/>
              <a:t>colloquiali</a:t>
            </a:r>
            <a:r>
              <a:rPr lang="fr-FR" sz="2800" dirty="0"/>
              <a:t> o </a:t>
            </a:r>
            <a:r>
              <a:rPr lang="fr-FR" sz="2800" dirty="0" err="1"/>
              <a:t>informali</a:t>
            </a:r>
            <a:r>
              <a:rPr lang="fr-FR" sz="2800" dirty="0"/>
              <a:t>. </a:t>
            </a:r>
            <a:r>
              <a:rPr lang="fr-FR" sz="2800" dirty="0" err="1"/>
              <a:t>Senza</a:t>
            </a:r>
            <a:r>
              <a:rPr lang="fr-FR" sz="2800" dirty="0"/>
              <a:t> </a:t>
            </a:r>
            <a:r>
              <a:rPr lang="fr-FR" sz="2800" dirty="0" err="1"/>
              <a:t>però</a:t>
            </a:r>
            <a:r>
              <a:rPr lang="fr-FR" sz="2800" dirty="0"/>
              <a:t> </a:t>
            </a:r>
            <a:r>
              <a:rPr lang="fr-FR" sz="2800" dirty="0" err="1"/>
              <a:t>scadere</a:t>
            </a:r>
            <a:r>
              <a:rPr lang="fr-FR" sz="2800" dirty="0"/>
              <a:t> </a:t>
            </a:r>
            <a:r>
              <a:rPr lang="fr-FR" sz="2800" dirty="0" err="1"/>
              <a:t>negli</a:t>
            </a:r>
            <a:r>
              <a:rPr lang="fr-FR" sz="2800" dirty="0"/>
              <a:t> </a:t>
            </a:r>
            <a:r>
              <a:rPr lang="fr-FR" sz="2800" dirty="0" err="1"/>
              <a:t>stili</a:t>
            </a:r>
            <a:r>
              <a:rPr lang="fr-FR" sz="2800" dirty="0"/>
              <a:t> </a:t>
            </a:r>
            <a:r>
              <a:rPr lang="fr-FR" sz="2800" dirty="0" err="1"/>
              <a:t>bassi</a:t>
            </a:r>
            <a:r>
              <a:rPr lang="fr-FR" sz="2800" dirty="0"/>
              <a:t> (il </a:t>
            </a:r>
            <a:r>
              <a:rPr lang="fr-FR" sz="2800" dirty="0" err="1"/>
              <a:t>controllo</a:t>
            </a:r>
            <a:r>
              <a:rPr lang="fr-FR" sz="2800" dirty="0"/>
              <a:t> è </a:t>
            </a:r>
            <a:r>
              <a:rPr lang="fr-FR" sz="2800" dirty="0" err="1"/>
              <a:t>sempre</a:t>
            </a:r>
            <a:r>
              <a:rPr lang="fr-FR" sz="2800" dirty="0"/>
              <a:t> molto alto, </a:t>
            </a:r>
            <a:r>
              <a:rPr lang="fr-FR" sz="2800" dirty="0" err="1"/>
              <a:t>nel</a:t>
            </a:r>
            <a:r>
              <a:rPr lang="fr-FR" sz="2800" dirty="0"/>
              <a:t> </a:t>
            </a:r>
            <a:r>
              <a:rPr lang="fr-FR" sz="2800" dirty="0" err="1"/>
              <a:t>linguaggio</a:t>
            </a:r>
            <a:r>
              <a:rPr lang="fr-FR" sz="2800" dirty="0"/>
              <a:t> dei </a:t>
            </a:r>
            <a:r>
              <a:rPr lang="fr-FR" sz="2800" dirty="0" err="1"/>
              <a:t>fumetti</a:t>
            </a:r>
            <a:r>
              <a:rPr lang="fr-FR" sz="2800" dirty="0"/>
              <a:t>).</a:t>
            </a:r>
            <a:r>
              <a:rPr lang="it-IT" sz="2800" b="1" dirty="0"/>
              <a:t>	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335677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sz="2300" b="1" dirty="0"/>
              <a:t>Linguistique synchronique   </a:t>
            </a:r>
            <a:r>
              <a:rPr lang="fr-FR" sz="2300" dirty="0"/>
              <a:t>-  </a:t>
            </a:r>
            <a:r>
              <a:rPr lang="fr-FR" sz="2300" b="1" dirty="0"/>
              <a:t>L4ITLINS  -  année </a:t>
            </a:r>
            <a:r>
              <a:rPr lang="fr-FR" sz="2400" b="1" dirty="0"/>
              <a:t>2023-2024</a:t>
            </a:r>
            <a:endParaRPr lang="fr-FR" sz="2300" b="1" dirty="0"/>
          </a:p>
          <a:p>
            <a:pPr marL="0" indent="0" algn="ctr">
              <a:buNone/>
              <a:tabLst>
                <a:tab pos="528638" algn="l"/>
              </a:tabLst>
            </a:pPr>
            <a:r>
              <a:rPr lang="it-IT" sz="4200" b="1" dirty="0"/>
              <a:t>Lessico</a:t>
            </a:r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b="1" dirty="0"/>
              <a:t>Colloquialismi</a:t>
            </a:r>
            <a:r>
              <a:rPr lang="it-IT" sz="2800" dirty="0"/>
              <a:t>, soprattutto frasi fatte e idiomatismi (</a:t>
            </a:r>
            <a:r>
              <a:rPr lang="it-IT" sz="2800" i="1" dirty="0"/>
              <a:t>cacciarsi nei guai, alzare il gomito, filare liscio…</a:t>
            </a:r>
            <a:r>
              <a:rPr lang="it-IT" sz="2800" dirty="0"/>
              <a:t>) ; </a:t>
            </a:r>
            <a:r>
              <a:rPr lang="it-IT" sz="2800" b="1" dirty="0"/>
              <a:t>termini dal significato</a:t>
            </a:r>
            <a:r>
              <a:rPr lang="it-IT" sz="2800" dirty="0"/>
              <a:t> </a:t>
            </a:r>
            <a:r>
              <a:rPr lang="it-IT" sz="2800" b="1" dirty="0"/>
              <a:t>generico</a:t>
            </a:r>
            <a:r>
              <a:rPr lang="it-IT" sz="2800" dirty="0"/>
              <a:t> (</a:t>
            </a:r>
            <a:r>
              <a:rPr lang="it-IT" sz="2800" i="1" dirty="0"/>
              <a:t>cosa, fatto, storia, tipo, tizio</a:t>
            </a:r>
            <a:r>
              <a:rPr lang="it-IT" sz="2800" dirty="0"/>
              <a:t>…); </a:t>
            </a:r>
            <a:r>
              <a:rPr lang="it-IT" sz="2800" b="1" dirty="0"/>
              <a:t>lessico dei film polizieschi</a:t>
            </a:r>
            <a:r>
              <a:rPr lang="it-IT" sz="2800" dirty="0"/>
              <a:t> (</a:t>
            </a:r>
            <a:r>
              <a:rPr lang="it-IT" sz="2800" i="1" dirty="0"/>
              <a:t>beccare, ‘cantare’ </a:t>
            </a:r>
            <a:r>
              <a:rPr lang="it-IT" sz="2800" dirty="0"/>
              <a:t>nel senso di rivelare un misfatto,</a:t>
            </a:r>
            <a:r>
              <a:rPr lang="it-IT" sz="2800" i="1" dirty="0"/>
              <a:t> liquidare</a:t>
            </a:r>
            <a:r>
              <a:rPr lang="it-IT" sz="2800" dirty="0"/>
              <a:t>…); </a:t>
            </a:r>
            <a:r>
              <a:rPr lang="it-IT" sz="2800" b="1" dirty="0"/>
              <a:t>verbi pronominali con enclisi </a:t>
            </a:r>
            <a:r>
              <a:rPr lang="it-IT" sz="2800" dirty="0"/>
              <a:t>(</a:t>
            </a:r>
            <a:r>
              <a:rPr lang="it-IT" sz="2800" i="1" dirty="0"/>
              <a:t>farcela, sviglarsela, sciropparsi, squagliarsela</a:t>
            </a:r>
            <a:r>
              <a:rPr lang="it-IT" sz="2800" dirty="0"/>
              <a:t>…); </a:t>
            </a:r>
            <a:r>
              <a:rPr lang="it-IT" sz="2800" b="1" dirty="0"/>
              <a:t>linguaggio giovanile</a:t>
            </a:r>
            <a:r>
              <a:rPr lang="it-IT" sz="2800" dirty="0"/>
              <a:t> (</a:t>
            </a:r>
            <a:r>
              <a:rPr lang="it-IT" sz="2800" i="1" dirty="0"/>
              <a:t>tosto, mitico</a:t>
            </a:r>
            <a:r>
              <a:rPr lang="it-IT" sz="2800" dirty="0"/>
              <a:t>…). </a:t>
            </a:r>
          </a:p>
          <a:p>
            <a:pPr marL="0" indent="0" algn="just">
              <a:buNone/>
              <a:tabLst>
                <a:tab pos="528638" algn="l"/>
              </a:tabLst>
            </a:pPr>
            <a:endParaRPr lang="it-IT" sz="28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dirty="0"/>
              <a:t>Numerosi </a:t>
            </a:r>
            <a:r>
              <a:rPr lang="it-IT" sz="2800" b="1" dirty="0"/>
              <a:t>alterati</a:t>
            </a:r>
            <a:r>
              <a:rPr lang="it-IT" sz="2800" dirty="0"/>
              <a:t> : </a:t>
            </a:r>
            <a:r>
              <a:rPr lang="it-IT" sz="2800" i="1" dirty="0"/>
              <a:t>zione, paperino, topolino, tipetto, pollastrello</a:t>
            </a:r>
            <a:r>
              <a:rPr lang="it-IT" sz="2800" dirty="0"/>
              <a:t>…</a:t>
            </a:r>
          </a:p>
          <a:p>
            <a:pPr marL="0" indent="0" algn="just">
              <a:buNone/>
              <a:tabLst>
                <a:tab pos="528638" algn="l"/>
              </a:tabLst>
            </a:pPr>
            <a:endParaRPr lang="it-IT" sz="28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dirty="0"/>
              <a:t>Pochi </a:t>
            </a:r>
            <a:r>
              <a:rPr lang="it-IT" sz="2800" b="1" dirty="0"/>
              <a:t>regionalismi e forestierismi</a:t>
            </a:r>
            <a:r>
              <a:rPr lang="it-IT" sz="2800" dirty="0"/>
              <a:t> (salvo gli anglismi, naturalmente).</a:t>
            </a:r>
          </a:p>
          <a:p>
            <a:pPr marL="0" indent="0" algn="just">
              <a:buNone/>
              <a:tabLst>
                <a:tab pos="528638" algn="l"/>
              </a:tabLst>
            </a:pPr>
            <a:endParaRPr lang="it-IT" sz="28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dirty="0"/>
              <a:t>Nel fumetto di avventura, si ritrovano </a:t>
            </a:r>
            <a:r>
              <a:rPr lang="it-IT" sz="2800" b="1" dirty="0"/>
              <a:t>linguaggi settoriali </a:t>
            </a:r>
            <a:r>
              <a:rPr lang="it-IT" sz="2800" dirty="0"/>
              <a:t>(es. il lessico marinaresco, in Corto Maltese : </a:t>
            </a:r>
            <a:r>
              <a:rPr lang="it-IT" sz="2800" i="1" dirty="0"/>
              <a:t>barra a dritta! srotola le sartìe!</a:t>
            </a:r>
            <a:r>
              <a:rPr lang="it-IT" sz="2800" dirty="0"/>
              <a:t>) ; estensione all’astronautica in </a:t>
            </a:r>
            <a:r>
              <a:rPr lang="it-IT" sz="2800" i="1" dirty="0"/>
              <a:t>Quijote Patchworck </a:t>
            </a:r>
            <a:r>
              <a:rPr lang="it-IT" sz="2800" dirty="0"/>
              <a:t>(Benni).</a:t>
            </a:r>
          </a:p>
          <a:p>
            <a:pPr marL="0" indent="0" algn="just">
              <a:buNone/>
              <a:tabLst>
                <a:tab pos="528638" algn="l"/>
              </a:tabLst>
            </a:pPr>
            <a:endParaRPr lang="it-IT" sz="28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b="1" u="sng" dirty="0"/>
              <a:t>Creazione lessicale molto presente</a:t>
            </a:r>
            <a:r>
              <a:rPr lang="it-IT" sz="2800" dirty="0"/>
              <a:t> (</a:t>
            </a:r>
            <a:r>
              <a:rPr lang="it-IT" sz="2800" i="1" dirty="0"/>
              <a:t>Paperopoli, il megadeposito di fantastiliardi</a:t>
            </a:r>
            <a:r>
              <a:rPr lang="it-IT" sz="2800" dirty="0"/>
              <a:t> di Paperone) ; invenzione verbale scherzosa (</a:t>
            </a:r>
            <a:r>
              <a:rPr lang="it-IT" sz="2800" i="1" dirty="0"/>
              <a:t>ingannanebbia, torrinsotto, mangiapanini</a:t>
            </a:r>
            <a:r>
              <a:rPr lang="it-IT" sz="2800" dirty="0"/>
              <a:t>…).</a:t>
            </a:r>
          </a:p>
          <a:p>
            <a:pPr marL="0" indent="0" algn="just">
              <a:buNone/>
              <a:tabLst>
                <a:tab pos="528638" algn="l"/>
              </a:tabLst>
            </a:pPr>
            <a:endParaRPr lang="it-IT" sz="28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800" b="1" dirty="0"/>
              <a:t>Sigle e acronimi </a:t>
            </a:r>
            <a:r>
              <a:rPr lang="it-IT" sz="2800" dirty="0"/>
              <a:t>(</a:t>
            </a:r>
            <a:r>
              <a:rPr lang="it-IT" sz="2800" i="1" dirty="0"/>
              <a:t>Tir, Ufo, doc...</a:t>
            </a:r>
            <a:r>
              <a:rPr lang="it-IT" sz="2800" dirty="0"/>
              <a:t>)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409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</a:p>
          <a:p>
            <a:pPr marL="0" indent="0" algn="ctr">
              <a:buNone/>
            </a:pPr>
            <a:endParaRPr lang="fr-FR" sz="2800" dirty="0"/>
          </a:p>
          <a:p>
            <a:pPr marL="0" indent="0" algn="ctr">
              <a:buNone/>
              <a:tabLst>
                <a:tab pos="528638" algn="l"/>
              </a:tabLst>
            </a:pPr>
            <a:r>
              <a:rPr lang="fr-FR" sz="2800" b="1" dirty="0" err="1"/>
              <a:t>Definizione</a:t>
            </a:r>
            <a:endParaRPr lang="fr-FR" sz="2800" b="1" dirty="0"/>
          </a:p>
          <a:p>
            <a:pPr marL="0" indent="0" algn="ctr">
              <a:buNone/>
              <a:tabLst>
                <a:tab pos="528638" algn="l"/>
              </a:tabLst>
            </a:pPr>
            <a:endParaRPr lang="fr-FR" sz="2400" dirty="0"/>
          </a:p>
          <a:p>
            <a:pPr marL="0" indent="0" algn="ctr">
              <a:buNone/>
              <a:tabLst>
                <a:tab pos="528638" algn="l"/>
              </a:tabLst>
            </a:pPr>
            <a:r>
              <a:rPr lang="fr-FR" sz="2400" dirty="0"/>
              <a:t>Il termine </a:t>
            </a:r>
            <a:r>
              <a:rPr lang="fr-FR" sz="2400" b="1" i="1" dirty="0" err="1"/>
              <a:t>fumetto</a:t>
            </a:r>
            <a:r>
              <a:rPr lang="fr-FR" sz="2400" dirty="0"/>
              <a:t>, </a:t>
            </a:r>
            <a:r>
              <a:rPr lang="fr-FR" sz="2400" dirty="0" err="1"/>
              <a:t>sostitutivo</a:t>
            </a:r>
            <a:r>
              <a:rPr lang="fr-FR" sz="2400" dirty="0"/>
              <a:t> </a:t>
            </a:r>
            <a:r>
              <a:rPr lang="fr-FR" sz="2400" dirty="0" err="1"/>
              <a:t>dell’inglese</a:t>
            </a:r>
            <a:r>
              <a:rPr lang="fr-FR" sz="2400" dirty="0"/>
              <a:t> </a:t>
            </a:r>
            <a:r>
              <a:rPr lang="fr-FR" sz="2400" i="1" dirty="0" err="1"/>
              <a:t>balloon</a:t>
            </a:r>
            <a:r>
              <a:rPr lang="fr-FR" sz="2400" dirty="0"/>
              <a:t>, </a:t>
            </a:r>
          </a:p>
          <a:p>
            <a:pPr marL="0" indent="0" algn="ctr">
              <a:buNone/>
              <a:tabLst>
                <a:tab pos="528638" algn="l"/>
              </a:tabLst>
            </a:pPr>
            <a:r>
              <a:rPr lang="fr-FR" sz="2400" dirty="0" err="1"/>
              <a:t>indica</a:t>
            </a:r>
            <a:r>
              <a:rPr lang="fr-FR" sz="2400" dirty="0"/>
              <a:t> la </a:t>
            </a:r>
            <a:r>
              <a:rPr lang="fr-FR" sz="2400" dirty="0" err="1"/>
              <a:t>nuvoletta</a:t>
            </a:r>
            <a:r>
              <a:rPr lang="fr-FR" sz="2400" dirty="0"/>
              <a:t> </a:t>
            </a:r>
            <a:r>
              <a:rPr lang="fr-FR" sz="2400" dirty="0" err="1"/>
              <a:t>contenente</a:t>
            </a:r>
            <a:r>
              <a:rPr lang="fr-FR" sz="2400" dirty="0"/>
              <a:t> i </a:t>
            </a:r>
            <a:r>
              <a:rPr lang="fr-FR" sz="2400" dirty="0" err="1"/>
              <a:t>dialoghi</a:t>
            </a:r>
            <a:r>
              <a:rPr lang="fr-FR" sz="2400" dirty="0"/>
              <a:t> </a:t>
            </a:r>
          </a:p>
          <a:p>
            <a:pPr marL="0" indent="0" algn="ctr">
              <a:buNone/>
              <a:tabLst>
                <a:tab pos="528638" algn="l"/>
              </a:tabLst>
            </a:pPr>
            <a:r>
              <a:rPr lang="fr-FR" sz="2400" dirty="0"/>
              <a:t>e, </a:t>
            </a:r>
            <a:r>
              <a:rPr lang="fr-FR" sz="2400" i="1" dirty="0"/>
              <a:t>per </a:t>
            </a:r>
            <a:r>
              <a:rPr lang="fr-FR" sz="2400" i="1" dirty="0" err="1"/>
              <a:t>metonimia</a:t>
            </a:r>
            <a:r>
              <a:rPr lang="fr-FR" sz="2400" dirty="0"/>
              <a:t>, il medium </a:t>
            </a:r>
            <a:r>
              <a:rPr lang="fr-FR" sz="2400" dirty="0" err="1"/>
              <a:t>stesso</a:t>
            </a:r>
            <a:r>
              <a:rPr lang="fr-FR" sz="2400" dirty="0"/>
              <a:t>, </a:t>
            </a:r>
          </a:p>
          <a:p>
            <a:pPr marL="0" indent="0" algn="ctr">
              <a:buNone/>
              <a:tabLst>
                <a:tab pos="528638" algn="l"/>
              </a:tabLst>
            </a:pPr>
            <a:r>
              <a:rPr lang="fr-FR" sz="2400" dirty="0" err="1"/>
              <a:t>registrato</a:t>
            </a:r>
            <a:r>
              <a:rPr lang="fr-FR" sz="2400" dirty="0"/>
              <a:t> </a:t>
            </a:r>
            <a:r>
              <a:rPr lang="fr-FR" sz="2400" dirty="0" err="1"/>
              <a:t>nella</a:t>
            </a:r>
            <a:r>
              <a:rPr lang="fr-FR" sz="2400" dirty="0"/>
              <a:t> </a:t>
            </a:r>
            <a:r>
              <a:rPr lang="fr-FR" sz="2400" dirty="0" err="1"/>
              <a:t>nostra</a:t>
            </a:r>
            <a:r>
              <a:rPr lang="fr-FR" sz="2400" dirty="0"/>
              <a:t> lingua a </a:t>
            </a:r>
            <a:r>
              <a:rPr lang="fr-FR" sz="2400" dirty="0" err="1"/>
              <a:t>partire</a:t>
            </a:r>
            <a:r>
              <a:rPr lang="fr-FR" sz="2400" dirty="0"/>
              <a:t> dal 1942.</a:t>
            </a:r>
          </a:p>
          <a:p>
            <a:pPr marL="0" indent="0" algn="ctr">
              <a:buNone/>
              <a:tabLst>
                <a:tab pos="528638" algn="l"/>
              </a:tabLst>
            </a:pPr>
            <a:r>
              <a:rPr lang="fr-FR" sz="2000" dirty="0"/>
              <a:t>(</a:t>
            </a:r>
            <a:r>
              <a:rPr lang="fr-FR" sz="2000" dirty="0" err="1"/>
              <a:t>vocabolario</a:t>
            </a:r>
            <a:r>
              <a:rPr lang="fr-FR" sz="2000" dirty="0"/>
              <a:t> </a:t>
            </a:r>
            <a:r>
              <a:rPr lang="fr-FR" sz="2000" dirty="0" err="1"/>
              <a:t>Traccani</a:t>
            </a:r>
            <a:r>
              <a:rPr lang="fr-FR" sz="2000" dirty="0"/>
              <a:t>)</a:t>
            </a:r>
            <a:r>
              <a:rPr lang="it-IT" sz="2000" b="1" dirty="0"/>
              <a:t>	</a:t>
            </a:r>
            <a:endParaRPr lang="fr-FR" sz="2000" b="1" dirty="0"/>
          </a:p>
          <a:p>
            <a:pPr marL="0" indent="0">
              <a:buNone/>
              <a:tabLst>
                <a:tab pos="354013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8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4" name="Espace réservé du contenu 4" descr="Une image contenant arme, transport, coup de poing américain, roue&#10;&#10;Description générée automatiquement">
            <a:extLst>
              <a:ext uri="{FF2B5EF4-FFF2-40B4-BE49-F238E27FC236}">
                <a16:creationId xmlns:a16="http://schemas.microsoft.com/office/drawing/2014/main" id="{F91A65D6-E6D9-42C8-89B7-9DF8FD25E5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626968" cy="185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4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dirty="0"/>
          </a:p>
          <a:p>
            <a:pPr marL="0" indent="0" algn="just">
              <a:buNone/>
              <a:tabLst>
                <a:tab pos="530225" algn="l"/>
              </a:tabLst>
            </a:pPr>
            <a:r>
              <a:rPr lang="fr-FR" sz="2800" dirty="0"/>
              <a:t>	</a:t>
            </a:r>
            <a:r>
              <a:rPr lang="fr-FR" sz="2800" dirty="0" err="1"/>
              <a:t>Inizialmente</a:t>
            </a:r>
            <a:r>
              <a:rPr lang="fr-FR" sz="2800" dirty="0"/>
              <a:t> </a:t>
            </a:r>
            <a:r>
              <a:rPr lang="fr-FR" sz="2800" dirty="0" err="1"/>
              <a:t>considerato</a:t>
            </a:r>
            <a:r>
              <a:rPr lang="fr-FR" sz="2800" dirty="0"/>
              <a:t> un </a:t>
            </a:r>
            <a:r>
              <a:rPr lang="fr-FR" sz="2800" dirty="0" err="1"/>
              <a:t>genere</a:t>
            </a:r>
            <a:r>
              <a:rPr lang="fr-FR" sz="2800" dirty="0"/>
              <a:t> di </a:t>
            </a:r>
            <a:r>
              <a:rPr lang="fr-FR" sz="2800" dirty="0" err="1"/>
              <a:t>secondaria</a:t>
            </a:r>
            <a:r>
              <a:rPr lang="fr-FR" sz="2800" dirty="0"/>
              <a:t> </a:t>
            </a:r>
            <a:r>
              <a:rPr lang="fr-FR" sz="2800" dirty="0" err="1"/>
              <a:t>importanza</a:t>
            </a:r>
            <a:r>
              <a:rPr lang="fr-FR" sz="2800" dirty="0"/>
              <a:t> (</a:t>
            </a:r>
            <a:r>
              <a:rPr lang="fr-FR" sz="2800" dirty="0" err="1"/>
              <a:t>dunque</a:t>
            </a:r>
            <a:r>
              <a:rPr lang="fr-FR" sz="2800" dirty="0"/>
              <a:t> anche il </a:t>
            </a:r>
            <a:r>
              <a:rPr lang="fr-FR" sz="2800" dirty="0" err="1"/>
              <a:t>suo</a:t>
            </a:r>
            <a:r>
              <a:rPr lang="fr-FR" sz="2800" dirty="0"/>
              <a:t> </a:t>
            </a:r>
            <a:r>
              <a:rPr lang="fr-FR" sz="2800" dirty="0" err="1"/>
              <a:t>linguaggio</a:t>
            </a:r>
            <a:r>
              <a:rPr lang="fr-FR" sz="2800" dirty="0"/>
              <a:t>).</a:t>
            </a:r>
          </a:p>
          <a:p>
            <a:pPr marL="0" indent="0" algn="just">
              <a:buNone/>
              <a:tabLst>
                <a:tab pos="530225" algn="l"/>
              </a:tabLst>
            </a:pPr>
            <a:r>
              <a:rPr lang="fr-FR" sz="2800" dirty="0"/>
              <a:t>	Con la </a:t>
            </a:r>
            <a:r>
              <a:rPr lang="fr-FR" sz="2800" dirty="0" err="1"/>
              <a:t>maturazione</a:t>
            </a:r>
            <a:r>
              <a:rPr lang="fr-FR" sz="2800" dirty="0"/>
              <a:t> </a:t>
            </a:r>
            <a:r>
              <a:rPr lang="fr-FR" sz="2800" dirty="0" err="1"/>
              <a:t>del</a:t>
            </a:r>
            <a:r>
              <a:rPr lang="fr-FR" sz="2800" dirty="0"/>
              <a:t> </a:t>
            </a:r>
            <a:r>
              <a:rPr lang="fr-FR" sz="2800" dirty="0" err="1"/>
              <a:t>genere</a:t>
            </a:r>
            <a:r>
              <a:rPr lang="fr-FR" sz="2800" dirty="0"/>
              <a:t> e delle </a:t>
            </a:r>
            <a:r>
              <a:rPr lang="fr-FR" sz="2800" dirty="0" err="1"/>
              <a:t>mentalità</a:t>
            </a:r>
            <a:r>
              <a:rPr lang="fr-FR" sz="2800" dirty="0"/>
              <a:t>, con la </a:t>
            </a:r>
            <a:r>
              <a:rPr lang="fr-FR" sz="2800" dirty="0" err="1"/>
              <a:t>distanza</a:t>
            </a:r>
            <a:r>
              <a:rPr lang="fr-FR" sz="2800" dirty="0"/>
              <a:t> </a:t>
            </a:r>
            <a:r>
              <a:rPr lang="fr-FR" sz="2800" dirty="0" err="1"/>
              <a:t>del</a:t>
            </a:r>
            <a:r>
              <a:rPr lang="fr-FR" sz="2800" dirty="0"/>
              <a:t> tempo, </a:t>
            </a:r>
            <a:r>
              <a:rPr lang="fr-FR" sz="2800" dirty="0" err="1"/>
              <a:t>negli</a:t>
            </a:r>
            <a:r>
              <a:rPr lang="fr-FR" sz="2800" dirty="0"/>
              <a:t> </a:t>
            </a:r>
            <a:r>
              <a:rPr lang="fr-FR" sz="2800" dirty="0" err="1"/>
              <a:t>ultimi</a:t>
            </a:r>
            <a:r>
              <a:rPr lang="fr-FR" sz="2800" dirty="0"/>
              <a:t> </a:t>
            </a:r>
            <a:r>
              <a:rPr lang="fr-FR" sz="2800" dirty="0" err="1"/>
              <a:t>vent’anni</a:t>
            </a:r>
            <a:r>
              <a:rPr lang="fr-FR" sz="2800" dirty="0"/>
              <a:t> la </a:t>
            </a:r>
            <a:r>
              <a:rPr lang="fr-FR" sz="2800" dirty="0" err="1"/>
              <a:t>situazione</a:t>
            </a:r>
            <a:r>
              <a:rPr lang="fr-FR" sz="2800" dirty="0"/>
              <a:t> </a:t>
            </a:r>
            <a:r>
              <a:rPr lang="fr-FR" sz="2800" dirty="0" err="1"/>
              <a:t>del</a:t>
            </a:r>
            <a:r>
              <a:rPr lang="fr-FR" sz="2800" dirty="0"/>
              <a:t> </a:t>
            </a:r>
            <a:r>
              <a:rPr lang="fr-FR" sz="2800" i="1" dirty="0" err="1"/>
              <a:t>fumetto</a:t>
            </a:r>
            <a:r>
              <a:rPr lang="fr-FR" sz="2800" dirty="0"/>
              <a:t> è </a:t>
            </a:r>
            <a:r>
              <a:rPr lang="fr-FR" sz="2800" dirty="0" err="1"/>
              <a:t>cambiata</a:t>
            </a:r>
            <a:r>
              <a:rPr lang="fr-FR" sz="2800" dirty="0"/>
              <a:t> : il </a:t>
            </a:r>
            <a:r>
              <a:rPr lang="fr-FR" sz="2800" dirty="0" err="1"/>
              <a:t>genere</a:t>
            </a:r>
            <a:r>
              <a:rPr lang="fr-FR" sz="2800" dirty="0"/>
              <a:t> è </a:t>
            </a:r>
            <a:r>
              <a:rPr lang="fr-FR" sz="2800" dirty="0" err="1"/>
              <a:t>stato</a:t>
            </a:r>
            <a:r>
              <a:rPr lang="fr-FR" sz="2800" dirty="0"/>
              <a:t> </a:t>
            </a:r>
            <a:r>
              <a:rPr lang="fr-FR" sz="2800" dirty="0" err="1"/>
              <a:t>rivalutato</a:t>
            </a:r>
            <a:r>
              <a:rPr lang="fr-FR" sz="2800" dirty="0"/>
              <a:t>, </a:t>
            </a:r>
            <a:r>
              <a:rPr lang="fr-FR" sz="2800" dirty="0" err="1"/>
              <a:t>valorizzato</a:t>
            </a:r>
            <a:r>
              <a:rPr lang="fr-FR" sz="2800" dirty="0"/>
              <a:t> e </a:t>
            </a:r>
            <a:r>
              <a:rPr lang="fr-FR" sz="2800" dirty="0" err="1"/>
              <a:t>studiato</a:t>
            </a:r>
            <a:r>
              <a:rPr lang="fr-FR" sz="2800" dirty="0"/>
              <a:t>.</a:t>
            </a:r>
          </a:p>
          <a:p>
            <a:pPr marL="0" indent="0" algn="just">
              <a:buNone/>
              <a:tabLst>
                <a:tab pos="530225" algn="l"/>
              </a:tabLst>
            </a:pPr>
            <a:r>
              <a:rPr lang="fr-FR" sz="2800" dirty="0"/>
              <a:t>	La lingua dei </a:t>
            </a:r>
            <a:r>
              <a:rPr lang="fr-FR" sz="2800" i="1" dirty="0" err="1"/>
              <a:t>fumetti</a:t>
            </a:r>
            <a:r>
              <a:rPr lang="fr-FR" sz="2800" dirty="0"/>
              <a:t> è </a:t>
            </a:r>
            <a:r>
              <a:rPr lang="fr-FR" sz="2800" dirty="0" err="1"/>
              <a:t>ora</a:t>
            </a:r>
            <a:r>
              <a:rPr lang="fr-FR" sz="2800" dirty="0"/>
              <a:t> </a:t>
            </a:r>
            <a:r>
              <a:rPr lang="fr-FR" sz="2800" dirty="0" err="1"/>
              <a:t>considerata</a:t>
            </a:r>
            <a:r>
              <a:rPr lang="fr-FR" sz="2800" dirty="0"/>
              <a:t> </a:t>
            </a:r>
            <a:r>
              <a:rPr lang="fr-FR" sz="2800" dirty="0" err="1"/>
              <a:t>dai</a:t>
            </a:r>
            <a:r>
              <a:rPr lang="fr-FR" sz="2800" dirty="0"/>
              <a:t> </a:t>
            </a:r>
            <a:r>
              <a:rPr lang="fr-FR" sz="2800" dirty="0" err="1"/>
              <a:t>linguisti</a:t>
            </a:r>
            <a:r>
              <a:rPr lang="fr-FR" sz="2800" dirty="0"/>
              <a:t> </a:t>
            </a:r>
            <a:r>
              <a:rPr lang="fr-FR" sz="2800" b="1" i="1" dirty="0">
                <a:solidFill>
                  <a:srgbClr val="0070C0"/>
                </a:solidFill>
              </a:rPr>
              <a:t>un </a:t>
            </a:r>
            <a:r>
              <a:rPr lang="fr-FR" sz="2800" b="1" i="1" dirty="0" err="1">
                <a:solidFill>
                  <a:srgbClr val="0070C0"/>
                </a:solidFill>
              </a:rPr>
              <a:t>laboratorio</a:t>
            </a:r>
            <a:r>
              <a:rPr lang="fr-FR" sz="2800" b="1" i="1" dirty="0">
                <a:solidFill>
                  <a:srgbClr val="0070C0"/>
                </a:solidFill>
              </a:rPr>
              <a:t> di </a:t>
            </a:r>
            <a:r>
              <a:rPr lang="fr-FR" sz="2800" b="1" i="1" dirty="0" err="1">
                <a:solidFill>
                  <a:srgbClr val="0070C0"/>
                </a:solidFill>
              </a:rPr>
              <a:t>eccezionale</a:t>
            </a:r>
            <a:r>
              <a:rPr lang="fr-FR" sz="2800" b="1" i="1" dirty="0">
                <a:solidFill>
                  <a:srgbClr val="0070C0"/>
                </a:solidFill>
              </a:rPr>
              <a:t> </a:t>
            </a:r>
            <a:r>
              <a:rPr lang="fr-FR" sz="2800" b="1" i="1" u="sng" dirty="0" err="1">
                <a:solidFill>
                  <a:srgbClr val="0070C0"/>
                </a:solidFill>
              </a:rPr>
              <a:t>creatività</a:t>
            </a:r>
            <a:r>
              <a:rPr lang="fr-FR" sz="2800" b="1" i="1" dirty="0">
                <a:solidFill>
                  <a:srgbClr val="0070C0"/>
                </a:solidFill>
              </a:rPr>
              <a:t> e </a:t>
            </a:r>
            <a:r>
              <a:rPr lang="fr-FR" sz="2800" b="1" i="1" u="sng" dirty="0" err="1">
                <a:solidFill>
                  <a:srgbClr val="0070C0"/>
                </a:solidFill>
              </a:rPr>
              <a:t>innovazione</a:t>
            </a:r>
            <a:r>
              <a:rPr lang="fr-FR" sz="2800" dirty="0"/>
              <a:t>, da </a:t>
            </a:r>
            <a:r>
              <a:rPr lang="fr-FR" sz="2800" dirty="0" err="1"/>
              <a:t>cui</a:t>
            </a:r>
            <a:r>
              <a:rPr lang="fr-FR" sz="2800" dirty="0"/>
              <a:t> </a:t>
            </a:r>
            <a:r>
              <a:rPr lang="fr-FR" sz="2800" dirty="0" err="1"/>
              <a:t>osservare</a:t>
            </a:r>
            <a:r>
              <a:rPr lang="fr-FR" sz="2800" dirty="0"/>
              <a:t> le </a:t>
            </a:r>
            <a:r>
              <a:rPr lang="fr-FR" sz="2800" dirty="0" err="1"/>
              <a:t>tendenze</a:t>
            </a:r>
            <a:r>
              <a:rPr lang="fr-FR" sz="2800" dirty="0"/>
              <a:t> </a:t>
            </a:r>
            <a:r>
              <a:rPr lang="fr-FR" sz="2800" dirty="0" err="1"/>
              <a:t>evolutive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lingua.</a:t>
            </a:r>
          </a:p>
          <a:p>
            <a:pPr marL="0" indent="0" algn="ctr">
              <a:buNone/>
              <a:tabLst>
                <a:tab pos="528638" algn="l"/>
              </a:tabLst>
            </a:pPr>
            <a:r>
              <a:rPr lang="it-IT" sz="2800" b="1" dirty="0"/>
              <a:t>	</a:t>
            </a:r>
            <a:endParaRPr lang="fr-FR" sz="2000" b="1" dirty="0"/>
          </a:p>
          <a:p>
            <a:pPr marL="0" indent="0">
              <a:buNone/>
              <a:tabLst>
                <a:tab pos="354013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8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2403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530225" algn="l"/>
              </a:tabLst>
            </a:pPr>
            <a:r>
              <a:rPr lang="fr-FR" sz="2800" i="1" dirty="0"/>
              <a:t>«</a:t>
            </a:r>
            <a:r>
              <a:rPr lang="fr-FR" sz="2800" i="1" dirty="0">
                <a:solidFill>
                  <a:srgbClr val="FF0000"/>
                </a:solidFill>
              </a:rPr>
              <a:t> </a:t>
            </a:r>
            <a:r>
              <a:rPr lang="fr-FR" sz="2800" i="1" dirty="0" err="1"/>
              <a:t>Laboratori</a:t>
            </a:r>
            <a:r>
              <a:rPr lang="fr-FR" sz="2800" i="1" dirty="0"/>
              <a:t> in </a:t>
            </a:r>
            <a:r>
              <a:rPr lang="fr-FR" sz="2800" i="1" dirty="0" err="1"/>
              <a:t>cui</a:t>
            </a:r>
            <a:r>
              <a:rPr lang="fr-FR" sz="2800" i="1" dirty="0">
                <a:solidFill>
                  <a:srgbClr val="FF0000"/>
                </a:solidFill>
              </a:rPr>
              <a:t> </a:t>
            </a:r>
            <a:r>
              <a:rPr lang="fr-FR" sz="2800" b="1" i="1" dirty="0">
                <a:solidFill>
                  <a:srgbClr val="FF0000"/>
                </a:solidFill>
              </a:rPr>
              <a:t>si </a:t>
            </a:r>
            <a:r>
              <a:rPr lang="fr-FR" sz="2800" b="1" i="1" dirty="0" err="1">
                <a:solidFill>
                  <a:srgbClr val="FF0000"/>
                </a:solidFill>
              </a:rPr>
              <a:t>rinnovano</a:t>
            </a:r>
            <a:r>
              <a:rPr lang="fr-FR" sz="2800" b="1" i="1" dirty="0">
                <a:solidFill>
                  <a:srgbClr val="FF0000"/>
                </a:solidFill>
              </a:rPr>
              <a:t> le </a:t>
            </a:r>
            <a:r>
              <a:rPr lang="fr-FR" sz="2800" b="1" i="1" dirty="0" err="1">
                <a:solidFill>
                  <a:srgbClr val="FF0000"/>
                </a:solidFill>
              </a:rPr>
              <a:t>strutture</a:t>
            </a:r>
            <a:r>
              <a:rPr lang="fr-FR" sz="2800" b="1" i="1" dirty="0">
                <a:solidFill>
                  <a:srgbClr val="FF0000"/>
                </a:solidFill>
              </a:rPr>
              <a:t> </a:t>
            </a:r>
            <a:r>
              <a:rPr lang="fr-FR" sz="2800" i="1" dirty="0" err="1"/>
              <a:t>dell’italiano</a:t>
            </a:r>
            <a:r>
              <a:rPr lang="fr-FR" sz="2800" i="1" dirty="0"/>
              <a:t> </a:t>
            </a:r>
            <a:r>
              <a:rPr lang="fr-FR" sz="2800" i="1" dirty="0" err="1"/>
              <a:t>contemporaneo</a:t>
            </a:r>
            <a:r>
              <a:rPr lang="fr-FR" sz="2800" i="1" dirty="0"/>
              <a:t>, e </a:t>
            </a:r>
            <a:r>
              <a:rPr lang="fr-FR" sz="2800" i="1" dirty="0" err="1"/>
              <a:t>veicoli</a:t>
            </a:r>
            <a:r>
              <a:rPr lang="fr-FR" sz="2800" i="1" dirty="0"/>
              <a:t> di </a:t>
            </a:r>
            <a:r>
              <a:rPr lang="fr-FR" sz="2800" i="1" dirty="0" err="1"/>
              <a:t>diffusione</a:t>
            </a:r>
            <a:r>
              <a:rPr lang="fr-FR" sz="2800" i="1" dirty="0"/>
              <a:t> delle </a:t>
            </a:r>
            <a:r>
              <a:rPr lang="fr-FR" sz="2800" b="1" i="1" dirty="0" err="1"/>
              <a:t>innovazioni</a:t>
            </a:r>
            <a:r>
              <a:rPr lang="fr-FR" sz="2800" b="1" i="1" dirty="0"/>
              <a:t> </a:t>
            </a:r>
            <a:r>
              <a:rPr lang="fr-FR" sz="2800" b="1" i="1" dirty="0" err="1"/>
              <a:t>morfosintattiche</a:t>
            </a:r>
            <a:r>
              <a:rPr lang="fr-FR" sz="2800" b="1" i="1" dirty="0"/>
              <a:t> e </a:t>
            </a:r>
            <a:r>
              <a:rPr lang="fr-FR" sz="2800" b="1" i="1" dirty="0" err="1"/>
              <a:t>lessicali</a:t>
            </a:r>
            <a:r>
              <a:rPr lang="fr-FR" sz="2800" i="1" dirty="0"/>
              <a:t>, di </a:t>
            </a:r>
            <a:r>
              <a:rPr lang="fr-FR" sz="2800" i="1" dirty="0" err="1"/>
              <a:t>divulgazione</a:t>
            </a:r>
            <a:r>
              <a:rPr lang="fr-FR" sz="2800" i="1" dirty="0"/>
              <a:t> </a:t>
            </a:r>
            <a:r>
              <a:rPr lang="fr-FR" sz="2800" i="1" dirty="0" err="1"/>
              <a:t>nella</a:t>
            </a:r>
            <a:r>
              <a:rPr lang="fr-FR" sz="2800" i="1" dirty="0"/>
              <a:t> lingua </a:t>
            </a:r>
            <a:r>
              <a:rPr lang="fr-FR" sz="2800" i="1" dirty="0" err="1"/>
              <a:t>comune</a:t>
            </a:r>
            <a:r>
              <a:rPr lang="fr-FR" sz="2800" i="1" dirty="0"/>
              <a:t> di </a:t>
            </a:r>
            <a:r>
              <a:rPr lang="fr-FR" sz="2800" b="1" i="1" dirty="0" err="1"/>
              <a:t>termini</a:t>
            </a:r>
            <a:r>
              <a:rPr lang="fr-FR" sz="2800" b="1" i="1" dirty="0"/>
              <a:t> delle lingue </a:t>
            </a:r>
            <a:r>
              <a:rPr lang="fr-FR" sz="2800" b="1" i="1" dirty="0" err="1"/>
              <a:t>speciali</a:t>
            </a:r>
            <a:r>
              <a:rPr lang="fr-FR" sz="2800" i="1" dirty="0"/>
              <a:t>, di </a:t>
            </a:r>
            <a:r>
              <a:rPr lang="fr-FR" sz="2800" b="1" i="1" dirty="0" err="1"/>
              <a:t>prestiti</a:t>
            </a:r>
            <a:r>
              <a:rPr lang="fr-FR" sz="2800" b="1" i="1" dirty="0"/>
              <a:t> </a:t>
            </a:r>
            <a:r>
              <a:rPr lang="fr-FR" sz="2800" b="1" i="1" dirty="0" err="1"/>
              <a:t>stranieri</a:t>
            </a:r>
            <a:r>
              <a:rPr lang="fr-FR" sz="2800" i="1" dirty="0"/>
              <a:t>, di </a:t>
            </a:r>
            <a:r>
              <a:rPr lang="fr-FR" sz="2800" i="1" dirty="0" err="1"/>
              <a:t>elementi</a:t>
            </a:r>
            <a:r>
              <a:rPr lang="fr-FR" sz="2800" i="1" dirty="0"/>
              <a:t> </a:t>
            </a:r>
            <a:r>
              <a:rPr lang="fr-FR" sz="2800" b="1" i="1" dirty="0" err="1"/>
              <a:t>dialettali</a:t>
            </a:r>
            <a:r>
              <a:rPr lang="fr-FR" sz="2800" b="1" i="1" dirty="0"/>
              <a:t> o </a:t>
            </a:r>
            <a:r>
              <a:rPr lang="fr-FR" sz="2800" b="1" i="1" dirty="0" err="1"/>
              <a:t>gergali</a:t>
            </a:r>
            <a:r>
              <a:rPr lang="fr-FR" sz="2800" i="1" dirty="0"/>
              <a:t> »</a:t>
            </a:r>
            <a:r>
              <a:rPr lang="fr-FR" sz="2800" dirty="0"/>
              <a:t>  </a:t>
            </a:r>
          </a:p>
          <a:p>
            <a:pPr marL="0" indent="0" algn="just">
              <a:buNone/>
              <a:tabLst>
                <a:tab pos="530225" algn="l"/>
              </a:tabLst>
            </a:pPr>
            <a:r>
              <a:rPr lang="fr-FR" sz="2000" dirty="0" err="1"/>
              <a:t>Bonomi</a:t>
            </a:r>
            <a:r>
              <a:rPr lang="fr-FR" sz="2000" dirty="0"/>
              <a:t>, </a:t>
            </a:r>
            <a:r>
              <a:rPr lang="fr-FR" sz="2000" dirty="0" err="1"/>
              <a:t>Masini</a:t>
            </a:r>
            <a:r>
              <a:rPr lang="fr-FR" sz="2000" dirty="0"/>
              <a:t>, Morgana, </a:t>
            </a:r>
            <a:r>
              <a:rPr lang="fr-FR" sz="2000" dirty="0" err="1"/>
              <a:t>Piotti</a:t>
            </a:r>
            <a:r>
              <a:rPr lang="fr-FR" sz="2000" dirty="0"/>
              <a:t>, </a:t>
            </a:r>
            <a:r>
              <a:rPr lang="fr-FR" sz="2000" i="1" dirty="0" err="1"/>
              <a:t>Elementi</a:t>
            </a:r>
            <a:r>
              <a:rPr lang="fr-FR" sz="2000" i="1" dirty="0"/>
              <a:t> di </a:t>
            </a:r>
            <a:r>
              <a:rPr lang="fr-FR" sz="2000" i="1" dirty="0" err="1"/>
              <a:t>linguistica</a:t>
            </a:r>
            <a:r>
              <a:rPr lang="fr-FR" sz="2000" i="1" dirty="0"/>
              <a:t> </a:t>
            </a:r>
            <a:r>
              <a:rPr lang="fr-FR" sz="2000" i="1" dirty="0" err="1"/>
              <a:t>italiana</a:t>
            </a:r>
            <a:r>
              <a:rPr lang="fr-FR" sz="2000" i="1" dirty="0"/>
              <a:t>, </a:t>
            </a:r>
            <a:r>
              <a:rPr lang="fr-FR" sz="2000" dirty="0" err="1"/>
              <a:t>Carocci</a:t>
            </a:r>
            <a:r>
              <a:rPr lang="fr-FR" sz="2000" dirty="0"/>
              <a:t>, 2010</a:t>
            </a:r>
          </a:p>
          <a:p>
            <a:pPr marL="0" indent="0" algn="just">
              <a:buNone/>
              <a:tabLst>
                <a:tab pos="530225" algn="l"/>
              </a:tabLst>
            </a:pPr>
            <a:endParaRPr lang="fr-FR" sz="2800" dirty="0"/>
          </a:p>
          <a:p>
            <a:pPr marL="0" indent="0" algn="ctr">
              <a:buNone/>
              <a:tabLst>
                <a:tab pos="530225" algn="l"/>
              </a:tabLst>
            </a:pPr>
            <a:r>
              <a:rPr lang="fr-FR" sz="2600" dirty="0">
                <a:sym typeface="Wingdings" panose="05000000000000000000" pitchFamily="2" charset="2"/>
              </a:rPr>
              <a:t> </a:t>
            </a:r>
            <a:r>
              <a:rPr lang="fr-FR" sz="2600" dirty="0" err="1"/>
              <a:t>Uno</a:t>
            </a:r>
            <a:r>
              <a:rPr lang="fr-FR" sz="2600" dirty="0"/>
              <a:t> studio molto </a:t>
            </a:r>
            <a:r>
              <a:rPr lang="fr-FR" sz="2600" dirty="0" err="1"/>
              <a:t>approfondito</a:t>
            </a:r>
            <a:r>
              <a:rPr lang="fr-FR" sz="2600" dirty="0"/>
              <a:t> </a:t>
            </a:r>
            <a:r>
              <a:rPr lang="fr-FR" sz="2600" dirty="0">
                <a:sym typeface="Wingdings" panose="05000000000000000000" pitchFamily="2" charset="2"/>
              </a:rPr>
              <a:t> </a:t>
            </a:r>
            <a:endParaRPr lang="fr-FR" sz="2600" dirty="0"/>
          </a:p>
          <a:p>
            <a:pPr marL="0" indent="0" algn="just">
              <a:buNone/>
              <a:tabLst>
                <a:tab pos="530225" algn="l"/>
              </a:tabLst>
            </a:pPr>
            <a:r>
              <a:rPr lang="fr-FR" sz="2200" b="1" dirty="0"/>
              <a:t>Silvia Morgana « La lingua </a:t>
            </a:r>
            <a:r>
              <a:rPr lang="fr-FR" sz="2200" b="1" dirty="0" err="1"/>
              <a:t>del</a:t>
            </a:r>
            <a:r>
              <a:rPr lang="fr-FR" sz="2200" b="1" dirty="0"/>
              <a:t> </a:t>
            </a:r>
            <a:r>
              <a:rPr lang="fr-FR" sz="2200" b="1" dirty="0" err="1"/>
              <a:t>fumetto</a:t>
            </a:r>
            <a:r>
              <a:rPr lang="fr-FR" sz="2200" b="1" dirty="0"/>
              <a:t> »</a:t>
            </a:r>
            <a:r>
              <a:rPr lang="fr-FR" sz="2200" dirty="0"/>
              <a:t>, in </a:t>
            </a:r>
            <a:r>
              <a:rPr lang="fr-FR" sz="2200" dirty="0" err="1"/>
              <a:t>Ilaria</a:t>
            </a:r>
            <a:r>
              <a:rPr lang="fr-FR" sz="2200" dirty="0"/>
              <a:t> </a:t>
            </a:r>
            <a:r>
              <a:rPr lang="fr-FR" sz="2200" dirty="0" err="1"/>
              <a:t>Bonomi</a:t>
            </a:r>
            <a:r>
              <a:rPr lang="fr-FR" sz="2200" dirty="0"/>
              <a:t> e Silvia Morgana, </a:t>
            </a:r>
            <a:r>
              <a:rPr lang="fr-FR" sz="2200" i="1" dirty="0"/>
              <a:t>La lingua </a:t>
            </a:r>
            <a:r>
              <a:rPr lang="fr-FR" sz="2200" i="1" dirty="0" err="1"/>
              <a:t>italiana</a:t>
            </a:r>
            <a:r>
              <a:rPr lang="fr-FR" sz="2200" i="1" dirty="0"/>
              <a:t> e i mass media</a:t>
            </a:r>
            <a:r>
              <a:rPr lang="fr-FR" sz="2200" dirty="0"/>
              <a:t>, </a:t>
            </a:r>
            <a:r>
              <a:rPr lang="fr-FR" sz="2200" dirty="0" err="1"/>
              <a:t>Carocci</a:t>
            </a:r>
            <a:r>
              <a:rPr lang="fr-FR" sz="2200" dirty="0"/>
              <a:t>, 2016 (p.221-255)</a:t>
            </a:r>
          </a:p>
          <a:p>
            <a:pPr marL="0" indent="0" algn="ctr">
              <a:buNone/>
            </a:pPr>
            <a:endParaRPr lang="fr-FR" sz="2800" dirty="0"/>
          </a:p>
          <a:p>
            <a:pPr marL="0" indent="0" algn="ctr">
              <a:buNone/>
              <a:tabLst>
                <a:tab pos="528638" algn="l"/>
              </a:tabLst>
            </a:pPr>
            <a:r>
              <a:rPr lang="it-IT" sz="2800" b="1" dirty="0"/>
              <a:t>	</a:t>
            </a:r>
            <a:endParaRPr lang="fr-FR" sz="2000" b="1" dirty="0"/>
          </a:p>
          <a:p>
            <a:pPr marL="0" indent="0">
              <a:buNone/>
              <a:tabLst>
                <a:tab pos="354013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8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242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76875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sz="2100" b="1" dirty="0"/>
              <a:t>Linguistique synchronique   </a:t>
            </a:r>
            <a:r>
              <a:rPr lang="fr-FR" sz="2100" dirty="0"/>
              <a:t>-  </a:t>
            </a:r>
            <a:r>
              <a:rPr lang="fr-FR" sz="2100" b="1" dirty="0"/>
              <a:t>L4ITLINS  -  année </a:t>
            </a:r>
            <a:r>
              <a:rPr lang="fr-FR" sz="2400" b="1" dirty="0"/>
              <a:t>2023-2024</a:t>
            </a:r>
            <a:endParaRPr lang="fr-FR" sz="2100" b="1" dirty="0"/>
          </a:p>
          <a:p>
            <a:pPr marL="0" indent="0" algn="ctr">
              <a:buNone/>
            </a:pPr>
            <a:endParaRPr lang="fr-FR" sz="1800" dirty="0"/>
          </a:p>
          <a:p>
            <a:pPr marL="0" indent="0" algn="ctr">
              <a:buNone/>
              <a:tabLst>
                <a:tab pos="528638" algn="l"/>
              </a:tabLst>
            </a:pPr>
            <a:r>
              <a:rPr lang="fr-FR" sz="4600" dirty="0" err="1"/>
              <a:t>Caratteri</a:t>
            </a:r>
            <a:r>
              <a:rPr lang="fr-FR" sz="4600" dirty="0"/>
              <a:t> </a:t>
            </a:r>
            <a:r>
              <a:rPr lang="fr-FR" sz="4600" dirty="0" err="1"/>
              <a:t>fondamentali</a:t>
            </a:r>
            <a:r>
              <a:rPr lang="fr-FR" sz="4600" dirty="0"/>
              <a:t> </a:t>
            </a:r>
            <a:r>
              <a:rPr lang="fr-FR" sz="4600" dirty="0" err="1"/>
              <a:t>del</a:t>
            </a:r>
            <a:r>
              <a:rPr lang="fr-FR" sz="4600" dirty="0"/>
              <a:t> </a:t>
            </a:r>
            <a:r>
              <a:rPr lang="fr-FR" sz="4600" dirty="0" err="1"/>
              <a:t>genere</a:t>
            </a:r>
            <a:r>
              <a:rPr lang="fr-FR" sz="4600" dirty="0"/>
              <a:t> </a:t>
            </a:r>
            <a:r>
              <a:rPr lang="fr-FR" sz="4600" dirty="0" err="1"/>
              <a:t>fumetto</a:t>
            </a:r>
            <a:endParaRPr lang="fr-FR" sz="4600" dirty="0"/>
          </a:p>
          <a:p>
            <a:pPr marL="0" indent="0" algn="ctr">
              <a:buNone/>
              <a:tabLst>
                <a:tab pos="528638" algn="l"/>
              </a:tabLst>
            </a:pPr>
            <a:endParaRPr lang="fr-FR" sz="2800" dirty="0"/>
          </a:p>
          <a:p>
            <a:pPr algn="just">
              <a:buFontTx/>
              <a:buChar char="-"/>
              <a:tabLst>
                <a:tab pos="528638" algn="l"/>
              </a:tabLst>
            </a:pPr>
            <a:r>
              <a:rPr lang="fr-FR" sz="2800" dirty="0" err="1"/>
              <a:t>Stretta</a:t>
            </a:r>
            <a:r>
              <a:rPr lang="fr-FR" sz="2800" dirty="0"/>
              <a:t> </a:t>
            </a:r>
            <a:r>
              <a:rPr lang="fr-FR" sz="2800" dirty="0" err="1"/>
              <a:t>interdipendenza</a:t>
            </a:r>
            <a:r>
              <a:rPr lang="fr-FR" sz="2800" dirty="0"/>
              <a:t> </a:t>
            </a:r>
            <a:r>
              <a:rPr lang="fr-FR" sz="2800" dirty="0" err="1"/>
              <a:t>tra</a:t>
            </a:r>
            <a:r>
              <a:rPr lang="fr-FR" sz="2800" dirty="0"/>
              <a:t> </a:t>
            </a:r>
            <a:r>
              <a:rPr lang="fr-FR" sz="2800" dirty="0" err="1"/>
              <a:t>codice</a:t>
            </a:r>
            <a:r>
              <a:rPr lang="fr-FR" sz="2800" dirty="0"/>
              <a:t> </a:t>
            </a:r>
            <a:r>
              <a:rPr lang="fr-FR" sz="2800" b="1" dirty="0" err="1"/>
              <a:t>iconico</a:t>
            </a:r>
            <a:r>
              <a:rPr lang="fr-FR" sz="2800" dirty="0"/>
              <a:t> e </a:t>
            </a:r>
            <a:r>
              <a:rPr lang="fr-FR" sz="2800" dirty="0" err="1"/>
              <a:t>codice</a:t>
            </a:r>
            <a:r>
              <a:rPr lang="fr-FR" sz="2800" dirty="0"/>
              <a:t> </a:t>
            </a:r>
            <a:r>
              <a:rPr lang="fr-FR" sz="2800" b="1" dirty="0"/>
              <a:t>verbale</a:t>
            </a:r>
            <a:r>
              <a:rPr lang="fr-FR" sz="2800" dirty="0"/>
              <a:t>. </a:t>
            </a:r>
          </a:p>
          <a:p>
            <a:pPr marL="0" indent="0" algn="just">
              <a:buNone/>
              <a:tabLst>
                <a:tab pos="528638" algn="l"/>
              </a:tabLst>
            </a:pPr>
            <a:endParaRPr lang="fr-FR" sz="2800" dirty="0"/>
          </a:p>
          <a:p>
            <a:pPr algn="just">
              <a:spcBef>
                <a:spcPts val="600"/>
              </a:spcBef>
              <a:buFontTx/>
              <a:buChar char="-"/>
              <a:tabLst>
                <a:tab pos="528638" algn="l"/>
              </a:tabLst>
            </a:pPr>
            <a:r>
              <a:rPr lang="fr-FR" sz="2800" dirty="0" err="1"/>
              <a:t>Linea</a:t>
            </a:r>
            <a:r>
              <a:rPr lang="fr-FR" sz="2800" dirty="0"/>
              <a:t> </a:t>
            </a:r>
            <a:r>
              <a:rPr lang="fr-FR" sz="2800" dirty="0" err="1"/>
              <a:t>narrativa</a:t>
            </a:r>
            <a:r>
              <a:rPr lang="fr-FR" sz="2800" dirty="0"/>
              <a:t>, </a:t>
            </a:r>
            <a:r>
              <a:rPr lang="fr-FR" sz="2800" b="1" dirty="0" err="1"/>
              <a:t>centrata</a:t>
            </a:r>
            <a:r>
              <a:rPr lang="fr-FR" sz="2800" b="1" dirty="0"/>
              <a:t> </a:t>
            </a:r>
            <a:r>
              <a:rPr lang="fr-FR" sz="2800" b="1" dirty="0" err="1"/>
              <a:t>sulle</a:t>
            </a:r>
            <a:r>
              <a:rPr lang="fr-FR" sz="2800" b="1" dirty="0"/>
              <a:t> </a:t>
            </a:r>
            <a:r>
              <a:rPr lang="fr-FR" sz="2800" b="1" u="sng" dirty="0" err="1"/>
              <a:t>immagini</a:t>
            </a:r>
            <a:r>
              <a:rPr lang="fr-FR" sz="2800" dirty="0"/>
              <a:t> ; le parole </a:t>
            </a:r>
            <a:r>
              <a:rPr lang="fr-FR" sz="2800" dirty="0" err="1"/>
              <a:t>intervengono</a:t>
            </a:r>
            <a:r>
              <a:rPr lang="fr-FR" sz="2800" dirty="0"/>
              <a:t> </a:t>
            </a:r>
            <a:r>
              <a:rPr lang="fr-FR" sz="2800" dirty="0" err="1"/>
              <a:t>secondariamente</a:t>
            </a:r>
            <a:r>
              <a:rPr lang="fr-FR" sz="2800" dirty="0"/>
              <a:t>, né sono </a:t>
            </a:r>
            <a:r>
              <a:rPr lang="fr-FR" sz="2800" dirty="0" err="1"/>
              <a:t>indispensabili</a:t>
            </a:r>
            <a:r>
              <a:rPr lang="fr-FR" sz="2800" dirty="0"/>
              <a:t>. </a:t>
            </a:r>
            <a:r>
              <a:rPr lang="fr-FR" sz="2800" dirty="0" err="1"/>
              <a:t>Procedimento</a:t>
            </a:r>
            <a:r>
              <a:rPr lang="fr-FR" sz="2800" dirty="0"/>
              <a:t> </a:t>
            </a:r>
            <a:r>
              <a:rPr lang="fr-FR" sz="2800" dirty="0" err="1"/>
              <a:t>opposto</a:t>
            </a:r>
            <a:r>
              <a:rPr lang="fr-FR" sz="2800" dirty="0"/>
              <a:t> </a:t>
            </a:r>
            <a:r>
              <a:rPr lang="fr-FR" sz="2800" dirty="0" err="1"/>
              <a:t>alle</a:t>
            </a:r>
            <a:r>
              <a:rPr lang="fr-FR" sz="2800" dirty="0"/>
              <a:t> </a:t>
            </a:r>
            <a:r>
              <a:rPr lang="fr-FR" sz="2800" dirty="0" err="1"/>
              <a:t>illustrazioni</a:t>
            </a:r>
            <a:r>
              <a:rPr lang="fr-FR" sz="2800" dirty="0"/>
              <a:t> (es. </a:t>
            </a:r>
            <a:r>
              <a:rPr lang="fr-FR" sz="2800" dirty="0" err="1"/>
              <a:t>pubblicità</a:t>
            </a:r>
            <a:r>
              <a:rPr lang="fr-FR" sz="2800" dirty="0"/>
              <a:t>), </a:t>
            </a:r>
            <a:r>
              <a:rPr lang="fr-FR" sz="2800" dirty="0" err="1"/>
              <a:t>dove</a:t>
            </a:r>
            <a:r>
              <a:rPr lang="fr-FR" sz="2800" dirty="0"/>
              <a:t> le </a:t>
            </a:r>
            <a:r>
              <a:rPr lang="fr-FR" sz="2800" dirty="0" err="1"/>
              <a:t>immagini</a:t>
            </a:r>
            <a:r>
              <a:rPr lang="fr-FR" sz="2800" dirty="0"/>
              <a:t> </a:t>
            </a:r>
            <a:r>
              <a:rPr lang="fr-FR" sz="2800" dirty="0" err="1"/>
              <a:t>accompagnano</a:t>
            </a:r>
            <a:r>
              <a:rPr lang="fr-FR" sz="2800" dirty="0"/>
              <a:t> un </a:t>
            </a:r>
            <a:r>
              <a:rPr lang="fr-FR" sz="2800" dirty="0" err="1"/>
              <a:t>testo</a:t>
            </a:r>
            <a:r>
              <a:rPr lang="fr-FR" sz="2800" dirty="0"/>
              <a:t>, </a:t>
            </a:r>
            <a:r>
              <a:rPr lang="fr-FR" sz="2800" dirty="0" err="1"/>
              <a:t>completano</a:t>
            </a:r>
            <a:r>
              <a:rPr lang="fr-FR" sz="2800" dirty="0"/>
              <a:t> i </a:t>
            </a:r>
            <a:r>
              <a:rPr lang="fr-FR" sz="2800" dirty="0" err="1"/>
              <a:t>contenuti</a:t>
            </a:r>
            <a:r>
              <a:rPr lang="fr-FR" sz="2800" dirty="0"/>
              <a:t> di un </a:t>
            </a:r>
            <a:r>
              <a:rPr lang="fr-FR" sz="2800" dirty="0" err="1"/>
              <a:t>testo</a:t>
            </a:r>
            <a:r>
              <a:rPr lang="fr-FR" sz="2800" dirty="0"/>
              <a:t> fondamentale. </a:t>
            </a:r>
          </a:p>
          <a:p>
            <a:pPr marL="0" indent="0" algn="just">
              <a:spcBef>
                <a:spcPts val="600"/>
              </a:spcBef>
              <a:buNone/>
              <a:tabLst>
                <a:tab pos="528638" algn="l"/>
              </a:tabLst>
            </a:pPr>
            <a:endParaRPr lang="fr-FR" sz="2800" dirty="0"/>
          </a:p>
          <a:p>
            <a:pPr algn="just">
              <a:buFontTx/>
              <a:buChar char="-"/>
              <a:tabLst>
                <a:tab pos="528638" algn="l"/>
              </a:tabLst>
            </a:pPr>
            <a:r>
              <a:rPr lang="fr-FR" sz="2800" dirty="0"/>
              <a:t>La lingua ha </a:t>
            </a:r>
            <a:r>
              <a:rPr lang="fr-FR" sz="2800" dirty="0" err="1"/>
              <a:t>spazi</a:t>
            </a:r>
            <a:r>
              <a:rPr lang="fr-FR" sz="2800" dirty="0"/>
              <a:t> </a:t>
            </a:r>
            <a:r>
              <a:rPr lang="fr-FR" sz="2800" dirty="0" err="1"/>
              <a:t>variabili</a:t>
            </a:r>
            <a:r>
              <a:rPr lang="fr-FR" sz="2800" dirty="0"/>
              <a:t> </a:t>
            </a:r>
            <a:r>
              <a:rPr lang="fr-FR" sz="2800" dirty="0" err="1"/>
              <a:t>nelle</a:t>
            </a:r>
            <a:r>
              <a:rPr lang="fr-FR" sz="2800" dirty="0"/>
              <a:t> </a:t>
            </a:r>
            <a:r>
              <a:rPr lang="fr-FR" sz="2800" dirty="0" err="1"/>
              <a:t>convenzioni</a:t>
            </a:r>
            <a:r>
              <a:rPr lang="fr-FR" sz="2800" dirty="0"/>
              <a:t> dei </a:t>
            </a:r>
            <a:r>
              <a:rPr lang="fr-FR" sz="2800" dirty="0" err="1"/>
              <a:t>fumetti</a:t>
            </a:r>
            <a:r>
              <a:rPr lang="fr-FR" sz="2800" dirty="0"/>
              <a:t> e </a:t>
            </a:r>
            <a:r>
              <a:rPr lang="fr-FR" sz="2800" dirty="0" err="1"/>
              <a:t>incide</a:t>
            </a:r>
            <a:r>
              <a:rPr lang="fr-FR" sz="2800" dirty="0"/>
              <a:t> </a:t>
            </a:r>
            <a:r>
              <a:rPr lang="fr-FR" sz="2800" dirty="0" err="1"/>
              <a:t>sulla</a:t>
            </a:r>
            <a:r>
              <a:rPr lang="fr-FR" sz="2800" dirty="0"/>
              <a:t> </a:t>
            </a:r>
            <a:r>
              <a:rPr lang="fr-FR" sz="2800" dirty="0" err="1"/>
              <a:t>configurazione</a:t>
            </a:r>
            <a:r>
              <a:rPr lang="fr-FR" sz="2800" dirty="0"/>
              <a:t> </a:t>
            </a:r>
            <a:r>
              <a:rPr lang="fr-FR" sz="2800" dirty="0" err="1"/>
              <a:t>visiva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pagina (cf. </a:t>
            </a:r>
            <a:r>
              <a:rPr lang="fr-FR" sz="2800" dirty="0" err="1"/>
              <a:t>fumetti</a:t>
            </a:r>
            <a:r>
              <a:rPr lang="fr-FR" sz="2800" dirty="0"/>
              <a:t> « </a:t>
            </a:r>
            <a:r>
              <a:rPr lang="fr-FR" sz="2800" dirty="0" err="1"/>
              <a:t>pesanti</a:t>
            </a:r>
            <a:r>
              <a:rPr lang="fr-FR" sz="2800" dirty="0"/>
              <a:t> » o « </a:t>
            </a:r>
            <a:r>
              <a:rPr lang="fr-FR" sz="2800" dirty="0" err="1"/>
              <a:t>leggeri</a:t>
            </a:r>
            <a:r>
              <a:rPr lang="fr-FR" sz="2800" dirty="0"/>
              <a:t> »).</a:t>
            </a:r>
          </a:p>
          <a:p>
            <a:pPr algn="just">
              <a:buFontTx/>
              <a:buChar char="-"/>
              <a:tabLst>
                <a:tab pos="528638" algn="l"/>
              </a:tabLst>
            </a:pPr>
            <a:endParaRPr lang="fr-FR" sz="2800" dirty="0"/>
          </a:p>
          <a:p>
            <a:pPr algn="just">
              <a:buFontTx/>
              <a:buChar char="-"/>
              <a:tabLst>
                <a:tab pos="528638" algn="l"/>
              </a:tabLst>
            </a:pPr>
            <a:r>
              <a:rPr lang="fr-FR" sz="2800" dirty="0"/>
              <a:t>Due </a:t>
            </a:r>
            <a:r>
              <a:rPr lang="fr-FR" sz="2800" dirty="0" err="1"/>
              <a:t>aspetti</a:t>
            </a:r>
            <a:r>
              <a:rPr lang="fr-FR" sz="2800" dirty="0"/>
              <a:t> </a:t>
            </a:r>
            <a:r>
              <a:rPr lang="fr-FR" sz="2800" dirty="0" err="1"/>
              <a:t>fondamentali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</a:t>
            </a:r>
            <a:r>
              <a:rPr lang="fr-FR" sz="2800" dirty="0" err="1"/>
              <a:t>comunicazione</a:t>
            </a:r>
            <a:r>
              <a:rPr lang="fr-FR" sz="2800" dirty="0"/>
              <a:t> : l’</a:t>
            </a:r>
            <a:r>
              <a:rPr lang="fr-FR" sz="2800" b="1" dirty="0" err="1"/>
              <a:t>emissione</a:t>
            </a:r>
            <a:r>
              <a:rPr lang="fr-FR" sz="2800" b="1" dirty="0"/>
              <a:t> orale</a:t>
            </a:r>
            <a:r>
              <a:rPr lang="fr-FR" sz="2800" dirty="0"/>
              <a:t> e la </a:t>
            </a:r>
            <a:r>
              <a:rPr lang="fr-FR" sz="2800" b="1" dirty="0" err="1"/>
              <a:t>percezione</a:t>
            </a:r>
            <a:r>
              <a:rPr lang="fr-FR" sz="2800" b="1" dirty="0"/>
              <a:t> </a:t>
            </a:r>
            <a:r>
              <a:rPr lang="fr-FR" sz="2800" b="1" dirty="0" err="1"/>
              <a:t>visiva</a:t>
            </a:r>
            <a:r>
              <a:rPr lang="fr-FR" sz="2800" b="1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</a:t>
            </a:r>
            <a:r>
              <a:rPr lang="fr-FR" sz="2800" dirty="0" err="1"/>
              <a:t>situazione</a:t>
            </a:r>
            <a:r>
              <a:rPr lang="fr-FR" sz="2800" dirty="0"/>
              <a:t> </a:t>
            </a:r>
            <a:r>
              <a:rPr lang="fr-FR" sz="2800" dirty="0" err="1"/>
              <a:t>comunicativa</a:t>
            </a:r>
            <a:r>
              <a:rPr lang="fr-FR" sz="2800" dirty="0"/>
              <a:t>. I due </a:t>
            </a:r>
            <a:r>
              <a:rPr lang="fr-FR" sz="2800" dirty="0" err="1"/>
              <a:t>linguaggi</a:t>
            </a:r>
            <a:r>
              <a:rPr lang="fr-FR" sz="2800" dirty="0"/>
              <a:t> </a:t>
            </a:r>
            <a:r>
              <a:rPr lang="fr-FR" sz="2800" dirty="0" err="1"/>
              <a:t>funzionano</a:t>
            </a:r>
            <a:r>
              <a:rPr lang="fr-FR" sz="2800" dirty="0"/>
              <a:t> in </a:t>
            </a:r>
            <a:r>
              <a:rPr lang="fr-FR" sz="2800" dirty="0" err="1"/>
              <a:t>sinergia</a:t>
            </a:r>
            <a:r>
              <a:rPr lang="fr-FR" sz="2800" dirty="0"/>
              <a:t>.</a:t>
            </a:r>
          </a:p>
          <a:p>
            <a:pPr algn="just">
              <a:buFontTx/>
              <a:buChar char="-"/>
              <a:tabLst>
                <a:tab pos="528638" algn="l"/>
              </a:tabLst>
            </a:pPr>
            <a:endParaRPr lang="fr-FR" sz="2800" dirty="0"/>
          </a:p>
          <a:p>
            <a:pPr algn="just">
              <a:buFontTx/>
              <a:buChar char="-"/>
              <a:tabLst>
                <a:tab pos="528638" algn="l"/>
              </a:tabLst>
            </a:pPr>
            <a:r>
              <a:rPr lang="fr-FR" sz="2800" b="1" dirty="0" err="1"/>
              <a:t>Immagini</a:t>
            </a:r>
            <a:r>
              <a:rPr lang="fr-FR" sz="2800" b="1" dirty="0"/>
              <a:t> </a:t>
            </a:r>
            <a:r>
              <a:rPr lang="fr-FR" sz="2800" b="1" dirty="0" err="1"/>
              <a:t>polisemiche</a:t>
            </a:r>
            <a:r>
              <a:rPr lang="fr-FR" sz="2800" b="1" dirty="0"/>
              <a:t> </a:t>
            </a:r>
            <a:r>
              <a:rPr lang="fr-FR" sz="2800" dirty="0"/>
              <a:t>: l’</a:t>
            </a:r>
            <a:r>
              <a:rPr lang="fr-FR" sz="2800" dirty="0" err="1"/>
              <a:t>ambiguità</a:t>
            </a:r>
            <a:r>
              <a:rPr lang="fr-FR" sz="2800" dirty="0"/>
              <a:t> si </a:t>
            </a:r>
            <a:r>
              <a:rPr lang="fr-FR" sz="2800" dirty="0" err="1"/>
              <a:t>risolve</a:t>
            </a:r>
            <a:r>
              <a:rPr lang="fr-FR" sz="2800" dirty="0"/>
              <a:t> proprio </a:t>
            </a:r>
            <a:r>
              <a:rPr lang="fr-FR" sz="2800" dirty="0" err="1"/>
              <a:t>grazie</a:t>
            </a:r>
            <a:r>
              <a:rPr lang="fr-FR" sz="2800" dirty="0"/>
              <a:t> al </a:t>
            </a:r>
            <a:r>
              <a:rPr lang="fr-FR" sz="2800" dirty="0" err="1"/>
              <a:t>linguaggio</a:t>
            </a:r>
            <a:r>
              <a:rPr lang="fr-FR" sz="2800" dirty="0"/>
              <a:t> verbale </a:t>
            </a:r>
            <a:r>
              <a:rPr lang="fr-FR" sz="2800" dirty="0" err="1"/>
              <a:t>associato</a:t>
            </a:r>
            <a:r>
              <a:rPr lang="fr-FR" sz="2800" dirty="0"/>
              <a:t>.</a:t>
            </a: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09900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</a:p>
          <a:p>
            <a:pPr marL="0" indent="0" algn="ctr">
              <a:buNone/>
            </a:pPr>
            <a:endParaRPr lang="fr-FR" sz="1200" b="1" dirty="0">
              <a:solidFill>
                <a:srgbClr val="FF0000"/>
              </a:solidFill>
            </a:endParaRPr>
          </a:p>
          <a:p>
            <a:pPr marL="0" indent="0" algn="ctr">
              <a:buNone/>
              <a:tabLst>
                <a:tab pos="354013" algn="l"/>
              </a:tabLst>
            </a:pPr>
            <a:r>
              <a:rPr lang="fr-FR" sz="3600" dirty="0" err="1"/>
              <a:t>Lettura</a:t>
            </a:r>
            <a:r>
              <a:rPr lang="fr-FR" sz="3600" dirty="0"/>
              <a:t> e </a:t>
            </a:r>
            <a:r>
              <a:rPr lang="fr-FR" sz="3600" dirty="0" err="1"/>
              <a:t>decodificazione</a:t>
            </a:r>
            <a:r>
              <a:rPr lang="fr-FR" sz="3600" dirty="0"/>
              <a:t> dei </a:t>
            </a:r>
            <a:r>
              <a:rPr lang="fr-FR" sz="3600" dirty="0" err="1"/>
              <a:t>fumetti</a:t>
            </a:r>
            <a:endParaRPr lang="fr-FR" sz="3600" dirty="0"/>
          </a:p>
          <a:p>
            <a:pPr marL="0" indent="0" algn="ctr">
              <a:buNone/>
              <a:tabLst>
                <a:tab pos="354013" algn="l"/>
              </a:tabLst>
            </a:pPr>
            <a:endParaRPr lang="fr-FR" sz="1200" dirty="0"/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sz="2800" dirty="0"/>
              <a:t>	 Il </a:t>
            </a:r>
            <a:r>
              <a:rPr lang="fr-FR" sz="2800" dirty="0" err="1"/>
              <a:t>lettore</a:t>
            </a:r>
            <a:r>
              <a:rPr lang="fr-FR" sz="2800" dirty="0"/>
              <a:t> è </a:t>
            </a:r>
            <a:r>
              <a:rPr lang="fr-FR" sz="2800" dirty="0" err="1"/>
              <a:t>chiamato</a:t>
            </a:r>
            <a:r>
              <a:rPr lang="fr-FR" sz="2800" dirty="0"/>
              <a:t> ad </a:t>
            </a:r>
            <a:r>
              <a:rPr lang="fr-FR" sz="2800" dirty="0" err="1"/>
              <a:t>interpretare</a:t>
            </a:r>
            <a:r>
              <a:rPr lang="fr-FR" sz="2800" dirty="0"/>
              <a:t> e a </a:t>
            </a:r>
            <a:r>
              <a:rPr lang="fr-FR" sz="2800" dirty="0" err="1"/>
              <a:t>decodificare</a:t>
            </a:r>
            <a:r>
              <a:rPr lang="fr-FR" sz="2800" dirty="0"/>
              <a:t> </a:t>
            </a:r>
            <a:r>
              <a:rPr lang="fr-FR" sz="2800" dirty="0" err="1"/>
              <a:t>una</a:t>
            </a:r>
            <a:r>
              <a:rPr lang="fr-FR" sz="2800" dirty="0"/>
              <a:t> </a:t>
            </a:r>
            <a:r>
              <a:rPr lang="fr-FR" sz="2800" b="1" dirty="0" err="1"/>
              <a:t>rete</a:t>
            </a:r>
            <a:r>
              <a:rPr lang="fr-FR" sz="2800" b="1" dirty="0"/>
              <a:t> </a:t>
            </a:r>
            <a:r>
              <a:rPr lang="fr-FR" sz="2800" b="1" dirty="0" err="1"/>
              <a:t>complessa</a:t>
            </a:r>
            <a:r>
              <a:rPr lang="fr-FR" sz="2800" b="1" dirty="0"/>
              <a:t> di </a:t>
            </a:r>
            <a:r>
              <a:rPr lang="fr-FR" sz="2800" b="1" dirty="0" err="1"/>
              <a:t>connessioni</a:t>
            </a:r>
            <a:r>
              <a:rPr lang="fr-FR" sz="2800" b="1" dirty="0"/>
              <a:t> e di </a:t>
            </a:r>
            <a:r>
              <a:rPr lang="fr-FR" sz="2800" b="1" dirty="0" err="1"/>
              <a:t>riferimenti</a:t>
            </a:r>
            <a:r>
              <a:rPr lang="fr-FR" sz="2800" dirty="0"/>
              <a:t>, </a:t>
            </a:r>
            <a:r>
              <a:rPr lang="fr-FR" sz="2800" dirty="0" err="1"/>
              <a:t>spesso</a:t>
            </a:r>
            <a:r>
              <a:rPr lang="fr-FR" sz="2800" dirty="0"/>
              <a:t> </a:t>
            </a:r>
            <a:r>
              <a:rPr lang="fr-FR" sz="2800" b="1" dirty="0">
                <a:solidFill>
                  <a:srgbClr val="FF0000"/>
                </a:solidFill>
              </a:rPr>
              <a:t>inter-</a:t>
            </a:r>
            <a:r>
              <a:rPr lang="fr-FR" sz="2800" b="1" dirty="0" err="1">
                <a:solidFill>
                  <a:srgbClr val="FF0000"/>
                </a:solidFill>
              </a:rPr>
              <a:t>mediali</a:t>
            </a:r>
            <a:r>
              <a:rPr lang="fr-FR" sz="2800" dirty="0"/>
              <a:t> : </a:t>
            </a:r>
            <a:r>
              <a:rPr lang="fr-FR" sz="2800" dirty="0" err="1"/>
              <a:t>cinema</a:t>
            </a:r>
            <a:r>
              <a:rPr lang="fr-FR" sz="2800" dirty="0"/>
              <a:t>, </a:t>
            </a:r>
            <a:r>
              <a:rPr lang="fr-FR" sz="2800" dirty="0" err="1"/>
              <a:t>fotografia</a:t>
            </a:r>
            <a:r>
              <a:rPr lang="fr-FR" sz="2800" dirty="0"/>
              <a:t>, </a:t>
            </a:r>
            <a:r>
              <a:rPr lang="fr-FR" sz="2800" dirty="0" err="1"/>
              <a:t>grafica</a:t>
            </a:r>
            <a:r>
              <a:rPr lang="fr-FR" sz="2800" dirty="0"/>
              <a:t>, </a:t>
            </a:r>
            <a:r>
              <a:rPr lang="fr-FR" sz="2800" dirty="0" err="1"/>
              <a:t>letteratura</a:t>
            </a:r>
            <a:r>
              <a:rPr lang="fr-FR" sz="2800" dirty="0"/>
              <a:t>, </a:t>
            </a:r>
            <a:r>
              <a:rPr lang="fr-FR" sz="2800" dirty="0" err="1"/>
              <a:t>teatro</a:t>
            </a:r>
            <a:r>
              <a:rPr lang="fr-FR" sz="2800" dirty="0"/>
              <a:t>, </a:t>
            </a:r>
            <a:r>
              <a:rPr lang="fr-FR" sz="2800" dirty="0" err="1"/>
              <a:t>televisione</a:t>
            </a:r>
            <a:r>
              <a:rPr lang="fr-FR" sz="2800" dirty="0"/>
              <a:t>, </a:t>
            </a:r>
            <a:r>
              <a:rPr lang="fr-FR" sz="2800" dirty="0" err="1"/>
              <a:t>videolinguaggi</a:t>
            </a:r>
            <a:r>
              <a:rPr lang="fr-FR" sz="2800" dirty="0"/>
              <a:t>, </a:t>
            </a:r>
            <a:r>
              <a:rPr lang="fr-FR" sz="2800" dirty="0" err="1"/>
              <a:t>grafica</a:t>
            </a:r>
            <a:r>
              <a:rPr lang="fr-FR" sz="2800" dirty="0"/>
              <a:t> </a:t>
            </a:r>
            <a:r>
              <a:rPr lang="fr-FR" sz="2800" dirty="0" err="1"/>
              <a:t>computerizzata</a:t>
            </a:r>
            <a:r>
              <a:rPr lang="fr-FR" sz="2800" dirty="0"/>
              <a:t>… 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sz="2800" dirty="0"/>
              <a:t>	</a:t>
            </a:r>
            <a:r>
              <a:rPr lang="fr-FR" sz="2800" dirty="0" err="1"/>
              <a:t>Molteplici</a:t>
            </a:r>
            <a:r>
              <a:rPr lang="fr-FR" sz="2800" dirty="0"/>
              <a:t> </a:t>
            </a:r>
            <a:r>
              <a:rPr lang="fr-FR" sz="2800" u="sng" dirty="0" err="1"/>
              <a:t>livelli</a:t>
            </a:r>
            <a:r>
              <a:rPr lang="fr-FR" sz="2800" u="sng" dirty="0"/>
              <a:t> di </a:t>
            </a:r>
            <a:r>
              <a:rPr lang="fr-FR" sz="2800" u="sng" dirty="0" err="1"/>
              <a:t>analisi</a:t>
            </a:r>
            <a:r>
              <a:rPr lang="fr-FR" sz="2800" dirty="0"/>
              <a:t> : </a:t>
            </a:r>
            <a:r>
              <a:rPr lang="fr-FR" sz="2800" dirty="0" err="1"/>
              <a:t>tecniche</a:t>
            </a:r>
            <a:r>
              <a:rPr lang="fr-FR" sz="2800" dirty="0"/>
              <a:t> </a:t>
            </a:r>
            <a:r>
              <a:rPr lang="fr-FR" sz="2800" dirty="0" err="1"/>
              <a:t>grafiche</a:t>
            </a:r>
            <a:r>
              <a:rPr lang="fr-FR" sz="2800" dirty="0"/>
              <a:t>, </a:t>
            </a:r>
            <a:r>
              <a:rPr lang="fr-FR" sz="2800" dirty="0" err="1"/>
              <a:t>modalità</a:t>
            </a:r>
            <a:r>
              <a:rPr lang="fr-FR" sz="2800" dirty="0"/>
              <a:t> </a:t>
            </a:r>
            <a:r>
              <a:rPr lang="fr-FR" sz="2800" dirty="0" err="1"/>
              <a:t>compositive</a:t>
            </a:r>
            <a:r>
              <a:rPr lang="fr-FR" sz="2800" dirty="0"/>
              <a:t>, </a:t>
            </a:r>
            <a:r>
              <a:rPr lang="fr-FR" sz="2800" dirty="0" err="1"/>
              <a:t>strutture</a:t>
            </a:r>
            <a:r>
              <a:rPr lang="fr-FR" sz="2800" dirty="0"/>
              <a:t> narrative, </a:t>
            </a:r>
            <a:r>
              <a:rPr lang="fr-FR" sz="2800" dirty="0" err="1"/>
              <a:t>generi</a:t>
            </a:r>
            <a:r>
              <a:rPr lang="fr-FR" sz="2800" dirty="0"/>
              <a:t>…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sz="2800" dirty="0"/>
              <a:t>	</a:t>
            </a:r>
            <a:r>
              <a:rPr lang="fr-FR" sz="2800" u="sng" dirty="0"/>
              <a:t>Discipline</a:t>
            </a:r>
            <a:r>
              <a:rPr lang="fr-FR" sz="2800" dirty="0"/>
              <a:t> </a:t>
            </a:r>
            <a:r>
              <a:rPr lang="fr-FR" sz="2800" dirty="0" err="1"/>
              <a:t>che</a:t>
            </a:r>
            <a:r>
              <a:rPr lang="fr-FR" sz="2800" dirty="0"/>
              <a:t> si </a:t>
            </a:r>
            <a:r>
              <a:rPr lang="fr-FR" sz="2800" dirty="0" err="1"/>
              <a:t>interessano</a:t>
            </a:r>
            <a:r>
              <a:rPr lang="fr-FR" sz="2800" dirty="0"/>
              <a:t> al </a:t>
            </a:r>
            <a:r>
              <a:rPr lang="fr-FR" sz="2800" dirty="0" err="1"/>
              <a:t>fumetto</a:t>
            </a:r>
            <a:r>
              <a:rPr lang="fr-FR" sz="2800" dirty="0"/>
              <a:t> : </a:t>
            </a:r>
            <a:r>
              <a:rPr lang="fr-FR" sz="2800" dirty="0" err="1"/>
              <a:t>semiologia</a:t>
            </a:r>
            <a:r>
              <a:rPr lang="fr-FR" sz="2800" dirty="0"/>
              <a:t>, </a:t>
            </a:r>
            <a:r>
              <a:rPr lang="fr-FR" sz="2800" dirty="0" err="1"/>
              <a:t>linguistica</a:t>
            </a:r>
            <a:r>
              <a:rPr lang="fr-FR" sz="2800" dirty="0"/>
              <a:t>, </a:t>
            </a:r>
            <a:r>
              <a:rPr lang="fr-FR" sz="2800" dirty="0" err="1"/>
              <a:t>pedagogia</a:t>
            </a:r>
            <a:r>
              <a:rPr lang="fr-FR" sz="2800" dirty="0"/>
              <a:t>, </a:t>
            </a:r>
            <a:r>
              <a:rPr lang="fr-FR" sz="2800" dirty="0" err="1"/>
              <a:t>sociologia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</a:t>
            </a:r>
            <a:r>
              <a:rPr lang="fr-FR" sz="2800" dirty="0" err="1"/>
              <a:t>comunicazione</a:t>
            </a:r>
            <a:r>
              <a:rPr lang="fr-FR" sz="2800" dirty="0"/>
              <a:t>, </a:t>
            </a:r>
            <a:r>
              <a:rPr lang="fr-FR" sz="2800" dirty="0" err="1"/>
              <a:t>psicologia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</a:t>
            </a:r>
            <a:r>
              <a:rPr lang="fr-FR" sz="2800" dirty="0" err="1"/>
              <a:t>percezione</a:t>
            </a:r>
            <a:r>
              <a:rPr lang="fr-FR" sz="2800" dirty="0"/>
              <a:t>, </a:t>
            </a:r>
            <a:r>
              <a:rPr lang="fr-FR" sz="2800" dirty="0" err="1"/>
              <a:t>critica</a:t>
            </a:r>
            <a:r>
              <a:rPr lang="fr-FR" sz="2800" dirty="0"/>
              <a:t> </a:t>
            </a:r>
            <a:r>
              <a:rPr lang="fr-FR" sz="2800" dirty="0" err="1"/>
              <a:t>letteraria</a:t>
            </a:r>
            <a:r>
              <a:rPr lang="fr-FR" sz="2800" dirty="0"/>
              <a:t>…</a:t>
            </a:r>
            <a:r>
              <a:rPr lang="it-IT" sz="2800" b="1" dirty="0"/>
              <a:t>	</a:t>
            </a:r>
            <a:endParaRPr lang="fr-FR" sz="2000" b="1" dirty="0"/>
          </a:p>
          <a:p>
            <a:pPr marL="0" indent="0" algn="just">
              <a:buNone/>
              <a:tabLst>
                <a:tab pos="354013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8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680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r-FR" sz="2600" b="1" dirty="0"/>
              <a:t>Linguistique synchronique   </a:t>
            </a:r>
            <a:r>
              <a:rPr lang="fr-FR" sz="2600" dirty="0"/>
              <a:t>-  </a:t>
            </a:r>
            <a:r>
              <a:rPr lang="fr-FR" sz="2600" b="1" dirty="0"/>
              <a:t>L4ITLINS  -  année </a:t>
            </a:r>
            <a:r>
              <a:rPr lang="fr-FR" sz="2800" b="1" dirty="0"/>
              <a:t>2023-2024</a:t>
            </a:r>
            <a:endParaRPr lang="it-IT" sz="2600" dirty="0"/>
          </a:p>
          <a:p>
            <a:pPr marL="0" indent="0" algn="ctr">
              <a:buNone/>
            </a:pPr>
            <a:r>
              <a:rPr lang="it-IT" sz="4000" b="1" dirty="0"/>
              <a:t>Costruzione interna del fumetto</a:t>
            </a:r>
          </a:p>
          <a:p>
            <a:pPr marL="0" indent="0" algn="ctr">
              <a:buNone/>
            </a:pPr>
            <a:r>
              <a:rPr lang="it-IT" sz="2800" dirty="0"/>
              <a:t>(cf. “grammatica del fumetto”, S. Morgana)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Convenzioni nate negli Stati Uniti (fine XIX-inizio XX), poi diffuse ovunque :</a:t>
            </a:r>
          </a:p>
          <a:p>
            <a:pPr marL="0" indent="0" algn="just">
              <a:buNone/>
            </a:pPr>
            <a:endParaRPr lang="it-IT" sz="2800" dirty="0"/>
          </a:p>
          <a:p>
            <a:pPr algn="just">
              <a:buFontTx/>
              <a:buChar char="-"/>
              <a:tabLst>
                <a:tab pos="265113" algn="l"/>
              </a:tabLst>
            </a:pPr>
            <a:r>
              <a:rPr lang="it-IT" sz="2800" b="1" dirty="0"/>
              <a:t>Vignetta</a:t>
            </a:r>
            <a:r>
              <a:rPr lang="it-IT" sz="2800" dirty="0"/>
              <a:t> : spazio che racchiude le sequenze disegnate</a:t>
            </a:r>
          </a:p>
          <a:p>
            <a:pPr marL="0" indent="0" algn="just">
              <a:buNone/>
              <a:tabLst>
                <a:tab pos="265113" algn="l"/>
              </a:tabLst>
            </a:pPr>
            <a:endParaRPr lang="it-IT" sz="1300" dirty="0"/>
          </a:p>
          <a:p>
            <a:pPr algn="just">
              <a:buFontTx/>
              <a:buChar char="-"/>
              <a:tabLst>
                <a:tab pos="265113" algn="l"/>
              </a:tabLst>
            </a:pPr>
            <a:r>
              <a:rPr lang="it-IT" sz="2800" b="1" dirty="0"/>
              <a:t>Fumetto</a:t>
            </a:r>
            <a:r>
              <a:rPr lang="it-IT" sz="2800" dirty="0"/>
              <a:t> (cf. « balloon ») : nuvoletta contenente le parole dei personaggi</a:t>
            </a:r>
          </a:p>
          <a:p>
            <a:pPr marL="0" indent="0" algn="just">
              <a:buNone/>
              <a:tabLst>
                <a:tab pos="265113" algn="l"/>
              </a:tabLst>
            </a:pPr>
            <a:endParaRPr lang="it-IT" sz="1300" dirty="0"/>
          </a:p>
          <a:p>
            <a:pPr algn="just">
              <a:buFontTx/>
              <a:buChar char="-"/>
              <a:tabLst>
                <a:tab pos="265113" algn="l"/>
              </a:tabLst>
            </a:pPr>
            <a:r>
              <a:rPr lang="it-IT" sz="2800" b="1" dirty="0"/>
              <a:t>Didascalia</a:t>
            </a:r>
            <a:r>
              <a:rPr lang="it-IT" sz="2800" dirty="0"/>
              <a:t> : riquadro a margine, con testi di accompagnamento delle vignette</a:t>
            </a:r>
          </a:p>
          <a:p>
            <a:pPr algn="just">
              <a:buFontTx/>
              <a:buChar char="-"/>
              <a:tabLst>
                <a:tab pos="265113" algn="l"/>
              </a:tabLst>
            </a:pPr>
            <a:endParaRPr lang="it-IT" sz="1500" dirty="0"/>
          </a:p>
          <a:p>
            <a:pPr algn="just">
              <a:buFontTx/>
              <a:buChar char="-"/>
              <a:tabLst>
                <a:tab pos="265113" algn="l"/>
              </a:tabLst>
            </a:pPr>
            <a:r>
              <a:rPr lang="it-IT" sz="2800" b="1" dirty="0"/>
              <a:t>Onomatopee</a:t>
            </a:r>
            <a:r>
              <a:rPr lang="it-IT" sz="2800" dirty="0"/>
              <a:t> : suoni collocati nel fumetto (o fuori), espressione immediata di emozioni e situazioni</a:t>
            </a:r>
          </a:p>
          <a:p>
            <a:pPr algn="just">
              <a:buFontTx/>
              <a:buChar char="-"/>
              <a:tabLst>
                <a:tab pos="265113" algn="l"/>
              </a:tabLst>
            </a:pPr>
            <a:endParaRPr lang="it-IT" sz="1500" dirty="0"/>
          </a:p>
          <a:p>
            <a:pPr algn="just">
              <a:buFontTx/>
              <a:buChar char="-"/>
              <a:tabLst>
                <a:tab pos="265113" algn="l"/>
              </a:tabLst>
            </a:pPr>
            <a:r>
              <a:rPr lang="it-IT" sz="2800" b="1" dirty="0"/>
              <a:t>Segni di punteggiatura</a:t>
            </a:r>
            <a:r>
              <a:rPr lang="it-IT" sz="2800" dirty="0"/>
              <a:t> : molto presenti (tratti d’oralità), anche fuori dal fumetto</a:t>
            </a:r>
          </a:p>
          <a:p>
            <a:pPr algn="just">
              <a:buFontTx/>
              <a:buChar char="-"/>
              <a:tabLst>
                <a:tab pos="265113" algn="l"/>
              </a:tabLst>
            </a:pPr>
            <a:endParaRPr lang="it-IT" sz="1500" dirty="0"/>
          </a:p>
          <a:p>
            <a:pPr algn="just">
              <a:buFontTx/>
              <a:buChar char="-"/>
              <a:tabLst>
                <a:tab pos="265113" algn="l"/>
              </a:tabLst>
            </a:pPr>
            <a:r>
              <a:rPr lang="it-IT" sz="2800" b="1" dirty="0"/>
              <a:t>Simboli grafici</a:t>
            </a:r>
            <a:r>
              <a:rPr lang="it-IT" sz="2800" dirty="0"/>
              <a:t> : traduzione in immagini di metafore (lampadina, stelline, cuoricini…)</a:t>
            </a:r>
          </a:p>
          <a:p>
            <a:pPr algn="just">
              <a:buFontTx/>
              <a:buChar char="-"/>
              <a:tabLst>
                <a:tab pos="265113" algn="l"/>
              </a:tabLst>
            </a:pPr>
            <a:endParaRPr lang="it-IT" sz="1500" dirty="0"/>
          </a:p>
          <a:p>
            <a:pPr algn="just">
              <a:buFontTx/>
              <a:buChar char="-"/>
              <a:tabLst>
                <a:tab pos="265113" algn="l"/>
              </a:tabLst>
            </a:pPr>
            <a:r>
              <a:rPr lang="it-IT" sz="2800" b="1" dirty="0"/>
              <a:t>Lettering</a:t>
            </a:r>
            <a:r>
              <a:rPr lang="it-IT" sz="2800" dirty="0"/>
              <a:t> : distribuzione compositiva delle parole (maiuscole, neretto, corsivo…)</a:t>
            </a:r>
          </a:p>
          <a:p>
            <a:pPr marL="0" indent="0" algn="just">
              <a:buNone/>
              <a:tabLst>
                <a:tab pos="265113" algn="l"/>
              </a:tabLst>
            </a:pPr>
            <a:endParaRPr lang="it-IT" sz="2800" dirty="0"/>
          </a:p>
          <a:p>
            <a:pPr algn="just">
              <a:buFontTx/>
              <a:buChar char="-"/>
              <a:tabLst>
                <a:tab pos="265113" algn="l"/>
              </a:tabLst>
            </a:pPr>
            <a:r>
              <a:rPr lang="it-IT" sz="2800" b="1" dirty="0"/>
              <a:t>Strisce</a:t>
            </a:r>
            <a:r>
              <a:rPr lang="it-IT" sz="2800" dirty="0"/>
              <a:t> : le successioni di vignette su una stessa linea orizzontale</a:t>
            </a:r>
          </a:p>
          <a:p>
            <a:pPr algn="just">
              <a:buFontTx/>
              <a:buChar char="-"/>
              <a:tabLst>
                <a:tab pos="265113" algn="l"/>
              </a:tabLst>
            </a:pPr>
            <a:endParaRPr lang="it-IT" sz="1500" dirty="0"/>
          </a:p>
          <a:p>
            <a:pPr algn="just">
              <a:buFontTx/>
              <a:buChar char="-"/>
              <a:tabLst>
                <a:tab pos="265113" algn="l"/>
              </a:tabLst>
            </a:pPr>
            <a:r>
              <a:rPr lang="it-IT" sz="2800" b="1" dirty="0"/>
              <a:t>Senso della lettura </a:t>
            </a:r>
            <a:r>
              <a:rPr lang="it-IT" sz="2800" dirty="0"/>
              <a:t>: generalmente da sinistra a destra, e dall’alto verso il basso.</a:t>
            </a:r>
          </a:p>
          <a:p>
            <a:pPr algn="just">
              <a:buFontTx/>
              <a:buChar char="-"/>
              <a:tabLst>
                <a:tab pos="265113" algn="l"/>
              </a:tabLst>
            </a:pPr>
            <a:endParaRPr lang="it-IT" sz="1500" dirty="0"/>
          </a:p>
          <a:p>
            <a:pPr algn="just">
              <a:buFontTx/>
              <a:buChar char="-"/>
              <a:tabLst>
                <a:tab pos="265113" algn="l"/>
              </a:tabLst>
            </a:pPr>
            <a:endParaRPr lang="it-IT" sz="1500" dirty="0"/>
          </a:p>
          <a:p>
            <a:pPr marL="0" indent="0" algn="just">
              <a:buNone/>
              <a:tabLst>
                <a:tab pos="265113" algn="l"/>
              </a:tabLst>
            </a:pPr>
            <a:r>
              <a:rPr lang="it-IT" sz="2800" dirty="0"/>
              <a:t>NB  - queste convenzioni sono molto importanti nei </a:t>
            </a:r>
            <a:r>
              <a:rPr lang="it-IT" sz="2800" b="1" dirty="0">
                <a:solidFill>
                  <a:srgbClr val="FF0000"/>
                </a:solidFill>
              </a:rPr>
              <a:t>fumetti in serie </a:t>
            </a:r>
            <a:r>
              <a:rPr lang="it-IT" sz="2800" dirty="0"/>
              <a:t>(ne garantiscono la longevità) ; ma sono state superate nelle moderne </a:t>
            </a:r>
            <a:r>
              <a:rPr lang="it-IT" sz="2800" b="1" i="1" dirty="0"/>
              <a:t>graphic novels </a:t>
            </a:r>
            <a:r>
              <a:rPr lang="it-IT" sz="2800" dirty="0"/>
              <a:t>(romanzi grafici)</a:t>
            </a:r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Zoom de diapositive 4">
                <a:extLst>
                  <a:ext uri="{FF2B5EF4-FFF2-40B4-BE49-F238E27FC236}">
                    <a16:creationId xmlns:a16="http://schemas.microsoft.com/office/drawing/2014/main" id="{4C5EA102-C4EC-459D-A42C-0FFA19E9185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34989975"/>
                  </p:ext>
                </p:extLst>
              </p:nvPr>
            </p:nvGraphicFramePr>
            <p:xfrm>
              <a:off x="-4220497" y="5951624"/>
              <a:ext cx="2286000" cy="1714500"/>
            </p:xfrm>
            <a:graphic>
              <a:graphicData uri="http://schemas.microsoft.com/office/powerpoint/2016/slidezoom">
                <pslz:sldZm>
                  <pslz:sldZmObj sldId="264" cId="1618353691">
                    <pslz:zmPr id="{CCAFB625-3678-44EF-A1F4-705ACA1A2040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Zoom de diapositive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C5EA102-C4EC-459D-A42C-0FFA19E9185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4220497" y="5951624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085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370B0B-C9EC-4D1D-9566-FB49A3F2B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D4AF5A0-0E5B-4422-A55A-896A79797A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7810" y="476672"/>
            <a:ext cx="6688380" cy="562468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8940589-90B9-4CC4-B614-BF40F0470A3D}"/>
              </a:ext>
            </a:extLst>
          </p:cNvPr>
          <p:cNvSpPr txBox="1"/>
          <p:nvPr/>
        </p:nvSpPr>
        <p:spPr>
          <a:xfrm>
            <a:off x="3347864" y="6381328"/>
            <a:ext cx="27363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Charles M. Schulz, </a:t>
            </a:r>
            <a:r>
              <a:rPr lang="fr-FR" i="1" dirty="0"/>
              <a:t>Peanuts</a:t>
            </a:r>
          </a:p>
        </p:txBody>
      </p:sp>
    </p:spTree>
    <p:extLst>
      <p:ext uri="{BB962C8B-B14F-4D97-AF65-F5344CB8AC3E}">
        <p14:creationId xmlns:p14="http://schemas.microsoft.com/office/powerpoint/2010/main" val="3550244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4000" b="1" dirty="0" err="1">
                <a:solidFill>
                  <a:srgbClr val="C00000"/>
                </a:solidFill>
              </a:rPr>
              <a:t>Cenni</a:t>
            </a:r>
            <a:r>
              <a:rPr lang="fr-FR" sz="4000" b="1" dirty="0">
                <a:solidFill>
                  <a:srgbClr val="C00000"/>
                </a:solidFill>
              </a:rPr>
              <a:t> </a:t>
            </a:r>
            <a:r>
              <a:rPr lang="fr-FR" sz="4000" b="1" dirty="0" err="1">
                <a:solidFill>
                  <a:srgbClr val="C00000"/>
                </a:solidFill>
              </a:rPr>
              <a:t>storici</a:t>
            </a:r>
            <a:endParaRPr lang="fr-FR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800" dirty="0"/>
          </a:p>
          <a:p>
            <a:pPr marL="0" indent="0" algn="just">
              <a:buNone/>
            </a:pPr>
            <a:r>
              <a:rPr lang="en-US" sz="2800" dirty="0" err="1"/>
              <a:t>Nascita</a:t>
            </a:r>
            <a:r>
              <a:rPr lang="en-US" sz="2800" dirty="0"/>
              <a:t> </a:t>
            </a:r>
            <a:r>
              <a:rPr lang="en-US" sz="2800" dirty="0" err="1"/>
              <a:t>negli</a:t>
            </a:r>
            <a:r>
              <a:rPr lang="en-US" sz="2800" dirty="0"/>
              <a:t> </a:t>
            </a:r>
            <a:r>
              <a:rPr lang="en-US" sz="2800" dirty="0" err="1"/>
              <a:t>Stati</a:t>
            </a:r>
            <a:r>
              <a:rPr lang="en-US" sz="2800" dirty="0"/>
              <a:t> </a:t>
            </a:r>
            <a:r>
              <a:rPr lang="en-US" sz="2800" dirty="0" err="1"/>
              <a:t>Uniti</a:t>
            </a:r>
            <a:r>
              <a:rPr lang="en-US" sz="2800" dirty="0"/>
              <a:t> </a:t>
            </a:r>
            <a:r>
              <a:rPr lang="en-US" sz="2800" dirty="0" err="1"/>
              <a:t>d’America</a:t>
            </a:r>
            <a:r>
              <a:rPr lang="en-US" sz="2800" dirty="0"/>
              <a:t>, a fine </a:t>
            </a:r>
            <a:r>
              <a:rPr lang="en-US" sz="2800" dirty="0" err="1"/>
              <a:t>Ottocento</a:t>
            </a:r>
            <a:r>
              <a:rPr lang="en-US" sz="2800" dirty="0"/>
              <a:t> - </a:t>
            </a:r>
            <a:r>
              <a:rPr lang="en-US" sz="2800" dirty="0" err="1"/>
              <a:t>inizio</a:t>
            </a:r>
            <a:r>
              <a:rPr lang="en-US" sz="2800" dirty="0"/>
              <a:t> Novecento. </a:t>
            </a:r>
          </a:p>
          <a:p>
            <a:pPr marL="0" indent="0" algn="just">
              <a:buNone/>
            </a:pPr>
            <a:r>
              <a:rPr lang="en-US" sz="2800" dirty="0" err="1"/>
              <a:t>Inizialmente</a:t>
            </a:r>
            <a:r>
              <a:rPr lang="en-US" sz="2800" dirty="0"/>
              <a:t> di </a:t>
            </a:r>
            <a:r>
              <a:rPr lang="en-US" sz="2800" dirty="0" err="1"/>
              <a:t>genere</a:t>
            </a:r>
            <a:r>
              <a:rPr lang="en-US" sz="2800" dirty="0"/>
              <a:t> </a:t>
            </a:r>
            <a:r>
              <a:rPr lang="en-US" sz="2800" dirty="0" err="1"/>
              <a:t>comico</a:t>
            </a:r>
            <a:r>
              <a:rPr lang="en-US" sz="2800" dirty="0"/>
              <a:t>, poi </a:t>
            </a:r>
            <a:r>
              <a:rPr lang="en-US" sz="2800" dirty="0" err="1"/>
              <a:t>apertura</a:t>
            </a:r>
            <a:r>
              <a:rPr lang="en-US" sz="2800" dirty="0"/>
              <a:t> verso </a:t>
            </a:r>
            <a:r>
              <a:rPr lang="en-US" sz="2800" dirty="0" err="1"/>
              <a:t>altri</a:t>
            </a:r>
            <a:r>
              <a:rPr lang="en-US" sz="2800" dirty="0"/>
              <a:t> </a:t>
            </a:r>
            <a:r>
              <a:rPr lang="en-US" sz="2800" dirty="0" err="1"/>
              <a:t>generi</a:t>
            </a:r>
            <a:r>
              <a:rPr lang="en-US" sz="2800" dirty="0"/>
              <a:t> (</a:t>
            </a:r>
            <a:r>
              <a:rPr lang="en-US" sz="2800" dirty="0" err="1"/>
              <a:t>avventura</a:t>
            </a:r>
            <a:r>
              <a:rPr lang="en-US" sz="2800" dirty="0"/>
              <a:t>, </a:t>
            </a:r>
            <a:r>
              <a:rPr lang="en-US" sz="2800" dirty="0" err="1"/>
              <a:t>fantascienza</a:t>
            </a:r>
            <a:r>
              <a:rPr lang="en-US" sz="2800" dirty="0"/>
              <a:t>, horror…)</a:t>
            </a:r>
          </a:p>
          <a:p>
            <a:pPr marL="0" indent="0" algn="just">
              <a:buNone/>
            </a:pPr>
            <a:r>
              <a:rPr lang="en-US" sz="2800" dirty="0"/>
              <a:t>In Europa e in Italia : </a:t>
            </a:r>
            <a:r>
              <a:rPr lang="en-US" sz="2800" dirty="0" err="1"/>
              <a:t>diffusione</a:t>
            </a:r>
            <a:r>
              <a:rPr lang="en-US" sz="2800" dirty="0"/>
              <a:t> </a:t>
            </a:r>
            <a:r>
              <a:rPr lang="en-US" sz="2800" dirty="0" err="1"/>
              <a:t>lenta</a:t>
            </a:r>
            <a:r>
              <a:rPr lang="en-US" sz="2800" dirty="0"/>
              <a:t>, </a:t>
            </a:r>
            <a:r>
              <a:rPr lang="en-US" sz="2800" dirty="0" err="1"/>
              <a:t>inizialmente</a:t>
            </a:r>
            <a:r>
              <a:rPr lang="en-US" sz="2800" dirty="0"/>
              <a:t> </a:t>
            </a:r>
            <a:r>
              <a:rPr lang="en-US" sz="2800" dirty="0" err="1"/>
              <a:t>concentrata</a:t>
            </a:r>
            <a:r>
              <a:rPr lang="en-US" sz="2800" dirty="0"/>
              <a:t> </a:t>
            </a:r>
            <a:r>
              <a:rPr lang="en-US" sz="2800" dirty="0" err="1"/>
              <a:t>sulla</a:t>
            </a:r>
            <a:r>
              <a:rPr lang="en-US" sz="2800" dirty="0"/>
              <a:t> </a:t>
            </a:r>
            <a:r>
              <a:rPr lang="en-US" sz="2800" dirty="0" err="1"/>
              <a:t>letteratura</a:t>
            </a:r>
            <a:r>
              <a:rPr lang="en-US" sz="2800" dirty="0"/>
              <a:t> per </a:t>
            </a:r>
            <a:r>
              <a:rPr lang="en-US" sz="2800" dirty="0" err="1"/>
              <a:t>i</a:t>
            </a:r>
            <a:r>
              <a:rPr lang="en-US" sz="2800" dirty="0"/>
              <a:t> bambini.</a:t>
            </a:r>
            <a:endParaRPr lang="fr-FR" sz="2800" dirty="0"/>
          </a:p>
          <a:p>
            <a:pPr marL="0" indent="0" algn="ctr">
              <a:buNone/>
              <a:tabLst>
                <a:tab pos="528638" algn="l"/>
              </a:tabLst>
            </a:pPr>
            <a:r>
              <a:rPr lang="it-IT" sz="2800" b="1" dirty="0"/>
              <a:t>	</a:t>
            </a:r>
            <a:endParaRPr lang="fr-FR" sz="2000" b="1" dirty="0"/>
          </a:p>
          <a:p>
            <a:pPr marL="0" indent="0">
              <a:buNone/>
              <a:tabLst>
                <a:tab pos="354013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8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92002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1641</Words>
  <Application>Microsoft Office PowerPoint</Application>
  <PresentationFormat>Affichage à l'écran (4:3)</PresentationFormat>
  <Paragraphs>217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Isabella Montersino</dc:creator>
  <cp:lastModifiedBy>Isabella Montersino</cp:lastModifiedBy>
  <cp:revision>48</cp:revision>
  <dcterms:created xsi:type="dcterms:W3CDTF">2018-03-20T10:05:23Z</dcterms:created>
  <dcterms:modified xsi:type="dcterms:W3CDTF">2024-03-03T22:02:18Z</dcterms:modified>
</cp:coreProperties>
</file>