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EA805F-8DF6-4C3A-8FC2-1ACE678104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ECF0D7A-52C2-41BD-A9DC-353D3BED45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21BDE0-D368-48C2-AFAE-D91D707EF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A530-140C-4C79-9D5E-B717FA37E0BF}" type="datetimeFigureOut">
              <a:rPr lang="fr-FR" smtClean="0"/>
              <a:t>27/02/2024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483F19B-8DDE-4CE4-A750-AD6A1756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7474D2-583C-4EFD-8FDF-C47D41C76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56DD-7514-43BB-8F38-41E58A5EB10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7815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CB8F9A-935C-4838-BD77-931C7052B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9FD4AE7-996B-4AE7-907B-FC3F70281F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56C1BD-2989-46FF-8486-734945179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A530-140C-4C79-9D5E-B717FA37E0BF}" type="datetimeFigureOut">
              <a:rPr lang="fr-FR" smtClean="0"/>
              <a:t>27/02/2024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B8B5846-D57A-42D9-A5ED-E0E6C91DA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864AE6-0C3A-4733-BA32-2CE9E4955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56DD-7514-43BB-8F38-41E58A5EB10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5810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13C533F-F271-4D8A-AEA9-2DCE7F3683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26716B1-9DD3-451F-80B1-7342659A61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35F4A2F-C0EA-46A6-827F-3C61B496D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A530-140C-4C79-9D5E-B717FA37E0BF}" type="datetimeFigureOut">
              <a:rPr lang="fr-FR" smtClean="0"/>
              <a:t>27/02/2024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A6644F-EBFB-430E-9546-579AF4FEA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C88700-DB3C-4FFD-8732-0FD786C7E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56DD-7514-43BB-8F38-41E58A5EB10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7108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57FA1C-C50A-4311-8389-4EDAA7700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142151-7504-4D7C-B3E7-5AAE3D391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83E825-E467-418A-95E3-17D7B0F98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A530-140C-4C79-9D5E-B717FA37E0BF}" type="datetimeFigureOut">
              <a:rPr lang="fr-FR" smtClean="0"/>
              <a:t>27/02/2024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1683F0-F127-42B0-A446-83A6F5511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DB3D69-6DA0-4456-8922-BB39AD427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56DD-7514-43BB-8F38-41E58A5EB10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4589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EB5E25-430F-41A6-8688-08A8E428F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68F7F9F-31A9-4189-97A1-128A1B29B8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92278EA-657C-4224-95BD-472A5AAD2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A530-140C-4C79-9D5E-B717FA37E0BF}" type="datetimeFigureOut">
              <a:rPr lang="fr-FR" smtClean="0"/>
              <a:t>27/02/2024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6047DD6-C302-46EE-8D9E-231CF623D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DFC0A0-15CE-4A76-BA60-A5610F8A6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56DD-7514-43BB-8F38-41E58A5EB10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9955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508722-A2CC-46EA-B95B-24342D350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31478D-BE71-4921-AECE-A3AF958E54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E52BBDD-038E-4CFA-9EA5-0DB83FFCAF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80B0546-A1A6-469A-90C5-DB2B4B8BB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A530-140C-4C79-9D5E-B717FA37E0BF}" type="datetimeFigureOut">
              <a:rPr lang="fr-FR" smtClean="0"/>
              <a:t>27/02/2024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D0F8CB2-949A-4404-B223-125483161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268A7F8-97AF-4C7C-AA05-9E9633AA5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56DD-7514-43BB-8F38-41E58A5EB10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4455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B1FCDA-8105-4E47-A1D0-8412FFA56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7AB8FAE-66C1-4E2E-A9E6-5421266CB8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7CFF647-3C7F-4B7F-81C5-6A12AF8123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C65A571-1226-4690-80AD-837D98119B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1113067-A2F5-42F0-AB8F-BC56EE5F71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0834EC6-791A-49D8-BB98-2B0763A8E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A530-140C-4C79-9D5E-B717FA37E0BF}" type="datetimeFigureOut">
              <a:rPr lang="fr-FR" smtClean="0"/>
              <a:t>27/02/2024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C095CB9-FD49-4162-BC0B-4733EF9E4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D5EFF6E-0AEC-4D97-B015-AA5C09F30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56DD-7514-43BB-8F38-41E58A5EB10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6504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75AAB2-4879-4D25-AF40-38819D78A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3FBC4FB-7054-479C-A044-6930EA86C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A530-140C-4C79-9D5E-B717FA37E0BF}" type="datetimeFigureOut">
              <a:rPr lang="fr-FR" smtClean="0"/>
              <a:t>27/02/2024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6C892FE-7679-4382-A6D8-14E4672BC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23613C0-98A5-451A-B0B1-E6A2AD4D5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56DD-7514-43BB-8F38-41E58A5EB10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7964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AA48154-30D5-46DA-ACFD-1EBD82511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A530-140C-4C79-9D5E-B717FA37E0BF}" type="datetimeFigureOut">
              <a:rPr lang="fr-FR" smtClean="0"/>
              <a:t>27/02/2024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CD73C38-D2BA-48DB-B319-F5B3F8882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D246C8E-4AD3-42A3-81B6-8ED3A4E0F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56DD-7514-43BB-8F38-41E58A5EB10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5176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4253BB-98FC-4295-8844-07671B817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F6A7A2-2F29-47EC-A3A4-02538A094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8AFF51A-9637-4612-BDAE-E2C9C60DCF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237D3DB-03D2-40C2-B7B0-9E9E536BF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A530-140C-4C79-9D5E-B717FA37E0BF}" type="datetimeFigureOut">
              <a:rPr lang="fr-FR" smtClean="0"/>
              <a:t>27/02/2024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2346A79-E063-42BA-9123-E897E4E37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2656712-D8CA-4680-9DF2-B1080DEAD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56DD-7514-43BB-8F38-41E58A5EB10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5206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D45107-07FE-4031-A721-08EA95BEF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B12AC7B-1C79-45A6-9227-09021073B5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9B9C7AC-F40C-4E0E-879B-C76A5A746C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89B816C-C53B-4F9E-9970-441EF28BF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A530-140C-4C79-9D5E-B717FA37E0BF}" type="datetimeFigureOut">
              <a:rPr lang="fr-FR" smtClean="0"/>
              <a:t>27/02/2024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BA619F8-F8A9-4244-BA91-69A8FAEDC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4B06A4D-F000-4EC1-BF21-1D3DCD4A5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256DD-7514-43BB-8F38-41E58A5EB10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0430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2B628DF-0139-471E-B4DF-5B1F51A10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20FAAA-B8A9-45A1-9CFC-ABFB21B148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F7BF57-1C88-4E4C-9F47-F97DED4180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AA530-140C-4C79-9D5E-B717FA37E0BF}" type="datetimeFigureOut">
              <a:rPr lang="fr-FR" smtClean="0"/>
              <a:t>27/02/2024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A0904CA-D067-499A-8E37-6EA4D53720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E248DEB-793E-451B-95F0-82EDD5C072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256DD-7514-43BB-8F38-41E58A5EB10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5755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90471905-A731-4D2C-8DCA-D8768BE40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8090" y="855406"/>
            <a:ext cx="11090788" cy="5919021"/>
          </a:xfrm>
        </p:spPr>
        <p:txBody>
          <a:bodyPr>
            <a:normAutofit fontScale="85000" lnSpcReduction="20000"/>
          </a:bodyPr>
          <a:lstStyle/>
          <a:p>
            <a:endParaRPr lang="it-IT" b="1" dirty="0"/>
          </a:p>
          <a:p>
            <a:r>
              <a:rPr lang="it-IT" b="1" dirty="0">
                <a:solidFill>
                  <a:schemeClr val="accent1"/>
                </a:solidFill>
              </a:rPr>
              <a:t>Prestiti alle lingue straniere</a:t>
            </a:r>
          </a:p>
          <a:p>
            <a:endParaRPr lang="it-IT" dirty="0"/>
          </a:p>
          <a:p>
            <a:pPr algn="just"/>
            <a:r>
              <a:rPr lang="it-IT" dirty="0"/>
              <a:t>Identificare le principali zone di provenienza dei prestiti : </a:t>
            </a:r>
            <a:r>
              <a:rPr lang="it-IT" b="1" i="1" dirty="0"/>
              <a:t>grecismi, latinismi, germanismi, arabismi, francesismi, ispanismi, anglicismi</a:t>
            </a:r>
            <a:r>
              <a:rPr lang="it-IT" dirty="0"/>
              <a:t>... </a:t>
            </a:r>
            <a:r>
              <a:rPr lang="it-IT" sz="2000" dirty="0"/>
              <a:t>(Dardano e Trifone, p. 638-647) </a:t>
            </a:r>
          </a:p>
          <a:p>
            <a:pPr algn="just"/>
            <a:r>
              <a:rPr lang="it-IT" dirty="0"/>
              <a:t>Imparare una selezione di termini da ognuna di queste aree di provenienza.</a:t>
            </a:r>
            <a:endParaRPr lang="it-IT" sz="2000" dirty="0"/>
          </a:p>
          <a:p>
            <a:pPr algn="just"/>
            <a:endParaRPr lang="it-IT" sz="2000" dirty="0"/>
          </a:p>
          <a:p>
            <a:r>
              <a:rPr lang="it-IT" b="1" dirty="0"/>
              <a:t>Esercizio n° 15 pag. 667</a:t>
            </a:r>
          </a:p>
          <a:p>
            <a:r>
              <a:rPr lang="it-IT" dirty="0"/>
              <a:t>Identifica le lingue d’origine dei seguenti prestiti : germanismi, grecismi, arabismi, francesismi, iberismi, anglicismi, latinismi, prestiti interni (cf. D &amp; T, o Treccani) :</a:t>
            </a:r>
          </a:p>
          <a:p>
            <a:pPr algn="just"/>
            <a:r>
              <a:rPr lang="it-IT" dirty="0"/>
              <a:t>arsenale				stinco				guerra</a:t>
            </a:r>
          </a:p>
          <a:p>
            <a:pPr algn="just"/>
            <a:r>
              <a:rPr lang="it-IT" dirty="0"/>
              <a:t>imbastire			folklore				zucchero</a:t>
            </a:r>
          </a:p>
          <a:p>
            <a:pPr algn="just"/>
            <a:r>
              <a:rPr lang="it-IT" dirty="0"/>
              <a:t>acculturazione			mass media			filanda</a:t>
            </a:r>
          </a:p>
          <a:p>
            <a:pPr algn="just"/>
            <a:r>
              <a:rPr lang="it-IT" dirty="0"/>
              <a:t>algebra				collaudare			condensare</a:t>
            </a:r>
          </a:p>
          <a:p>
            <a:pPr algn="just"/>
            <a:r>
              <a:rPr lang="it-IT" dirty="0"/>
              <a:t>ammainare			feudo				tariffa</a:t>
            </a:r>
          </a:p>
          <a:p>
            <a:pPr algn="just"/>
            <a:r>
              <a:rPr lang="it-IT" dirty="0"/>
              <a:t>aggiotaggio			anguria				plebe</a:t>
            </a:r>
          </a:p>
          <a:p>
            <a:pPr algn="just"/>
            <a:r>
              <a:rPr lang="it-IT" dirty="0"/>
              <a:t>puntiglio				insetto				bulldozer</a:t>
            </a:r>
          </a:p>
          <a:p>
            <a:pPr algn="just"/>
            <a:r>
              <a:rPr lang="it-IT" dirty="0"/>
              <a:t>imbranato			madama				stamberga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endParaRPr lang="it-IT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2F32C3E-16FB-2792-3EB8-CDB8D3A05550}"/>
              </a:ext>
            </a:extLst>
          </p:cNvPr>
          <p:cNvSpPr txBox="1">
            <a:spLocks/>
          </p:cNvSpPr>
          <p:nvPr/>
        </p:nvSpPr>
        <p:spPr>
          <a:xfrm>
            <a:off x="1524000" y="483266"/>
            <a:ext cx="9144000" cy="3721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00" b="1">
                <a:latin typeface="Times New Roman" panose="02020603050405020304" pitchFamily="18" charset="0"/>
                <a:ea typeface="Times New Roman" panose="02020603050405020304" pitchFamily="18" charset="0"/>
              </a:rPr>
              <a:t>Linguistique synchronique</a:t>
            </a:r>
            <a:r>
              <a:rPr lang="en-US" sz="1600" b="1">
                <a:latin typeface="Times New Roman" panose="02020603050405020304" pitchFamily="18" charset="0"/>
                <a:ea typeface="Times New Roman" panose="02020603050405020304" pitchFamily="18" charset="0"/>
              </a:rPr>
              <a:t> - L4ITLINS - </a:t>
            </a:r>
            <a:r>
              <a:rPr lang="fr-FR" sz="1600" b="1">
                <a:latin typeface="Times New Roman" panose="02020603050405020304" pitchFamily="18" charset="0"/>
                <a:ea typeface="Times New Roman" panose="02020603050405020304" pitchFamily="18" charset="0"/>
              </a:rPr>
              <a:t>2023-2024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375156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90471905-A731-4D2C-8DCA-D8768BE40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8761" y="855405"/>
            <a:ext cx="11090788" cy="5919021"/>
          </a:xfrm>
        </p:spPr>
        <p:txBody>
          <a:bodyPr>
            <a:normAutofit fontScale="92500" lnSpcReduction="20000"/>
          </a:bodyPr>
          <a:lstStyle/>
          <a:p>
            <a:endParaRPr lang="it-IT" b="1" dirty="0">
              <a:solidFill>
                <a:schemeClr val="accent1"/>
              </a:solidFill>
            </a:endParaRPr>
          </a:p>
          <a:p>
            <a:r>
              <a:rPr lang="it-IT" b="1" dirty="0">
                <a:solidFill>
                  <a:schemeClr val="accent1"/>
                </a:solidFill>
              </a:rPr>
              <a:t>Prestiti ai dialetti</a:t>
            </a:r>
            <a:endParaRPr lang="it-IT" b="1" dirty="0"/>
          </a:p>
          <a:p>
            <a:pPr algn="just"/>
            <a:endParaRPr lang="it-IT" dirty="0"/>
          </a:p>
          <a:p>
            <a:pPr algn="just"/>
            <a:r>
              <a:rPr lang="it-IT" dirty="0"/>
              <a:t>Identificare le principali zone di provenienza dei regionalismi : </a:t>
            </a:r>
            <a:r>
              <a:rPr lang="it-IT" b="1" i="1" dirty="0"/>
              <a:t>varietà lombarda, toscana romana, meridionale</a:t>
            </a:r>
            <a:r>
              <a:rPr lang="it-IT" dirty="0"/>
              <a:t>... </a:t>
            </a:r>
            <a:r>
              <a:rPr lang="it-IT" sz="2000" dirty="0"/>
              <a:t>(Dardano e Trifone, p. 633-634)</a:t>
            </a:r>
          </a:p>
          <a:p>
            <a:pPr algn="just"/>
            <a:endParaRPr lang="it-IT" sz="2000" dirty="0"/>
          </a:p>
          <a:p>
            <a:r>
              <a:rPr lang="it-IT" b="1" dirty="0"/>
              <a:t>Esercizio n° 9 pag. 666</a:t>
            </a:r>
          </a:p>
          <a:p>
            <a:r>
              <a:rPr lang="it-IT" dirty="0"/>
              <a:t>Identifica la regione d’origine dei seguenti regionalismi (cf. Dardano e Trifone, oppure Treccani) :</a:t>
            </a:r>
          </a:p>
          <a:p>
            <a:pPr algn="just"/>
            <a:r>
              <a:rPr lang="it-IT" i="1" dirty="0"/>
              <a:t>abbacchio				sberla</a:t>
            </a:r>
          </a:p>
          <a:p>
            <a:pPr algn="just"/>
            <a:r>
              <a:rPr lang="it-IT" i="1" dirty="0"/>
              <a:t>barbone				erborino</a:t>
            </a:r>
          </a:p>
          <a:p>
            <a:pPr algn="just"/>
            <a:r>
              <a:rPr lang="it-IT" i="1" dirty="0"/>
              <a:t>intrallazzo				bizze</a:t>
            </a:r>
          </a:p>
          <a:p>
            <a:pPr algn="just"/>
            <a:r>
              <a:rPr lang="it-IT" i="1" dirty="0"/>
              <a:t>balera					anguria</a:t>
            </a:r>
          </a:p>
          <a:p>
            <a:pPr algn="just"/>
            <a:r>
              <a:rPr lang="it-IT" i="1" dirty="0"/>
              <a:t>caldarroste				bustarella</a:t>
            </a:r>
          </a:p>
          <a:p>
            <a:pPr algn="just"/>
            <a:r>
              <a:rPr lang="it-IT" i="1" dirty="0"/>
              <a:t>sfizio					tiretto</a:t>
            </a:r>
          </a:p>
          <a:p>
            <a:pPr algn="just"/>
            <a:r>
              <a:rPr lang="it-IT" i="1" dirty="0"/>
              <a:t>cacio					cencio</a:t>
            </a:r>
          </a:p>
          <a:p>
            <a:pPr algn="just"/>
            <a:r>
              <a:rPr lang="it-IT" i="1" dirty="0"/>
              <a:t>fattaccio				intrufolarsi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8D29DE6-D0D0-0964-A02B-1C4359B5FD10}"/>
              </a:ext>
            </a:extLst>
          </p:cNvPr>
          <p:cNvSpPr txBox="1">
            <a:spLocks/>
          </p:cNvSpPr>
          <p:nvPr/>
        </p:nvSpPr>
        <p:spPr>
          <a:xfrm>
            <a:off x="1524000" y="483266"/>
            <a:ext cx="9144000" cy="3721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1600" b="1">
                <a:latin typeface="Times New Roman" panose="02020603050405020304" pitchFamily="18" charset="0"/>
                <a:ea typeface="Times New Roman" panose="02020603050405020304" pitchFamily="18" charset="0"/>
              </a:rPr>
              <a:t>Linguistique synchronique</a:t>
            </a:r>
            <a:r>
              <a:rPr lang="en-US" sz="1600" b="1">
                <a:latin typeface="Times New Roman" panose="02020603050405020304" pitchFamily="18" charset="0"/>
                <a:ea typeface="Times New Roman" panose="02020603050405020304" pitchFamily="18" charset="0"/>
              </a:rPr>
              <a:t> - L4ITLINS - </a:t>
            </a:r>
            <a:r>
              <a:rPr lang="fr-FR" sz="1600" b="1">
                <a:latin typeface="Times New Roman" panose="02020603050405020304" pitchFamily="18" charset="0"/>
                <a:ea typeface="Times New Roman" panose="02020603050405020304" pitchFamily="18" charset="0"/>
              </a:rPr>
              <a:t>2023-2024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0319230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290</Words>
  <Application>Microsoft Office PowerPoint</Application>
  <PresentationFormat>Grand écran</PresentationFormat>
  <Paragraphs>36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 italienne - L4ITMGRA - 2020-2021</dc:title>
  <dc:creator>isabella.montersino</dc:creator>
  <cp:lastModifiedBy>Isabella Montersino</cp:lastModifiedBy>
  <cp:revision>69</cp:revision>
  <dcterms:created xsi:type="dcterms:W3CDTF">2021-02-16T21:16:02Z</dcterms:created>
  <dcterms:modified xsi:type="dcterms:W3CDTF">2024-02-27T19:10:22Z</dcterms:modified>
</cp:coreProperties>
</file>