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12vnGx-iJA" TargetMode="External"/><Relationship Id="rId2" Type="http://schemas.openxmlformats.org/officeDocument/2006/relationships/hyperlink" Target="https://www.youtube.com/watch?v=AT0qcSlLhZ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xHGsv9vLAM" TargetMode="External"/><Relationship Id="rId4" Type="http://schemas.openxmlformats.org/officeDocument/2006/relationships/hyperlink" Target="https://www.youtube.com/watch?v=1uuvheg76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 algn="ctr">
              <a:buNone/>
            </a:pPr>
            <a:endParaRPr lang="it-IT" sz="2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b="1" dirty="0"/>
              <a:t>Bonagiunta da Lucca</a:t>
            </a:r>
            <a:r>
              <a:rPr lang="it-IT" dirty="0"/>
              <a:t>  (Bonagiunta Orbicciani)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2000" dirty="0"/>
              <a:t>Vissuto nella seconda metà del Duecento.</a:t>
            </a:r>
          </a:p>
          <a:p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Il poeta che realizza la transizione tra la prima scuola siculo-toscana e il </a:t>
            </a:r>
            <a:br>
              <a:rPr lang="it-IT" sz="2000" dirty="0"/>
            </a:br>
            <a:r>
              <a:rPr lang="it-IT" sz="2000" dirty="0"/>
              <a:t>« dolce stil novo ».</a:t>
            </a:r>
          </a:p>
          <a:p>
            <a:endParaRPr lang="fr-FR" dirty="0"/>
          </a:p>
        </p:txBody>
      </p:sp>
      <p:pic>
        <p:nvPicPr>
          <p:cNvPr id="5" name="Bonagiunta e Guinizelli">
            <a:hlinkClick r:id="" action="ppaction://media"/>
            <a:extLst>
              <a:ext uri="{FF2B5EF4-FFF2-40B4-BE49-F238E27FC236}">
                <a16:creationId xmlns:a16="http://schemas.microsoft.com/office/drawing/2014/main" id="{D31850AC-D466-4220-98DE-E14255717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1365705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5A5A325-CA0C-4D81-7E34-95E47A245434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172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spcAft>
                <a:spcPts val="0"/>
              </a:spcAft>
              <a:buNone/>
            </a:pPr>
            <a:r>
              <a:rPr lang="fr-FR" b="1" dirty="0">
                <a:latin typeface="Times New Roman"/>
                <a:ea typeface="Times New Roman"/>
              </a:rPr>
              <a:t>Forme </a:t>
            </a:r>
            <a:r>
              <a:rPr lang="fr-FR" b="1" dirty="0" err="1">
                <a:latin typeface="Times New Roman"/>
                <a:ea typeface="Times New Roman"/>
              </a:rPr>
              <a:t>emiliane</a:t>
            </a:r>
            <a:endParaRPr lang="fr-FR" b="1" dirty="0">
              <a:latin typeface="Times New Roman"/>
              <a:ea typeface="Times New Roman"/>
            </a:endParaRPr>
          </a:p>
          <a:p>
            <a:pPr marL="114300" indent="0" algn="ctr"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b="1" i="1" dirty="0" err="1">
                <a:latin typeface="Times New Roman"/>
                <a:ea typeface="Times New Roman"/>
              </a:rPr>
              <a:t>asigura</a:t>
            </a:r>
            <a:r>
              <a:rPr lang="en-US" dirty="0">
                <a:latin typeface="Times New Roman"/>
                <a:ea typeface="Times New Roman"/>
              </a:rPr>
              <a:t>	(</a:t>
            </a:r>
            <a:r>
              <a:rPr lang="en-US" dirty="0" err="1">
                <a:latin typeface="Times New Roman"/>
                <a:ea typeface="Times New Roman"/>
              </a:rPr>
              <a:t>assicura</a:t>
            </a:r>
            <a:r>
              <a:rPr lang="en-US" dirty="0">
                <a:latin typeface="Times New Roman"/>
                <a:ea typeface="Times New Roman"/>
              </a:rPr>
              <a:t>)   &lt; </a:t>
            </a:r>
            <a:r>
              <a:rPr lang="en-US" i="1" dirty="0">
                <a:latin typeface="Times New Roman"/>
                <a:ea typeface="Times New Roman"/>
              </a:rPr>
              <a:t>*</a:t>
            </a:r>
            <a:r>
              <a:rPr lang="en-US" i="1" dirty="0" err="1">
                <a:latin typeface="Times New Roman"/>
                <a:ea typeface="Times New Roman"/>
              </a:rPr>
              <a:t>assecurare</a:t>
            </a:r>
            <a:r>
              <a:rPr lang="en-US" dirty="0">
                <a:latin typeface="Times New Roman"/>
                <a:ea typeface="Times New Roman"/>
              </a:rPr>
              <a:t>, der. di </a:t>
            </a:r>
            <a:r>
              <a:rPr lang="en-US" i="1" dirty="0" err="1">
                <a:latin typeface="Times New Roman"/>
                <a:ea typeface="Times New Roman"/>
              </a:rPr>
              <a:t>securus</a:t>
            </a:r>
            <a:r>
              <a:rPr lang="en-US" dirty="0">
                <a:latin typeface="Times New Roman"/>
                <a:ea typeface="Times New Roman"/>
              </a:rPr>
              <a:t> «</a:t>
            </a:r>
            <a:r>
              <a:rPr lang="en-US" dirty="0" err="1">
                <a:latin typeface="Times New Roman"/>
                <a:ea typeface="Times New Roman"/>
              </a:rPr>
              <a:t>sicuro</a:t>
            </a:r>
            <a:r>
              <a:rPr lang="en-US" dirty="0">
                <a:latin typeface="Times New Roman"/>
                <a:ea typeface="Times New Roman"/>
              </a:rPr>
              <a:t>»</a:t>
            </a:r>
          </a:p>
          <a:p>
            <a:pPr algn="just"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en-US" b="1" i="1" dirty="0">
                <a:latin typeface="Times New Roman"/>
                <a:ea typeface="Times New Roman"/>
              </a:rPr>
              <a:t>so</a:t>
            </a:r>
            <a:r>
              <a:rPr lang="en-US" dirty="0">
                <a:latin typeface="Times New Roman"/>
                <a:ea typeface="Times New Roman"/>
              </a:rPr>
              <a:t> (</a:t>
            </a:r>
            <a:r>
              <a:rPr lang="en-US" dirty="0" err="1">
                <a:latin typeface="Times New Roman"/>
                <a:ea typeface="Times New Roman"/>
              </a:rPr>
              <a:t>suo</a:t>
            </a:r>
            <a:r>
              <a:rPr lang="en-US" dirty="0">
                <a:latin typeface="Times New Roman"/>
                <a:ea typeface="Times New Roman"/>
              </a:rPr>
              <a:t>)	</a:t>
            </a:r>
            <a:r>
              <a:rPr lang="en-US" dirty="0" err="1">
                <a:latin typeface="Times New Roman"/>
                <a:ea typeface="Times New Roman"/>
              </a:rPr>
              <a:t>contrazione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dell’aggettivo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possessivo</a:t>
            </a:r>
            <a:r>
              <a:rPr lang="en-US" dirty="0">
                <a:latin typeface="Times New Roman"/>
                <a:ea typeface="Times New Roman"/>
              </a:rPr>
              <a:t>  (</a:t>
            </a:r>
            <a:r>
              <a:rPr lang="en-US" dirty="0" err="1">
                <a:latin typeface="Times New Roman"/>
                <a:ea typeface="Times New Roman"/>
              </a:rPr>
              <a:t>coesiste</a:t>
            </a:r>
            <a:r>
              <a:rPr lang="en-US" dirty="0">
                <a:latin typeface="Times New Roman"/>
                <a:ea typeface="Times New Roman"/>
              </a:rPr>
              <a:t> con la forma “</a:t>
            </a:r>
            <a:r>
              <a:rPr lang="en-US" dirty="0" err="1">
                <a:latin typeface="Times New Roman"/>
                <a:ea typeface="Times New Roman"/>
              </a:rPr>
              <a:t>sua</a:t>
            </a:r>
            <a:r>
              <a:rPr lang="en-US" dirty="0">
                <a:latin typeface="Times New Roman"/>
                <a:ea typeface="Times New Roman"/>
              </a:rPr>
              <a:t>”)</a:t>
            </a:r>
          </a:p>
          <a:p>
            <a:pPr algn="just"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fr-FR" b="1" i="1" dirty="0" err="1">
                <a:latin typeface="Times New Roman"/>
                <a:ea typeface="Times New Roman"/>
              </a:rPr>
              <a:t>ausel</a:t>
            </a:r>
            <a:r>
              <a:rPr lang="fr-FR" dirty="0">
                <a:latin typeface="Times New Roman"/>
                <a:ea typeface="Times New Roman"/>
              </a:rPr>
              <a:t>  	&gt; </a:t>
            </a:r>
            <a:r>
              <a:rPr lang="fr-FR" i="1" dirty="0" err="1">
                <a:latin typeface="Times New Roman"/>
                <a:ea typeface="Times New Roman"/>
              </a:rPr>
              <a:t>uccèllo</a:t>
            </a:r>
            <a:r>
              <a:rPr lang="fr-FR" dirty="0">
                <a:latin typeface="Times New Roman"/>
                <a:ea typeface="Times New Roman"/>
              </a:rPr>
              <a:t> s. m. [lat. </a:t>
            </a:r>
            <a:r>
              <a:rPr lang="fr-FR" dirty="0" err="1">
                <a:latin typeface="Times New Roman"/>
                <a:ea typeface="Times New Roman"/>
              </a:rPr>
              <a:t>tardo</a:t>
            </a:r>
            <a:r>
              <a:rPr lang="fr-FR" dirty="0">
                <a:latin typeface="Times New Roman"/>
                <a:ea typeface="Times New Roman"/>
              </a:rPr>
              <a:t> </a:t>
            </a:r>
            <a:r>
              <a:rPr lang="fr-FR" i="1" dirty="0" err="1">
                <a:latin typeface="Times New Roman"/>
                <a:ea typeface="Times New Roman"/>
              </a:rPr>
              <a:t>aucĕllus</a:t>
            </a:r>
            <a:r>
              <a:rPr lang="fr-FR" dirty="0">
                <a:latin typeface="Times New Roman"/>
                <a:ea typeface="Times New Roman"/>
              </a:rPr>
              <a:t>, da </a:t>
            </a:r>
            <a:r>
              <a:rPr lang="fr-FR" i="1" dirty="0">
                <a:latin typeface="Times New Roman"/>
                <a:ea typeface="Times New Roman"/>
              </a:rPr>
              <a:t>*</a:t>
            </a:r>
            <a:r>
              <a:rPr lang="fr-FR" i="1" dirty="0" err="1">
                <a:latin typeface="Times New Roman"/>
                <a:ea typeface="Times New Roman"/>
              </a:rPr>
              <a:t>avicellus</a:t>
            </a:r>
            <a:r>
              <a:rPr lang="fr-FR" i="1" dirty="0">
                <a:latin typeface="Times New Roman"/>
                <a:ea typeface="Times New Roman"/>
              </a:rPr>
              <a:t>, </a:t>
            </a:r>
            <a:r>
              <a:rPr lang="fr-FR" i="1" dirty="0" err="1">
                <a:latin typeface="Times New Roman"/>
                <a:ea typeface="Times New Roman"/>
              </a:rPr>
              <a:t>avicella</a:t>
            </a:r>
            <a:r>
              <a:rPr lang="fr-FR" dirty="0">
                <a:latin typeface="Times New Roman"/>
                <a:ea typeface="Times New Roman"/>
              </a:rPr>
              <a:t>, dim. di </a:t>
            </a:r>
            <a:r>
              <a:rPr lang="fr-FR" i="1" dirty="0">
                <a:latin typeface="Times New Roman"/>
                <a:ea typeface="Times New Roman"/>
              </a:rPr>
              <a:t>avis</a:t>
            </a:r>
            <a:r>
              <a:rPr lang="fr-FR" dirty="0">
                <a:latin typeface="Times New Roman"/>
                <a:ea typeface="Times New Roman"/>
              </a:rPr>
              <a:t> « </a:t>
            </a:r>
            <a:r>
              <a:rPr lang="fr-FR" dirty="0" err="1">
                <a:latin typeface="Times New Roman"/>
                <a:ea typeface="Times New Roman"/>
              </a:rPr>
              <a:t>uccello</a:t>
            </a:r>
            <a:r>
              <a:rPr lang="fr-FR" dirty="0">
                <a:latin typeface="Times New Roman"/>
                <a:ea typeface="Times New Roman"/>
              </a:rPr>
              <a:t> »]</a:t>
            </a:r>
          </a:p>
          <a:p>
            <a:pPr algn="just"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r>
              <a:rPr lang="en-US" b="1" i="1" dirty="0">
                <a:latin typeface="Times New Roman"/>
                <a:ea typeface="Times New Roman"/>
              </a:rPr>
              <a:t>per-</a:t>
            </a:r>
            <a:r>
              <a:rPr lang="en-US" b="1" i="1" dirty="0" err="1">
                <a:latin typeface="Times New Roman"/>
                <a:ea typeface="Times New Roman"/>
              </a:rPr>
              <a:t>zò</a:t>
            </a:r>
            <a:r>
              <a:rPr lang="en-US" dirty="0">
                <a:latin typeface="Times New Roman"/>
                <a:ea typeface="Times New Roman"/>
              </a:rPr>
              <a:t> 	&lt; prov. </a:t>
            </a:r>
            <a:r>
              <a:rPr lang="en-US" i="1" dirty="0" err="1">
                <a:latin typeface="Times New Roman"/>
                <a:ea typeface="Times New Roman"/>
              </a:rPr>
              <a:t>aiso</a:t>
            </a:r>
            <a:r>
              <a:rPr lang="en-US" i="1" dirty="0">
                <a:latin typeface="Times New Roman"/>
                <a:ea typeface="Times New Roman"/>
              </a:rPr>
              <a:t>, so </a:t>
            </a:r>
            <a:r>
              <a:rPr lang="en-US" dirty="0">
                <a:latin typeface="Times New Roman"/>
                <a:ea typeface="Times New Roman"/>
              </a:rPr>
              <a:t>; </a:t>
            </a:r>
            <a:r>
              <a:rPr lang="en-US" dirty="0" err="1">
                <a:latin typeface="Times New Roman"/>
                <a:ea typeface="Times New Roman"/>
              </a:rPr>
              <a:t>fr.</a:t>
            </a:r>
            <a:r>
              <a:rPr lang="en-US" dirty="0">
                <a:latin typeface="Times New Roman"/>
                <a:ea typeface="Times New Roman"/>
              </a:rPr>
              <a:t> ant. </a:t>
            </a:r>
            <a:r>
              <a:rPr lang="en-US" i="1" dirty="0" err="1">
                <a:latin typeface="Times New Roman"/>
                <a:ea typeface="Times New Roman"/>
              </a:rPr>
              <a:t>iço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ço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ceo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cela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&lt; lat. </a:t>
            </a:r>
            <a:r>
              <a:rPr lang="en-US" i="1" dirty="0">
                <a:latin typeface="Times New Roman"/>
                <a:ea typeface="Times New Roman"/>
              </a:rPr>
              <a:t>ecce </a:t>
            </a:r>
            <a:r>
              <a:rPr lang="en-US" i="1" dirty="0" err="1">
                <a:latin typeface="Times New Roman"/>
                <a:ea typeface="Times New Roman"/>
              </a:rPr>
              <a:t>illac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(&lt;</a:t>
            </a:r>
            <a:r>
              <a:rPr lang="en-US" i="1" dirty="0">
                <a:latin typeface="Times New Roman"/>
                <a:ea typeface="Times New Roman"/>
              </a:rPr>
              <a:t>ecce hoc</a:t>
            </a:r>
            <a:r>
              <a:rPr lang="en-US" dirty="0">
                <a:latin typeface="Times New Roman"/>
                <a:ea typeface="Times New Roman"/>
              </a:rPr>
              <a:t>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BCA136A-2A0A-4C2C-C75D-F9E03988F2AD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0269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114300" indent="0" algn="ctr">
              <a:spcAft>
                <a:spcPts val="0"/>
              </a:spcAft>
              <a:buNone/>
            </a:pPr>
            <a:r>
              <a:rPr lang="fr-FR" b="1" dirty="0">
                <a:latin typeface="Times New Roman"/>
                <a:ea typeface="Times New Roman"/>
              </a:rPr>
              <a:t>Forme </a:t>
            </a:r>
            <a:r>
              <a:rPr lang="fr-FR" b="1" dirty="0" err="1">
                <a:latin typeface="Times New Roman"/>
                <a:ea typeface="Times New Roman"/>
              </a:rPr>
              <a:t>emiliane</a:t>
            </a:r>
            <a:r>
              <a:rPr lang="fr-FR" b="1" dirty="0">
                <a:latin typeface="Times New Roman"/>
                <a:ea typeface="Times New Roman"/>
              </a:rPr>
              <a:t> / toscane</a:t>
            </a:r>
          </a:p>
          <a:p>
            <a:pPr marL="114300" indent="0" algn="ctr">
              <a:spcAft>
                <a:spcPts val="0"/>
              </a:spcAft>
              <a:buNone/>
            </a:pPr>
            <a:endParaRPr lang="fr-FR" dirty="0">
              <a:latin typeface="Times New Roman"/>
              <a:ea typeface="Times New Roman"/>
            </a:endParaRPr>
          </a:p>
          <a:p>
            <a:pPr marL="571500" indent="-457200" algn="just">
              <a:spcAft>
                <a:spcPts val="0"/>
              </a:spcAft>
              <a:buFontTx/>
              <a:buChar char="-"/>
            </a:pPr>
            <a:r>
              <a:rPr lang="fr-FR" b="1" i="1" dirty="0">
                <a:latin typeface="Times New Roman"/>
                <a:ea typeface="Times New Roman"/>
              </a:rPr>
              <a:t>pogna	</a:t>
            </a:r>
            <a:r>
              <a:rPr lang="en-US" dirty="0">
                <a:latin typeface="Times New Roman"/>
                <a:ea typeface="Times New Roman"/>
              </a:rPr>
              <a:t>(</a:t>
            </a:r>
            <a:r>
              <a:rPr lang="en-US" i="1" dirty="0" err="1">
                <a:latin typeface="Times New Roman"/>
                <a:ea typeface="Times New Roman"/>
              </a:rPr>
              <a:t>ponga</a:t>
            </a:r>
            <a:r>
              <a:rPr lang="en-US" dirty="0">
                <a:latin typeface="Times New Roman"/>
                <a:ea typeface="Times New Roman"/>
              </a:rPr>
              <a:t>) cf. </a:t>
            </a:r>
            <a:r>
              <a:rPr lang="en-US" dirty="0" err="1">
                <a:latin typeface="Times New Roman"/>
                <a:ea typeface="Times New Roman"/>
              </a:rPr>
              <a:t>sonetto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precedente</a:t>
            </a:r>
            <a:r>
              <a:rPr lang="en-US" dirty="0">
                <a:latin typeface="Times New Roman"/>
                <a:ea typeface="Times New Roman"/>
              </a:rPr>
              <a:t> : </a:t>
            </a:r>
            <a:r>
              <a:rPr lang="en-US" i="1" dirty="0" err="1">
                <a:latin typeface="Times New Roman"/>
                <a:ea typeface="Times New Roman"/>
              </a:rPr>
              <a:t>vegna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ispogna</a:t>
            </a:r>
            <a:endParaRPr lang="en-US" i="1" dirty="0">
              <a:latin typeface="Times New Roman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endParaRPr lang="fr-FR" sz="2800" dirty="0">
              <a:latin typeface="Times New Roman"/>
              <a:ea typeface="Times New Roman"/>
            </a:endParaRPr>
          </a:p>
          <a:p>
            <a:pPr marL="571500" indent="-457200" algn="just">
              <a:spcAft>
                <a:spcPts val="0"/>
              </a:spcAft>
              <a:buFontTx/>
              <a:buChar char="-"/>
              <a:tabLst>
                <a:tab pos="1350645" algn="l"/>
                <a:tab pos="1890395" algn="l"/>
              </a:tabLst>
            </a:pPr>
            <a:r>
              <a:rPr lang="en-US" b="1" i="1" dirty="0" err="1">
                <a:latin typeface="Times New Roman"/>
                <a:ea typeface="Times New Roman"/>
              </a:rPr>
              <a:t>dé</a:t>
            </a:r>
            <a:r>
              <a:rPr lang="en-US" b="1" i="1" dirty="0">
                <a:latin typeface="Times New Roman"/>
                <a:ea typeface="Times New Roman"/>
              </a:rPr>
              <a:t>/dev’</a:t>
            </a:r>
            <a:r>
              <a:rPr lang="en-US" dirty="0">
                <a:latin typeface="Times New Roman"/>
                <a:ea typeface="Times New Roman"/>
              </a:rPr>
              <a:t>	(</a:t>
            </a:r>
            <a:r>
              <a:rPr lang="en-US" i="1" dirty="0" err="1">
                <a:latin typeface="Times New Roman"/>
                <a:ea typeface="Times New Roman"/>
              </a:rPr>
              <a:t>deve</a:t>
            </a:r>
            <a:r>
              <a:rPr lang="en-US" dirty="0">
                <a:latin typeface="Times New Roman"/>
                <a:ea typeface="Times New Roman"/>
              </a:rPr>
              <a:t>) forma </a:t>
            </a:r>
            <a:r>
              <a:rPr lang="en-US" dirty="0" err="1">
                <a:latin typeface="Times New Roman"/>
                <a:ea typeface="Times New Roman"/>
              </a:rPr>
              <a:t>apocopata</a:t>
            </a:r>
            <a:r>
              <a:rPr lang="en-US" dirty="0">
                <a:latin typeface="Times New Roman"/>
                <a:ea typeface="Times New Roman"/>
              </a:rPr>
              <a:t>/</a:t>
            </a:r>
            <a:r>
              <a:rPr lang="en-US" dirty="0" err="1">
                <a:latin typeface="Times New Roman"/>
                <a:ea typeface="Times New Roman"/>
              </a:rPr>
              <a:t>elisa</a:t>
            </a:r>
            <a:r>
              <a:rPr lang="en-US" dirty="0">
                <a:latin typeface="Times New Roman"/>
                <a:ea typeface="Times New Roman"/>
              </a:rPr>
              <a:t> di « </a:t>
            </a:r>
            <a:r>
              <a:rPr lang="en-US" dirty="0" err="1">
                <a:latin typeface="Times New Roman"/>
                <a:ea typeface="Times New Roman"/>
              </a:rPr>
              <a:t>deve</a:t>
            </a:r>
            <a:r>
              <a:rPr lang="en-US" dirty="0">
                <a:latin typeface="Times New Roman"/>
                <a:ea typeface="Times New Roman"/>
              </a:rPr>
              <a:t> » (cf. </a:t>
            </a:r>
            <a:r>
              <a:rPr lang="en-US" i="1" dirty="0" err="1">
                <a:latin typeface="Times New Roman"/>
                <a:ea typeface="Times New Roman"/>
              </a:rPr>
              <a:t>fo</a:t>
            </a:r>
            <a:r>
              <a:rPr lang="en-US" dirty="0">
                <a:latin typeface="Times New Roman"/>
                <a:ea typeface="Times New Roman"/>
              </a:rPr>
              <a:t>, per « </a:t>
            </a:r>
            <a:r>
              <a:rPr lang="en-US" dirty="0" err="1">
                <a:latin typeface="Times New Roman"/>
                <a:ea typeface="Times New Roman"/>
              </a:rPr>
              <a:t>faccio</a:t>
            </a:r>
            <a:r>
              <a:rPr lang="en-US" dirty="0">
                <a:latin typeface="Times New Roman"/>
                <a:ea typeface="Times New Roman"/>
              </a:rPr>
              <a:t> »)</a:t>
            </a:r>
          </a:p>
          <a:p>
            <a:pPr marL="114300" indent="0" algn="just">
              <a:spcAft>
                <a:spcPts val="0"/>
              </a:spcAft>
              <a:buNone/>
              <a:tabLst>
                <a:tab pos="1350645" algn="l"/>
                <a:tab pos="1890395" algn="l"/>
              </a:tabLst>
            </a:pPr>
            <a:endParaRPr lang="fr-FR" sz="2800" dirty="0">
              <a:latin typeface="Times New Roman"/>
              <a:ea typeface="Times New Roman"/>
            </a:endParaRPr>
          </a:p>
          <a:p>
            <a:pPr marL="446088">
              <a:buFontTx/>
              <a:buChar char="-"/>
            </a:pP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fé</a:t>
            </a:r>
            <a:r>
              <a:rPr lang="en-US" b="1" i="1" dirty="0">
                <a:latin typeface="Times New Roman"/>
                <a:ea typeface="Times New Roman"/>
              </a:rPr>
              <a:t>	</a:t>
            </a:r>
            <a:r>
              <a:rPr lang="en-US" dirty="0">
                <a:latin typeface="Times New Roman"/>
                <a:ea typeface="Times New Roman"/>
              </a:rPr>
              <a:t>(</a:t>
            </a:r>
            <a:r>
              <a:rPr lang="en-US" i="1" dirty="0" err="1">
                <a:latin typeface="Times New Roman"/>
                <a:ea typeface="Times New Roman"/>
              </a:rPr>
              <a:t>fece</a:t>
            </a:r>
            <a:r>
              <a:rPr lang="en-US" dirty="0">
                <a:latin typeface="Times New Roman"/>
                <a:ea typeface="Times New Roman"/>
              </a:rPr>
              <a:t>)</a:t>
            </a:r>
            <a:r>
              <a:rPr lang="en-US" b="1" dirty="0">
                <a:latin typeface="Times New Roman"/>
                <a:ea typeface="Times New Roman"/>
              </a:rPr>
              <a:t>   </a:t>
            </a:r>
            <a:r>
              <a:rPr lang="en-US" dirty="0">
                <a:latin typeface="Times New Roman"/>
                <a:ea typeface="Times New Roman"/>
              </a:rPr>
              <a:t>forma </a:t>
            </a:r>
            <a:r>
              <a:rPr lang="en-US" dirty="0" err="1">
                <a:latin typeface="Times New Roman"/>
                <a:ea typeface="Times New Roman"/>
              </a:rPr>
              <a:t>apocopata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passato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remoto</a:t>
            </a:r>
            <a:endParaRPr lang="en-US" dirty="0"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5C68A35-5208-0333-EB73-857EF817238A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5004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000" b="1" dirty="0"/>
          </a:p>
          <a:p>
            <a:pPr marL="0" indent="0" algn="ctr">
              <a:buNone/>
            </a:pPr>
            <a:r>
              <a:rPr lang="fr-FR" b="1" dirty="0"/>
              <a:t>Forme </a:t>
            </a:r>
            <a:r>
              <a:rPr lang="fr-FR" b="1" dirty="0" err="1"/>
              <a:t>provenzali</a:t>
            </a:r>
            <a:r>
              <a:rPr lang="fr-FR" b="1" dirty="0"/>
              <a:t> </a:t>
            </a:r>
          </a:p>
          <a:p>
            <a:pPr marL="0" indent="0" algn="ctr">
              <a:buNone/>
            </a:pPr>
            <a:endParaRPr lang="fr-FR" sz="1000" dirty="0"/>
          </a:p>
          <a:p>
            <a:pPr>
              <a:buFontTx/>
              <a:buChar char="-"/>
            </a:pPr>
            <a:r>
              <a:rPr lang="fr-FR" b="1" i="1" dirty="0"/>
              <a:t>guise		</a:t>
            </a:r>
            <a:r>
              <a:rPr lang="fr-FR" b="1" dirty="0"/>
              <a:t>&lt; </a:t>
            </a:r>
            <a:r>
              <a:rPr lang="fr-FR" dirty="0" err="1"/>
              <a:t>provenç</a:t>
            </a:r>
            <a:r>
              <a:rPr lang="fr-FR" dirty="0"/>
              <a:t>. </a:t>
            </a:r>
            <a:r>
              <a:rPr lang="fr-FR" dirty="0" err="1"/>
              <a:t>guisa</a:t>
            </a:r>
            <a:r>
              <a:rPr lang="fr-FR" dirty="0"/>
              <a:t>    &lt;  </a:t>
            </a:r>
            <a:r>
              <a:rPr lang="fr-FR" dirty="0" err="1"/>
              <a:t>ant</a:t>
            </a:r>
            <a:r>
              <a:rPr lang="fr-FR" dirty="0"/>
              <a:t>. </a:t>
            </a:r>
            <a:r>
              <a:rPr lang="fr-FR" dirty="0" err="1"/>
              <a:t>tedesco</a:t>
            </a:r>
            <a:r>
              <a:rPr lang="fr-FR" dirty="0"/>
              <a:t> </a:t>
            </a:r>
            <a:r>
              <a:rPr lang="fr-FR" i="1" dirty="0" err="1"/>
              <a:t>wîsa</a:t>
            </a:r>
            <a:r>
              <a:rPr lang="fr-FR" i="1" dirty="0"/>
              <a:t>  </a:t>
            </a:r>
            <a:r>
              <a:rPr lang="fr-FR" dirty="0"/>
              <a:t>   (</a:t>
            </a:r>
            <a:r>
              <a:rPr lang="fr-FR" dirty="0" err="1"/>
              <a:t>tedesco</a:t>
            </a:r>
            <a:r>
              <a:rPr lang="fr-FR" dirty="0"/>
              <a:t> </a:t>
            </a:r>
            <a:r>
              <a:rPr lang="fr-FR" dirty="0" err="1"/>
              <a:t>moderno</a:t>
            </a:r>
            <a:r>
              <a:rPr lang="fr-FR" dirty="0"/>
              <a:t> </a:t>
            </a:r>
            <a:r>
              <a:rPr lang="fr-FR" i="1" dirty="0"/>
              <a:t>Weise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err="1"/>
              <a:t>Latinismi</a:t>
            </a:r>
            <a:endParaRPr lang="fr-FR" b="1" dirty="0"/>
          </a:p>
          <a:p>
            <a:pPr marL="0" indent="0" algn="ctr">
              <a:buNone/>
            </a:pPr>
            <a:endParaRPr lang="fr-FR" sz="1000" dirty="0"/>
          </a:p>
          <a:p>
            <a:pPr marL="0" indent="0" algn="just">
              <a:buNone/>
            </a:pPr>
            <a:r>
              <a:rPr lang="en-US" b="1" i="1" dirty="0"/>
              <a:t>- </a:t>
            </a:r>
            <a:r>
              <a:rPr lang="en-US" b="1" i="1" dirty="0" err="1"/>
              <a:t>grado</a:t>
            </a:r>
            <a:r>
              <a:rPr lang="en-US" dirty="0"/>
              <a:t>	[dal lat. -</a:t>
            </a:r>
            <a:r>
              <a:rPr lang="en-US" i="1" dirty="0" err="1"/>
              <a:t>grădus</a:t>
            </a:r>
            <a:r>
              <a:rPr lang="en-US" dirty="0"/>
              <a:t>, </a:t>
            </a:r>
            <a:r>
              <a:rPr lang="en-US" dirty="0" err="1"/>
              <a:t>dallo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di </a:t>
            </a:r>
            <a:r>
              <a:rPr lang="en-US" i="1" dirty="0" err="1"/>
              <a:t>gradi</a:t>
            </a:r>
            <a:r>
              <a:rPr lang="en-US" dirty="0"/>
              <a:t> «</a:t>
            </a:r>
            <a:r>
              <a:rPr lang="en-US" dirty="0" err="1"/>
              <a:t>camminare</a:t>
            </a:r>
            <a:r>
              <a:rPr lang="en-US" dirty="0"/>
              <a:t>»]  </a:t>
            </a:r>
            <a:r>
              <a:rPr lang="fr-FR" b="1" dirty="0" err="1">
                <a:solidFill>
                  <a:srgbClr val="FF0000"/>
                </a:solidFill>
              </a:rPr>
              <a:t>vb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deponente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: forma passiva, ma </a:t>
            </a:r>
            <a:r>
              <a:rPr lang="fr-FR" dirty="0" err="1"/>
              <a:t>senso</a:t>
            </a:r>
            <a:r>
              <a:rPr lang="fr-FR" dirty="0"/>
              <a:t> </a:t>
            </a:r>
            <a:r>
              <a:rPr lang="fr-FR" dirty="0" err="1"/>
              <a:t>attivo</a:t>
            </a:r>
            <a:r>
              <a:rPr lang="fr-FR" dirty="0"/>
              <a:t>.</a:t>
            </a:r>
            <a:endParaRPr lang="en-US" dirty="0">
              <a:latin typeface="Times New Roman"/>
              <a:ea typeface="Times New Roman"/>
            </a:endParaRP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0640F39-85DC-FE1A-94E6-FF3D38462B2B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6029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it-IT" dirty="0"/>
              <a:t>	</a:t>
            </a:r>
            <a:endParaRPr lang="it-IT" sz="4200" dirty="0"/>
          </a:p>
          <a:p>
            <a:pPr marL="0" indent="0" algn="just">
              <a:buNone/>
              <a:tabLst>
                <a:tab pos="444500" algn="l"/>
              </a:tabLst>
            </a:pPr>
            <a:endParaRPr lang="it-IT" sz="4200" dirty="0"/>
          </a:p>
          <a:p>
            <a:pPr marL="0" indent="0" algn="just">
              <a:buNone/>
              <a:tabLst>
                <a:tab pos="444500" algn="l"/>
              </a:tabLst>
            </a:pPr>
            <a:r>
              <a:rPr lang="it-IT" sz="4200" dirty="0"/>
              <a:t>	La conclusione della tenzone ci sarà offerta da Dante  -  Nel canto XXIV del </a:t>
            </a:r>
            <a:r>
              <a:rPr lang="it-IT" sz="4200" b="1" i="1" dirty="0"/>
              <a:t>Purgatorio</a:t>
            </a:r>
            <a:r>
              <a:rPr lang="it-IT" sz="4200" dirty="0"/>
              <a:t>, nella cornice dei golosi, Dante incontra Bonagiunta insieme a Giacomo da Lentini e Guittone d'Arezzo. I due si mettono a dialogare e Bonagiunta esprime ammirazione, a posteriori, per lo stile inaugurato dai poeti stilnovisti 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i="1" dirty="0"/>
              <a:t>Ma dì s’i’ veggio qui </a:t>
            </a:r>
            <a:r>
              <a:rPr lang="it-IT" b="1" i="1" dirty="0"/>
              <a:t>colui che fore </a:t>
            </a:r>
            <a:r>
              <a:rPr lang="it-IT" i="1" dirty="0"/>
              <a:t>		49	 Io veggio ben come </a:t>
            </a:r>
            <a:r>
              <a:rPr lang="it-IT" b="1" i="1" dirty="0"/>
              <a:t>le vostre penne </a:t>
            </a:r>
            <a:r>
              <a:rPr lang="it-IT" i="1" dirty="0"/>
              <a:t>	58</a:t>
            </a:r>
          </a:p>
          <a:p>
            <a:pPr marL="0" indent="0" algn="just">
              <a:buNone/>
            </a:pPr>
            <a:r>
              <a:rPr lang="it-IT" b="1" i="1" dirty="0"/>
              <a:t>trasse le nove rime</a:t>
            </a:r>
            <a:r>
              <a:rPr lang="it-IT" i="1" dirty="0"/>
              <a:t>, cominciando 			 </a:t>
            </a:r>
            <a:r>
              <a:rPr lang="it-IT" b="1" i="1" dirty="0"/>
              <a:t>di retro al dittator sen vanno strette,</a:t>
            </a:r>
          </a:p>
          <a:p>
            <a:pPr marL="0" indent="0" algn="just">
              <a:buNone/>
            </a:pPr>
            <a:r>
              <a:rPr lang="it-IT" i="1" dirty="0"/>
              <a:t>‘Donne ch’avete intelletto d’amore’».		 </a:t>
            </a:r>
            <a:r>
              <a:rPr lang="it-IT" b="1" i="1" dirty="0"/>
              <a:t>che de le nostre certo non avvenne;</a:t>
            </a:r>
          </a:p>
          <a:p>
            <a:pPr marL="0" indent="0" algn="just">
              <a:buNone/>
            </a:pPr>
            <a:endParaRPr lang="it-IT" sz="2000" i="1" dirty="0"/>
          </a:p>
          <a:p>
            <a:pPr marL="0" indent="0" algn="just">
              <a:buNone/>
            </a:pPr>
            <a:r>
              <a:rPr lang="it-IT" i="1" dirty="0"/>
              <a:t>E io a lui: «I’ mi son un che, </a:t>
            </a:r>
            <a:r>
              <a:rPr lang="it-IT" b="1" i="1" dirty="0"/>
              <a:t>quando</a:t>
            </a:r>
            <a:r>
              <a:rPr lang="it-IT" i="1" dirty="0"/>
              <a:t> 	52	 e qual più a gradire oltre si mette, 		61</a:t>
            </a:r>
          </a:p>
          <a:p>
            <a:pPr marL="0" indent="0" algn="just">
              <a:buNone/>
            </a:pPr>
            <a:r>
              <a:rPr lang="it-IT" b="1" i="1" dirty="0"/>
              <a:t>Amor mi spira, noto, e a quel modo </a:t>
            </a:r>
            <a:r>
              <a:rPr lang="it-IT" i="1" dirty="0"/>
              <a:t>		 non vede più da l’uno a l’altro stilo»;</a:t>
            </a:r>
          </a:p>
          <a:p>
            <a:pPr marL="0" indent="0" algn="just">
              <a:buNone/>
            </a:pPr>
            <a:r>
              <a:rPr lang="it-IT" b="1" i="1" dirty="0"/>
              <a:t>ch’e’ ditta dentro vo significando</a:t>
            </a:r>
            <a:r>
              <a:rPr lang="it-IT" i="1" dirty="0"/>
              <a:t>».			 e, quasi contentato, si tacette. 		</a:t>
            </a:r>
          </a:p>
          <a:p>
            <a:pPr marL="0" indent="0" algn="just">
              <a:buNone/>
            </a:pPr>
            <a:endParaRPr lang="it-IT" sz="2000" i="1" dirty="0"/>
          </a:p>
          <a:p>
            <a:pPr marL="0" indent="0" algn="just">
              <a:buNone/>
            </a:pPr>
            <a:r>
              <a:rPr lang="it-IT" i="1" dirty="0"/>
              <a:t> «O frate, issa vegg’io», diss’elli, «il nodo 	55</a:t>
            </a:r>
          </a:p>
          <a:p>
            <a:pPr marL="0" indent="0" algn="just">
              <a:buNone/>
            </a:pPr>
            <a:r>
              <a:rPr lang="it-IT" i="1" dirty="0"/>
              <a:t>che ‘l Notaro e Guittone e me ritenne </a:t>
            </a:r>
          </a:p>
          <a:p>
            <a:pPr marL="0" indent="0" algn="just">
              <a:buNone/>
            </a:pPr>
            <a:r>
              <a:rPr lang="it-IT" i="1" dirty="0"/>
              <a:t>di qua dal </a:t>
            </a:r>
            <a:r>
              <a:rPr lang="it-IT" b="1" i="1" dirty="0"/>
              <a:t>dolce stil novo </a:t>
            </a:r>
            <a:r>
              <a:rPr lang="it-IT" i="1" dirty="0"/>
              <a:t>ch’i’ odo!				</a:t>
            </a:r>
            <a:r>
              <a:rPr lang="it-IT" dirty="0"/>
              <a:t> </a:t>
            </a:r>
            <a:r>
              <a:rPr lang="it-IT" i="1" dirty="0"/>
              <a:t>Purgatorio</a:t>
            </a:r>
            <a:r>
              <a:rPr lang="it-IT" dirty="0"/>
              <a:t>, XXIV, v. 49-63</a:t>
            </a:r>
            <a:endParaRPr lang="it-IT" i="1" dirty="0"/>
          </a:p>
        </p:txBody>
      </p:sp>
      <p:pic>
        <p:nvPicPr>
          <p:cNvPr id="4" name="Dante, Purg. XXIV">
            <a:hlinkClick r:id="" action="ppaction://media"/>
            <a:extLst>
              <a:ext uri="{FF2B5EF4-FFF2-40B4-BE49-F238E27FC236}">
                <a16:creationId xmlns:a16="http://schemas.microsoft.com/office/drawing/2014/main" id="{8FD12408-965E-416A-95A3-32AD9DCEF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1214438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A641B7F-2296-1AF1-9888-4DBEE17F8D82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208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b="1" dirty="0"/>
              <a:t>Il Dolce </a:t>
            </a:r>
            <a:r>
              <a:rPr lang="fr-FR" b="1" dirty="0" err="1"/>
              <a:t>Stil</a:t>
            </a:r>
            <a:r>
              <a:rPr lang="fr-FR" b="1" dirty="0"/>
              <a:t> Novo</a:t>
            </a:r>
            <a:endParaRPr lang="fr-FR" dirty="0"/>
          </a:p>
          <a:p>
            <a:pPr marL="0" indent="444500" algn="just">
              <a:buNone/>
            </a:pPr>
            <a:r>
              <a:rPr lang="fr-FR" sz="2000" dirty="0" err="1"/>
              <a:t>Principali</a:t>
            </a:r>
            <a:r>
              <a:rPr lang="fr-FR" sz="2000" dirty="0"/>
              <a:t> </a:t>
            </a:r>
            <a:r>
              <a:rPr lang="fr-FR" sz="2000" dirty="0" err="1"/>
              <a:t>rappresentanti</a:t>
            </a:r>
            <a:r>
              <a:rPr lang="fr-FR" sz="2000" dirty="0"/>
              <a:t> : </a:t>
            </a:r>
          </a:p>
          <a:p>
            <a:pPr marL="0" indent="444500" algn="just">
              <a:buNone/>
            </a:pPr>
            <a:r>
              <a:rPr lang="fr-FR" sz="2000" b="1" dirty="0"/>
              <a:t>Guido Guinizelli </a:t>
            </a:r>
            <a:r>
              <a:rPr lang="fr-FR" sz="2000" dirty="0"/>
              <a:t>(</a:t>
            </a:r>
            <a:r>
              <a:rPr lang="fr-FR" sz="2000" dirty="0" err="1"/>
              <a:t>precursore</a:t>
            </a:r>
            <a:r>
              <a:rPr lang="fr-FR" sz="2000" b="1" dirty="0"/>
              <a:t>), Guido </a:t>
            </a:r>
            <a:r>
              <a:rPr lang="fr-FR" sz="2000" b="1" dirty="0" err="1"/>
              <a:t>Cavalcanti</a:t>
            </a:r>
            <a:r>
              <a:rPr lang="fr-FR" sz="2000" b="1" dirty="0"/>
              <a:t>, Dante Alighieri, </a:t>
            </a:r>
            <a:r>
              <a:rPr lang="fr-FR" sz="2000" b="1" dirty="0" err="1"/>
              <a:t>Lapo</a:t>
            </a:r>
            <a:r>
              <a:rPr lang="fr-FR" sz="2000" b="1" dirty="0"/>
              <a:t> Gianni, Gianni </a:t>
            </a:r>
            <a:r>
              <a:rPr lang="fr-FR" sz="2000" b="1" dirty="0" err="1"/>
              <a:t>Alfani</a:t>
            </a:r>
            <a:r>
              <a:rPr lang="fr-FR" sz="2000" b="1" dirty="0"/>
              <a:t>, Dino Frescobaldi, </a:t>
            </a:r>
            <a:r>
              <a:rPr lang="fr-FR" sz="2000" b="1" dirty="0" err="1"/>
              <a:t>Cino</a:t>
            </a:r>
            <a:r>
              <a:rPr lang="fr-FR" sz="2000" b="1" dirty="0"/>
              <a:t> da Pistoia.</a:t>
            </a:r>
            <a:endParaRPr lang="fr-FR" sz="2000" dirty="0"/>
          </a:p>
          <a:p>
            <a:pPr marL="0" indent="444500" algn="just">
              <a:buNone/>
            </a:pPr>
            <a:r>
              <a:rPr lang="fr-FR" sz="2000" dirty="0" err="1"/>
              <a:t>Corrente</a:t>
            </a:r>
            <a:r>
              <a:rPr lang="fr-FR" sz="2000" dirty="0"/>
              <a:t> </a:t>
            </a:r>
            <a:r>
              <a:rPr lang="fr-FR" sz="2000" dirty="0" err="1"/>
              <a:t>letteraria</a:t>
            </a:r>
            <a:r>
              <a:rPr lang="fr-FR" sz="2000" dirty="0"/>
              <a:t> </a:t>
            </a:r>
            <a:r>
              <a:rPr lang="fr-FR" sz="2000" dirty="0" err="1"/>
              <a:t>identificata</a:t>
            </a:r>
            <a:r>
              <a:rPr lang="fr-FR" sz="2000" dirty="0"/>
              <a:t> come tale da Dante (</a:t>
            </a:r>
            <a:r>
              <a:rPr lang="fr-FR" sz="2000" b="1" i="1" dirty="0" err="1">
                <a:solidFill>
                  <a:srgbClr val="FF0000"/>
                </a:solidFill>
              </a:rPr>
              <a:t>Purgatorio</a:t>
            </a:r>
            <a:r>
              <a:rPr lang="fr-FR" sz="2000" b="1" dirty="0">
                <a:solidFill>
                  <a:srgbClr val="FF0000"/>
                </a:solidFill>
              </a:rPr>
              <a:t> XXIV</a:t>
            </a:r>
            <a:r>
              <a:rPr lang="fr-FR" sz="2000" dirty="0"/>
              <a:t>) : i </a:t>
            </a:r>
            <a:r>
              <a:rPr lang="fr-FR" sz="2000" dirty="0" err="1"/>
              <a:t>poeti</a:t>
            </a:r>
            <a:r>
              <a:rPr lang="fr-FR" sz="2000" dirty="0"/>
              <a:t> </a:t>
            </a:r>
            <a:r>
              <a:rPr lang="fr-FR" sz="2000" dirty="0" err="1"/>
              <a:t>seguono</a:t>
            </a:r>
            <a:r>
              <a:rPr lang="fr-FR" sz="2000" dirty="0"/>
              <a:t> l’</a:t>
            </a:r>
            <a:r>
              <a:rPr lang="fr-FR" sz="2000" dirty="0" err="1"/>
              <a:t>ispirazione</a:t>
            </a:r>
            <a:r>
              <a:rPr lang="fr-FR" sz="2000" dirty="0"/>
              <a:t> </a:t>
            </a:r>
            <a:r>
              <a:rPr lang="fr-FR" sz="2000" dirty="0" err="1"/>
              <a:t>diretta</a:t>
            </a:r>
            <a:r>
              <a:rPr lang="fr-FR" sz="2000" dirty="0"/>
              <a:t> </a:t>
            </a:r>
            <a:r>
              <a:rPr lang="fr-FR" sz="2000" dirty="0" err="1"/>
              <a:t>dell’Amore</a:t>
            </a:r>
            <a:r>
              <a:rPr lang="fr-FR" sz="2000" dirty="0"/>
              <a:t>, </a:t>
            </a:r>
            <a:r>
              <a:rPr lang="fr-FR" sz="2000" dirty="0" err="1"/>
              <a:t>che</a:t>
            </a:r>
            <a:r>
              <a:rPr lang="fr-FR" sz="2000" dirty="0"/>
              <a:t> « </a:t>
            </a:r>
            <a:r>
              <a:rPr lang="fr-FR" sz="2000" dirty="0" err="1"/>
              <a:t>ditta</a:t>
            </a:r>
            <a:r>
              <a:rPr lang="fr-FR" sz="2000" dirty="0"/>
              <a:t> </a:t>
            </a:r>
            <a:r>
              <a:rPr lang="fr-FR" sz="2000" dirty="0" err="1"/>
              <a:t>dentro</a:t>
            </a:r>
            <a:r>
              <a:rPr lang="fr-FR" sz="2000" dirty="0"/>
              <a:t> » in </a:t>
            </a:r>
            <a:r>
              <a:rPr lang="fr-FR" sz="2000" dirty="0" err="1"/>
              <a:t>loro</a:t>
            </a:r>
            <a:r>
              <a:rPr lang="fr-FR" sz="2000" dirty="0"/>
              <a:t> le </a:t>
            </a:r>
            <a:r>
              <a:rPr lang="fr-FR" sz="2000" dirty="0" err="1"/>
              <a:t>poesie</a:t>
            </a:r>
            <a:r>
              <a:rPr lang="fr-FR" sz="2000" dirty="0"/>
              <a:t>. </a:t>
            </a:r>
            <a:r>
              <a:rPr lang="fr-FR" sz="2000" dirty="0" err="1"/>
              <a:t>Profondità</a:t>
            </a:r>
            <a:r>
              <a:rPr lang="fr-FR" sz="2000" dirty="0"/>
              <a:t> </a:t>
            </a:r>
            <a:r>
              <a:rPr lang="fr-FR" sz="2000" dirty="0" err="1"/>
              <a:t>del</a:t>
            </a:r>
            <a:r>
              <a:rPr lang="fr-FR" sz="2000" dirty="0"/>
              <a:t> </a:t>
            </a:r>
            <a:r>
              <a:rPr lang="fr-FR" sz="2000" dirty="0" err="1"/>
              <a:t>sentimento</a:t>
            </a:r>
            <a:r>
              <a:rPr lang="fr-FR" sz="2000" dirty="0"/>
              <a:t> </a:t>
            </a:r>
            <a:r>
              <a:rPr lang="fr-FR" sz="2000" dirty="0" err="1"/>
              <a:t>dell’Amore</a:t>
            </a:r>
            <a:r>
              <a:rPr lang="fr-FR" sz="2000" dirty="0"/>
              <a:t>, in </a:t>
            </a:r>
            <a:r>
              <a:rPr lang="fr-FR" sz="2000" dirty="0" err="1"/>
              <a:t>termini</a:t>
            </a:r>
            <a:r>
              <a:rPr lang="fr-FR" sz="2000" dirty="0"/>
              <a:t> </a:t>
            </a:r>
            <a:r>
              <a:rPr lang="fr-FR" sz="2000" dirty="0" err="1"/>
              <a:t>psicologici</a:t>
            </a:r>
            <a:r>
              <a:rPr lang="fr-FR" sz="2000" dirty="0"/>
              <a:t>, </a:t>
            </a:r>
            <a:r>
              <a:rPr lang="fr-FR" sz="2000" dirty="0" err="1"/>
              <a:t>intellettuali</a:t>
            </a:r>
            <a:r>
              <a:rPr lang="fr-FR" sz="2000" dirty="0"/>
              <a:t>, </a:t>
            </a:r>
            <a:r>
              <a:rPr lang="fr-FR" sz="2000" dirty="0" err="1"/>
              <a:t>spirituali</a:t>
            </a:r>
            <a:r>
              <a:rPr lang="fr-FR" sz="2000" dirty="0"/>
              <a:t>, </a:t>
            </a:r>
            <a:r>
              <a:rPr lang="fr-FR" sz="2000" dirty="0" err="1"/>
              <a:t>utilizzando</a:t>
            </a:r>
            <a:r>
              <a:rPr lang="fr-FR" sz="2000" dirty="0"/>
              <a:t> </a:t>
            </a:r>
            <a:r>
              <a:rPr lang="fr-FR" sz="2000" dirty="0" err="1"/>
              <a:t>uno</a:t>
            </a:r>
            <a:r>
              <a:rPr lang="fr-FR" sz="2000" dirty="0"/>
              <a:t> </a:t>
            </a:r>
            <a:r>
              <a:rPr lang="fr-FR" sz="2000" dirty="0" err="1"/>
              <a:t>stile</a:t>
            </a:r>
            <a:r>
              <a:rPr lang="fr-FR" sz="2000" dirty="0"/>
              <a:t> </a:t>
            </a:r>
            <a:r>
              <a:rPr lang="fr-FR" sz="2000" dirty="0" err="1"/>
              <a:t>poetico</a:t>
            </a:r>
            <a:r>
              <a:rPr lang="fr-FR" sz="2000" dirty="0"/>
              <a:t> </a:t>
            </a:r>
            <a:r>
              <a:rPr lang="fr-FR" sz="2000" dirty="0" err="1"/>
              <a:t>adeguato</a:t>
            </a:r>
            <a:r>
              <a:rPr lang="fr-FR" sz="2000" dirty="0"/>
              <a:t>, in </a:t>
            </a:r>
            <a:r>
              <a:rPr lang="fr-FR" sz="2000" dirty="0" err="1"/>
              <a:t>grado</a:t>
            </a:r>
            <a:r>
              <a:rPr lang="fr-FR" sz="2000" dirty="0"/>
              <a:t> di </a:t>
            </a:r>
            <a:r>
              <a:rPr lang="fr-FR" sz="2000" dirty="0" err="1"/>
              <a:t>esprimere</a:t>
            </a:r>
            <a:r>
              <a:rPr lang="fr-FR" sz="2000" dirty="0"/>
              <a:t> la « </a:t>
            </a:r>
            <a:r>
              <a:rPr lang="fr-FR" sz="2000" dirty="0" err="1"/>
              <a:t>dolcezza</a:t>
            </a:r>
            <a:r>
              <a:rPr lang="fr-FR" sz="2000" dirty="0"/>
              <a:t> » di tale </a:t>
            </a:r>
            <a:r>
              <a:rPr lang="fr-FR" sz="2000" dirty="0" err="1"/>
              <a:t>sentimento</a:t>
            </a:r>
            <a:r>
              <a:rPr lang="fr-FR" sz="2000" dirty="0"/>
              <a:t>. </a:t>
            </a:r>
          </a:p>
          <a:p>
            <a:pPr marL="0" indent="444500" algn="just">
              <a:buNone/>
            </a:pPr>
            <a:r>
              <a:rPr lang="fr-FR" sz="2000" dirty="0"/>
              <a:t>Si </a:t>
            </a:r>
            <a:r>
              <a:rPr lang="fr-FR" sz="2000" dirty="0" err="1"/>
              <a:t>tratta</a:t>
            </a:r>
            <a:r>
              <a:rPr lang="fr-FR" sz="2000" dirty="0"/>
              <a:t> di </a:t>
            </a:r>
            <a:r>
              <a:rPr lang="fr-FR" sz="2000" dirty="0" err="1"/>
              <a:t>una</a:t>
            </a:r>
            <a:r>
              <a:rPr lang="fr-FR" sz="2000" dirty="0"/>
              <a:t> forma di </a:t>
            </a:r>
            <a:r>
              <a:rPr lang="fr-FR" sz="2000" dirty="0" err="1"/>
              <a:t>aristocrazia</a:t>
            </a:r>
            <a:r>
              <a:rPr lang="fr-FR" sz="2000" dirty="0"/>
              <a:t> </a:t>
            </a:r>
            <a:r>
              <a:rPr lang="fr-FR" sz="2000" dirty="0" err="1"/>
              <a:t>spirituale</a:t>
            </a:r>
            <a:r>
              <a:rPr lang="fr-FR" sz="2000" dirty="0"/>
              <a:t> : </a:t>
            </a:r>
            <a:r>
              <a:rPr lang="fr-FR" sz="2000" dirty="0" err="1"/>
              <a:t>eredità</a:t>
            </a:r>
            <a:r>
              <a:rPr lang="fr-FR" sz="2000" dirty="0"/>
              <a:t> </a:t>
            </a:r>
            <a:r>
              <a:rPr lang="fr-FR" sz="2000" dirty="0" err="1"/>
              <a:t>della</a:t>
            </a:r>
            <a:r>
              <a:rPr lang="fr-FR" sz="2000" dirty="0"/>
              <a:t> </a:t>
            </a:r>
            <a:r>
              <a:rPr lang="fr-FR" sz="2000" dirty="0" err="1"/>
              <a:t>lirica</a:t>
            </a:r>
            <a:r>
              <a:rPr lang="fr-FR" sz="2000" dirty="0"/>
              <a:t> </a:t>
            </a:r>
            <a:r>
              <a:rPr lang="fr-FR" sz="2000" dirty="0" err="1"/>
              <a:t>cortese</a:t>
            </a:r>
            <a:r>
              <a:rPr lang="fr-FR" sz="2000" dirty="0"/>
              <a:t>, ma </a:t>
            </a:r>
            <a:r>
              <a:rPr lang="fr-FR" sz="2000" dirty="0" err="1"/>
              <a:t>attraverso</a:t>
            </a:r>
            <a:r>
              <a:rPr lang="fr-FR" sz="2000" dirty="0"/>
              <a:t> la </a:t>
            </a:r>
            <a:r>
              <a:rPr lang="fr-FR" sz="2000" dirty="0" err="1"/>
              <a:t>nobiltà</a:t>
            </a:r>
            <a:r>
              <a:rPr lang="fr-FR" sz="2000" dirty="0"/>
              <a:t> d’</a:t>
            </a:r>
            <a:r>
              <a:rPr lang="fr-FR" sz="2000" dirty="0" err="1"/>
              <a:t>animo</a:t>
            </a:r>
            <a:r>
              <a:rPr lang="fr-FR" sz="2000" dirty="0"/>
              <a:t> (e non più di </a:t>
            </a:r>
            <a:r>
              <a:rPr lang="fr-FR" sz="2000" dirty="0" err="1"/>
              <a:t>nascita</a:t>
            </a:r>
            <a:r>
              <a:rPr lang="fr-FR" sz="2000" dirty="0"/>
              <a:t>), la donna come figura </a:t>
            </a:r>
            <a:r>
              <a:rPr lang="fr-FR" sz="2000" dirty="0" err="1"/>
              <a:t>angelica</a:t>
            </a:r>
            <a:r>
              <a:rPr lang="fr-FR" sz="2000" dirty="0"/>
              <a:t>, </a:t>
            </a:r>
            <a:r>
              <a:rPr lang="fr-FR" sz="2000" dirty="0" err="1"/>
              <a:t>ispiratrice</a:t>
            </a:r>
            <a:r>
              <a:rPr lang="fr-FR" sz="2000" dirty="0"/>
              <a:t> di un </a:t>
            </a:r>
            <a:r>
              <a:rPr lang="fr-FR" sz="2000" dirty="0" err="1"/>
              <a:t>amore</a:t>
            </a:r>
            <a:r>
              <a:rPr lang="fr-FR" sz="2000" dirty="0"/>
              <a:t> </a:t>
            </a:r>
            <a:r>
              <a:rPr lang="fr-FR" sz="2000" dirty="0" err="1"/>
              <a:t>che</a:t>
            </a:r>
            <a:r>
              <a:rPr lang="fr-FR" sz="2000" dirty="0"/>
              <a:t> è fonte di </a:t>
            </a:r>
            <a:r>
              <a:rPr lang="fr-FR" sz="2000" dirty="0" err="1"/>
              <a:t>elevazione</a:t>
            </a:r>
            <a:r>
              <a:rPr lang="fr-FR" sz="2000" dirty="0"/>
              <a:t> morale. </a:t>
            </a:r>
          </a:p>
          <a:p>
            <a:pPr marL="0" indent="444500" algn="just">
              <a:buNone/>
            </a:pPr>
            <a:r>
              <a:rPr lang="fr-FR" sz="2000" dirty="0"/>
              <a:t>Un </a:t>
            </a:r>
            <a:r>
              <a:rPr lang="fr-FR" sz="2000" dirty="0" err="1"/>
              <a:t>cenacolo</a:t>
            </a:r>
            <a:r>
              <a:rPr lang="fr-FR" sz="2000" dirty="0"/>
              <a:t> di </a:t>
            </a:r>
            <a:r>
              <a:rPr lang="fr-FR" sz="2000" dirty="0" err="1"/>
              <a:t>poeti</a:t>
            </a:r>
            <a:r>
              <a:rPr lang="fr-FR" sz="2000" dirty="0"/>
              <a:t>, </a:t>
            </a:r>
            <a:r>
              <a:rPr lang="fr-FR" sz="2000" dirty="0" err="1"/>
              <a:t>amici</a:t>
            </a:r>
            <a:r>
              <a:rPr lang="fr-FR" sz="2000" dirty="0"/>
              <a:t> </a:t>
            </a:r>
            <a:r>
              <a:rPr lang="fr-FR" sz="2000" dirty="0" err="1"/>
              <a:t>tra</a:t>
            </a:r>
            <a:r>
              <a:rPr lang="fr-FR" sz="2000" dirty="0"/>
              <a:t> di </a:t>
            </a:r>
            <a:r>
              <a:rPr lang="fr-FR" sz="2000" dirty="0" err="1"/>
              <a:t>loro</a:t>
            </a:r>
            <a:r>
              <a:rPr lang="fr-FR" sz="2000" dirty="0"/>
              <a:t>, </a:t>
            </a:r>
            <a:r>
              <a:rPr lang="fr-FR" sz="2000" dirty="0" err="1"/>
              <a:t>capaci</a:t>
            </a:r>
            <a:r>
              <a:rPr lang="fr-FR" sz="2000" dirty="0"/>
              <a:t> di </a:t>
            </a:r>
            <a:r>
              <a:rPr lang="fr-FR" sz="2000" dirty="0" err="1"/>
              <a:t>vivere</a:t>
            </a:r>
            <a:r>
              <a:rPr lang="fr-FR" sz="2000" dirty="0"/>
              <a:t> </a:t>
            </a:r>
            <a:r>
              <a:rPr lang="fr-FR" sz="2000" dirty="0" err="1"/>
              <a:t>una</a:t>
            </a:r>
            <a:r>
              <a:rPr lang="fr-FR" sz="2000" dirty="0"/>
              <a:t> </a:t>
            </a:r>
            <a:r>
              <a:rPr lang="fr-FR" sz="2000" dirty="0" err="1"/>
              <a:t>nobilitante</a:t>
            </a:r>
            <a:r>
              <a:rPr lang="fr-FR" sz="2000" dirty="0"/>
              <a:t> </a:t>
            </a:r>
            <a:r>
              <a:rPr lang="fr-FR" sz="2000" dirty="0" err="1"/>
              <a:t>esperienza</a:t>
            </a:r>
            <a:r>
              <a:rPr lang="fr-FR" sz="2000" dirty="0"/>
              <a:t> d’</a:t>
            </a:r>
            <a:r>
              <a:rPr lang="fr-FR" sz="2000" dirty="0" err="1"/>
              <a:t>amore</a:t>
            </a:r>
            <a:r>
              <a:rPr lang="fr-FR" sz="2000" dirty="0"/>
              <a:t>, </a:t>
            </a:r>
            <a:r>
              <a:rPr lang="fr-FR" sz="2000" dirty="0" err="1"/>
              <a:t>potenziata</a:t>
            </a:r>
            <a:r>
              <a:rPr lang="fr-FR" sz="2000" dirty="0"/>
              <a:t> dalle </a:t>
            </a:r>
            <a:r>
              <a:rPr lang="fr-FR" sz="2000" dirty="0" err="1"/>
              <a:t>conoscenze</a:t>
            </a:r>
            <a:r>
              <a:rPr lang="fr-FR" sz="2000" dirty="0"/>
              <a:t> </a:t>
            </a:r>
            <a:r>
              <a:rPr lang="fr-FR" sz="2000" dirty="0" err="1"/>
              <a:t>filosofiche</a:t>
            </a:r>
            <a:r>
              <a:rPr lang="fr-FR" sz="2000" dirty="0"/>
              <a:t>, </a:t>
            </a:r>
            <a:r>
              <a:rPr lang="fr-FR" sz="2000" dirty="0" err="1"/>
              <a:t>frutto</a:t>
            </a:r>
            <a:r>
              <a:rPr lang="fr-FR" sz="2000" dirty="0"/>
              <a:t> </a:t>
            </a:r>
            <a:r>
              <a:rPr lang="fr-FR" sz="2000" dirty="0" err="1"/>
              <a:t>della</a:t>
            </a:r>
            <a:r>
              <a:rPr lang="fr-FR" sz="2000" dirty="0"/>
              <a:t> </a:t>
            </a:r>
            <a:r>
              <a:rPr lang="fr-FR" sz="2000" dirty="0" err="1"/>
              <a:t>cultura</a:t>
            </a:r>
            <a:r>
              <a:rPr lang="fr-FR" sz="2000" dirty="0"/>
              <a:t> </a:t>
            </a:r>
            <a:r>
              <a:rPr lang="fr-FR" sz="2000" dirty="0" err="1"/>
              <a:t>universitaria</a:t>
            </a:r>
            <a:r>
              <a:rPr lang="fr-FR" sz="2000" dirty="0"/>
              <a:t>. </a:t>
            </a:r>
            <a:r>
              <a:rPr lang="fr-FR" sz="2000" b="1" dirty="0" err="1"/>
              <a:t>Esperienza</a:t>
            </a:r>
            <a:r>
              <a:rPr lang="fr-FR" sz="2000" b="1" dirty="0"/>
              <a:t> </a:t>
            </a:r>
            <a:r>
              <a:rPr lang="fr-FR" sz="2000" b="1" dirty="0" err="1"/>
              <a:t>etico-conoscitiva</a:t>
            </a:r>
            <a:r>
              <a:rPr lang="fr-FR" sz="2000" b="1" dirty="0"/>
              <a:t> </a:t>
            </a:r>
            <a:r>
              <a:rPr lang="fr-FR" sz="2000" b="1" dirty="0" err="1"/>
              <a:t>profonda</a:t>
            </a:r>
            <a:r>
              <a:rPr lang="fr-FR" sz="2000" dirty="0"/>
              <a:t> ; l’</a:t>
            </a:r>
            <a:r>
              <a:rPr lang="fr-FR" sz="2000" dirty="0" err="1"/>
              <a:t>amore</a:t>
            </a:r>
            <a:r>
              <a:rPr lang="fr-FR" sz="2000" dirty="0"/>
              <a:t> come </a:t>
            </a:r>
            <a:r>
              <a:rPr lang="fr-FR" sz="2000" dirty="0" err="1"/>
              <a:t>conoscenza</a:t>
            </a:r>
            <a:r>
              <a:rPr lang="fr-FR" sz="2000" dirty="0"/>
              <a:t> </a:t>
            </a:r>
            <a:r>
              <a:rPr lang="fr-FR" sz="2000" dirty="0" err="1"/>
              <a:t>dell’interiorità</a:t>
            </a:r>
            <a:r>
              <a:rPr lang="fr-FR" sz="2000" dirty="0"/>
              <a:t>.</a:t>
            </a:r>
          </a:p>
          <a:p>
            <a:pPr marL="0" indent="0" algn="just">
              <a:buNone/>
            </a:pPr>
            <a:endParaRPr lang="fr-FR" sz="2000" b="1" dirty="0"/>
          </a:p>
          <a:p>
            <a:pPr marL="0" indent="0" algn="just">
              <a:buNone/>
            </a:pPr>
            <a:endParaRPr lang="fr-FR" sz="2000" b="1" dirty="0"/>
          </a:p>
          <a:p>
            <a:pPr marL="0" indent="0" algn="just">
              <a:buNone/>
            </a:pPr>
            <a:endParaRPr lang="fr-FR" sz="2000" b="1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C9CAF2A-B05E-A12A-664F-892E5FC3BE3D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7526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EE2A69C-D41C-4519-B4D8-A72FCB6DC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86327"/>
              </p:ext>
            </p:extLst>
          </p:nvPr>
        </p:nvGraphicFramePr>
        <p:xfrm>
          <a:off x="395536" y="1808820"/>
          <a:ext cx="822960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56834323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09136265"/>
                    </a:ext>
                  </a:extLst>
                </a:gridCol>
              </a:tblGrid>
              <a:tr h="3240360">
                <a:tc>
                  <a:txBody>
                    <a:bodyPr/>
                    <a:lstStyle/>
                    <a:p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Quali ne la tristizia di Ligurgo 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 fer due figli a riveder la madre, 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 mi fec’io, ma non a tanto insurgo,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quand’io odo nomar sé stesso </a:t>
                      </a: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padre </a:t>
                      </a:r>
                      <a:b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mio e de li altri miei miglior che mai </a:t>
                      </a:r>
                      <a:b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rime d’amore usar dolci e leggiadre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 sanza udire e dir pensoso andai 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lunga fiata rimirando lui, </a:t>
                      </a:r>
                      <a:b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né, per lo foco, in là più m’appressai.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1" dirty="0">
                          <a:solidFill>
                            <a:schemeClr val="tx1"/>
                          </a:solidFill>
                        </a:rPr>
                        <a:t>Come i due figli [di Isifile], a causa della crudeltà del tiranno Licurgo, si avvicinarono per rivedere la madre, così mi trovai io, ma non osai tanto [non mi avvicinai alle fiamme],</a:t>
                      </a:r>
                    </a:p>
                    <a:p>
                      <a:pPr algn="just"/>
                      <a:endParaRPr lang="it-IT" sz="1600" b="0" i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it-IT" sz="1600" b="0" i="1" dirty="0">
                          <a:solidFill>
                            <a:schemeClr val="tx1"/>
                          </a:solidFill>
                        </a:rPr>
                        <a:t>quando udii presentarsi </a:t>
                      </a:r>
                      <a:r>
                        <a:rPr lang="it-IT" sz="1600" b="1" i="1" dirty="0">
                          <a:solidFill>
                            <a:schemeClr val="tx1"/>
                          </a:solidFill>
                        </a:rPr>
                        <a:t>il padre mio e degli altri poeti migliori di me che mai scrissero versi d'amore dolci e leggiadri;</a:t>
                      </a:r>
                    </a:p>
                    <a:p>
                      <a:pPr algn="just"/>
                      <a:endParaRPr lang="it-IT" sz="1600" b="0" i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it-IT" sz="1600" b="0" i="1" dirty="0">
                          <a:solidFill>
                            <a:schemeClr val="tx1"/>
                          </a:solidFill>
                        </a:rPr>
                        <a:t>e per un bel pezzo camminai osservandolo con ammirazione, senza dire e ascoltare nulla, né osai avvicinarmi di più per timore del fuoco.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42100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162CF39-A9FD-41F9-8FB4-7512922E2D48}"/>
              </a:ext>
            </a:extLst>
          </p:cNvPr>
          <p:cNvSpPr txBox="1"/>
          <p:nvPr/>
        </p:nvSpPr>
        <p:spPr>
          <a:xfrm>
            <a:off x="215516" y="5445224"/>
            <a:ext cx="8589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L’</a:t>
            </a:r>
            <a:r>
              <a:rPr lang="fr-FR" dirty="0" err="1"/>
              <a:t>incontro</a:t>
            </a:r>
            <a:r>
              <a:rPr lang="fr-FR" dirty="0"/>
              <a:t> di Dante e </a:t>
            </a:r>
            <a:r>
              <a:rPr lang="fr-FR" dirty="0" err="1"/>
              <a:t>Guinizzelli</a:t>
            </a:r>
            <a:r>
              <a:rPr lang="fr-FR" dirty="0"/>
              <a:t> :  https://letteritaliana.weebly.com/dante-e-guinizelli.html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10B94AB-A3A4-289A-13D1-547865C6F9E9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7646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err="1"/>
              <a:t>Guinizzelli</a:t>
            </a:r>
            <a:r>
              <a:rPr lang="fr-FR" dirty="0"/>
              <a:t> : </a:t>
            </a:r>
            <a:r>
              <a:rPr lang="fr-FR" dirty="0" err="1"/>
              <a:t>manifesto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Dolce </a:t>
            </a:r>
            <a:r>
              <a:rPr lang="fr-FR" dirty="0" err="1"/>
              <a:t>Stil</a:t>
            </a:r>
            <a:r>
              <a:rPr lang="fr-FR" dirty="0"/>
              <a:t> Novo</a:t>
            </a:r>
          </a:p>
          <a:p>
            <a:pPr marL="0" indent="0" algn="ctr">
              <a:buNone/>
            </a:pPr>
            <a:endParaRPr lang="fr-FR" sz="1200" dirty="0"/>
          </a:p>
          <a:p>
            <a:pPr marL="0" indent="0" algn="ctr">
              <a:buNone/>
            </a:pPr>
            <a:r>
              <a:rPr lang="fr-FR" b="1" i="1" dirty="0"/>
              <a:t>Al cor gentil </a:t>
            </a:r>
            <a:r>
              <a:rPr lang="fr-FR" b="1" i="1" dirty="0" err="1"/>
              <a:t>rempaira</a:t>
            </a:r>
            <a:r>
              <a:rPr lang="fr-FR" b="1" i="1" dirty="0"/>
              <a:t> </a:t>
            </a:r>
            <a:r>
              <a:rPr lang="fr-FR" b="1" i="1" dirty="0" err="1"/>
              <a:t>sempre</a:t>
            </a:r>
            <a:r>
              <a:rPr lang="fr-FR" b="1" i="1" dirty="0"/>
              <a:t> </a:t>
            </a:r>
            <a:r>
              <a:rPr lang="fr-FR" b="1" i="1" dirty="0" err="1"/>
              <a:t>amore</a:t>
            </a:r>
            <a:endParaRPr lang="fr-FR" b="1" i="1" dirty="0"/>
          </a:p>
          <a:p>
            <a:pPr marL="0" indent="0" algn="ctr">
              <a:buNone/>
            </a:pPr>
            <a:endParaRPr lang="fr-FR" dirty="0"/>
          </a:p>
          <a:p>
            <a:pPr marL="0" indent="355600" algn="just">
              <a:buNone/>
            </a:pPr>
            <a:r>
              <a:rPr lang="fr-FR" sz="2800" dirty="0" err="1"/>
              <a:t>Tematica</a:t>
            </a:r>
            <a:r>
              <a:rPr lang="fr-FR" sz="2800" dirty="0"/>
              <a:t> </a:t>
            </a:r>
            <a:r>
              <a:rPr lang="fr-FR" sz="2800" dirty="0" err="1"/>
              <a:t>dell’amore</a:t>
            </a:r>
            <a:r>
              <a:rPr lang="fr-FR" sz="2800" dirty="0"/>
              <a:t> </a:t>
            </a:r>
            <a:r>
              <a:rPr lang="fr-FR" sz="2800" dirty="0" err="1"/>
              <a:t>cortese</a:t>
            </a:r>
            <a:r>
              <a:rPr lang="fr-FR" sz="2800" dirty="0"/>
              <a:t> : </a:t>
            </a:r>
            <a:r>
              <a:rPr lang="fr-FR" sz="2800" dirty="0" err="1"/>
              <a:t>lode</a:t>
            </a:r>
            <a:r>
              <a:rPr lang="fr-FR" sz="2800" dirty="0"/>
              <a:t> </a:t>
            </a:r>
            <a:r>
              <a:rPr lang="fr-FR" sz="2800" dirty="0" err="1"/>
              <a:t>della</a:t>
            </a:r>
            <a:r>
              <a:rPr lang="fr-FR" sz="2800" dirty="0"/>
              <a:t> donna </a:t>
            </a:r>
            <a:r>
              <a:rPr lang="fr-FR" sz="2800" dirty="0" err="1"/>
              <a:t>amata</a:t>
            </a:r>
            <a:r>
              <a:rPr lang="fr-FR" sz="2800" dirty="0"/>
              <a:t>, ma con </a:t>
            </a:r>
            <a:r>
              <a:rPr lang="fr-FR" sz="2800" dirty="0" err="1"/>
              <a:t>approfondimento</a:t>
            </a:r>
            <a:r>
              <a:rPr lang="fr-FR" sz="2800" dirty="0"/>
              <a:t> </a:t>
            </a:r>
            <a:r>
              <a:rPr lang="fr-FR" sz="2800" dirty="0" err="1"/>
              <a:t>psicologico</a:t>
            </a:r>
            <a:r>
              <a:rPr lang="fr-FR" sz="2800" dirty="0"/>
              <a:t>, </a:t>
            </a:r>
            <a:r>
              <a:rPr lang="fr-FR" sz="2800" dirty="0" err="1"/>
              <a:t>intellettuale</a:t>
            </a:r>
            <a:r>
              <a:rPr lang="fr-FR" sz="2800" dirty="0"/>
              <a:t>, </a:t>
            </a:r>
            <a:r>
              <a:rPr lang="fr-FR" sz="2800" dirty="0" err="1"/>
              <a:t>religioso</a:t>
            </a:r>
            <a:r>
              <a:rPr lang="fr-FR" sz="2800" dirty="0"/>
              <a:t> e </a:t>
            </a:r>
            <a:r>
              <a:rPr lang="fr-FR" sz="2800" dirty="0" err="1"/>
              <a:t>spirituale</a:t>
            </a:r>
            <a:r>
              <a:rPr lang="fr-FR" sz="2800" dirty="0"/>
              <a:t> (= la « donna-</a:t>
            </a:r>
            <a:r>
              <a:rPr lang="fr-FR" sz="2800" dirty="0" err="1"/>
              <a:t>angelo</a:t>
            </a:r>
            <a:r>
              <a:rPr lang="fr-FR" sz="2800" dirty="0"/>
              <a:t> »). </a:t>
            </a:r>
            <a:endParaRPr lang="fr-FR" sz="3000" dirty="0"/>
          </a:p>
          <a:p>
            <a:pPr marL="0" indent="355600" algn="just">
              <a:buNone/>
            </a:pPr>
            <a:endParaRPr lang="fr-FR" sz="3000" dirty="0"/>
          </a:p>
          <a:p>
            <a:pPr marL="0" indent="355600" algn="just">
              <a:buNone/>
            </a:pPr>
            <a:r>
              <a:rPr lang="fr-FR" sz="3000" dirty="0"/>
              <a:t>Si </a:t>
            </a:r>
            <a:r>
              <a:rPr lang="fr-FR" sz="3000" dirty="0" err="1"/>
              <a:t>salda</a:t>
            </a:r>
            <a:r>
              <a:rPr lang="fr-FR" sz="3000" dirty="0"/>
              <a:t> l’</a:t>
            </a:r>
            <a:r>
              <a:rPr lang="fr-FR" sz="3000" dirty="0" err="1"/>
              <a:t>evoluzione</a:t>
            </a:r>
            <a:r>
              <a:rPr lang="fr-FR" sz="3000" dirty="0"/>
              <a:t> </a:t>
            </a:r>
            <a:r>
              <a:rPr lang="fr-FR" sz="3000" dirty="0" err="1"/>
              <a:t>semantica</a:t>
            </a:r>
            <a:r>
              <a:rPr lang="fr-FR" sz="3000" dirty="0"/>
              <a:t> </a:t>
            </a:r>
            <a:r>
              <a:rPr lang="fr-FR" sz="3000" dirty="0" err="1"/>
              <a:t>della</a:t>
            </a:r>
            <a:r>
              <a:rPr lang="fr-FR" sz="3000" dirty="0"/>
              <a:t> </a:t>
            </a:r>
            <a:r>
              <a:rPr lang="fr-FR" sz="3000" dirty="0" err="1"/>
              <a:t>parola</a:t>
            </a:r>
            <a:r>
              <a:rPr lang="fr-FR" sz="3000" dirty="0"/>
              <a:t> </a:t>
            </a:r>
            <a:r>
              <a:rPr lang="fr-FR" sz="3000" i="1" dirty="0" err="1"/>
              <a:t>gentile</a:t>
            </a:r>
            <a:r>
              <a:rPr lang="fr-FR" sz="3000" dirty="0"/>
              <a:t>, </a:t>
            </a:r>
            <a:r>
              <a:rPr lang="fr-FR" sz="3000" dirty="0" err="1"/>
              <a:t>nel</a:t>
            </a:r>
            <a:r>
              <a:rPr lang="fr-FR" sz="3000" dirty="0"/>
              <a:t> </a:t>
            </a:r>
            <a:r>
              <a:rPr lang="fr-FR" sz="3000" dirty="0" err="1"/>
              <a:t>senso</a:t>
            </a:r>
            <a:r>
              <a:rPr lang="fr-FR" sz="3000" dirty="0"/>
              <a:t> di « </a:t>
            </a:r>
            <a:r>
              <a:rPr lang="fr-FR" sz="3000" dirty="0" err="1"/>
              <a:t>nobile</a:t>
            </a:r>
            <a:r>
              <a:rPr lang="fr-FR" sz="3000" dirty="0"/>
              <a:t> di </a:t>
            </a:r>
            <a:r>
              <a:rPr lang="fr-FR" sz="3000" dirty="0" err="1"/>
              <a:t>cuore</a:t>
            </a:r>
            <a:r>
              <a:rPr lang="fr-FR" sz="3000" dirty="0"/>
              <a:t> » (e non di </a:t>
            </a:r>
            <a:r>
              <a:rPr lang="fr-FR" sz="3000" dirty="0" err="1"/>
              <a:t>nascita</a:t>
            </a:r>
            <a:r>
              <a:rPr lang="fr-FR" sz="3000" dirty="0"/>
              <a:t>). </a:t>
            </a:r>
          </a:p>
          <a:p>
            <a:pPr marL="0" indent="355600" algn="just">
              <a:buNone/>
            </a:pPr>
            <a:endParaRPr lang="fr-FR" sz="3000" dirty="0"/>
          </a:p>
          <a:p>
            <a:pPr marL="0" indent="355600" algn="just">
              <a:buNone/>
            </a:pPr>
            <a:r>
              <a:rPr lang="fr-FR" sz="3000" dirty="0" err="1"/>
              <a:t>Paragoni</a:t>
            </a:r>
            <a:r>
              <a:rPr lang="fr-FR" sz="3000" dirty="0"/>
              <a:t> con la </a:t>
            </a:r>
            <a:r>
              <a:rPr lang="fr-FR" sz="3000" dirty="0" err="1"/>
              <a:t>natura</a:t>
            </a:r>
            <a:r>
              <a:rPr lang="fr-FR" sz="3000" dirty="0"/>
              <a:t> e con la </a:t>
            </a:r>
            <a:r>
              <a:rPr lang="fr-FR" sz="3000" dirty="0" err="1"/>
              <a:t>filosofia</a:t>
            </a:r>
            <a:r>
              <a:rPr lang="fr-FR" sz="3000" dirty="0"/>
              <a:t> (cf. </a:t>
            </a:r>
            <a:r>
              <a:rPr lang="fr-FR" sz="3000" b="1" dirty="0" err="1"/>
              <a:t>Scolastica</a:t>
            </a:r>
            <a:r>
              <a:rPr lang="fr-FR" sz="3000" dirty="0"/>
              <a:t>). </a:t>
            </a:r>
          </a:p>
          <a:p>
            <a:pPr marL="0" indent="355600" algn="just">
              <a:buNone/>
            </a:pPr>
            <a:endParaRPr lang="fr-FR" sz="3000" dirty="0"/>
          </a:p>
          <a:p>
            <a:pPr marL="0" indent="355600" algn="just">
              <a:buNone/>
            </a:pPr>
            <a:r>
              <a:rPr lang="fr-FR" sz="3000" dirty="0" err="1"/>
              <a:t>Dialogo</a:t>
            </a:r>
            <a:r>
              <a:rPr lang="fr-FR" sz="3000" dirty="0"/>
              <a:t> finale con </a:t>
            </a:r>
            <a:r>
              <a:rPr lang="fr-FR" sz="3000" dirty="0" err="1"/>
              <a:t>Dio</a:t>
            </a:r>
            <a:r>
              <a:rPr lang="fr-FR" sz="3000" dirty="0"/>
              <a:t>, </a:t>
            </a:r>
            <a:r>
              <a:rPr lang="fr-FR" sz="3000" dirty="0" err="1"/>
              <a:t>che</a:t>
            </a:r>
            <a:r>
              <a:rPr lang="fr-FR" sz="3000" dirty="0"/>
              <a:t> </a:t>
            </a:r>
            <a:r>
              <a:rPr lang="fr-FR" sz="3000" dirty="0" err="1"/>
              <a:t>giustifica</a:t>
            </a:r>
            <a:r>
              <a:rPr lang="fr-FR" sz="3000" dirty="0"/>
              <a:t> la sua </a:t>
            </a:r>
            <a:r>
              <a:rPr lang="fr-FR" sz="3000" dirty="0" err="1"/>
              <a:t>poesia</a:t>
            </a:r>
            <a:r>
              <a:rPr lang="fr-FR" sz="3000" dirty="0"/>
              <a:t>.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0C49CA-5EA7-B55B-2D9E-F8E8DA76F63D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6434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r>
              <a:rPr lang="fr-FR" sz="2400" dirty="0"/>
              <a:t>Metro :  Canzone, 6 </a:t>
            </a:r>
            <a:r>
              <a:rPr lang="fr-FR" sz="2400" dirty="0" err="1"/>
              <a:t>stanze</a:t>
            </a:r>
            <a:r>
              <a:rPr lang="fr-FR" sz="2400" dirty="0"/>
              <a:t> di 10 </a:t>
            </a:r>
            <a:r>
              <a:rPr lang="fr-FR" sz="2400" dirty="0" err="1"/>
              <a:t>versi</a:t>
            </a:r>
            <a:endParaRPr lang="fr-FR" sz="2400" dirty="0"/>
          </a:p>
          <a:p>
            <a:pPr marL="0" indent="0" algn="just">
              <a:buNone/>
            </a:pPr>
            <a:r>
              <a:rPr lang="fr-FR" sz="2400" dirty="0" err="1"/>
              <a:t>Schema</a:t>
            </a:r>
            <a:r>
              <a:rPr lang="fr-FR" sz="2400" dirty="0"/>
              <a:t> :  </a:t>
            </a:r>
            <a:r>
              <a:rPr lang="fr-FR" sz="2400" i="1" dirty="0" err="1"/>
              <a:t>fronte</a:t>
            </a:r>
            <a:r>
              <a:rPr lang="fr-FR" sz="2400" i="1" dirty="0"/>
              <a:t> </a:t>
            </a:r>
            <a:r>
              <a:rPr lang="fr-FR" sz="2400" dirty="0"/>
              <a:t>(AB, AB) e </a:t>
            </a:r>
            <a:r>
              <a:rPr lang="fr-FR" sz="2400" i="1" dirty="0" err="1"/>
              <a:t>sirma</a:t>
            </a:r>
            <a:r>
              <a:rPr lang="fr-FR" sz="2400" dirty="0"/>
              <a:t> (</a:t>
            </a:r>
            <a:r>
              <a:rPr lang="fr-FR" sz="2400" dirty="0" err="1"/>
              <a:t>cDcEdE</a:t>
            </a:r>
            <a:r>
              <a:rPr lang="fr-FR" sz="2400" dirty="0"/>
              <a:t>)</a:t>
            </a:r>
          </a:p>
          <a:p>
            <a:pPr marL="0" indent="0" algn="just">
              <a:buNone/>
            </a:pPr>
            <a:r>
              <a:rPr lang="fr-FR" sz="2400" dirty="0" err="1"/>
              <a:t>Stanze</a:t>
            </a:r>
            <a:r>
              <a:rPr lang="fr-FR" sz="2400" dirty="0"/>
              <a:t> </a:t>
            </a:r>
            <a:r>
              <a:rPr lang="fr-FR" sz="2400" i="1" dirty="0" err="1"/>
              <a:t>capfinidas</a:t>
            </a:r>
            <a:r>
              <a:rPr lang="fr-FR" sz="2400" dirty="0"/>
              <a:t> :  (</a:t>
            </a:r>
            <a:r>
              <a:rPr lang="fr-FR" sz="2400" dirty="0" err="1"/>
              <a:t>una</a:t>
            </a:r>
            <a:r>
              <a:rPr lang="fr-FR" sz="2400" dirty="0"/>
              <a:t> delle ultime parole di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stanza</a:t>
            </a:r>
            <a:r>
              <a:rPr lang="fr-FR" sz="2400" dirty="0"/>
              <a:t> </a:t>
            </a:r>
            <a:r>
              <a:rPr lang="fr-FR" sz="2400" dirty="0" err="1"/>
              <a:t>diventa</a:t>
            </a:r>
            <a:r>
              <a:rPr lang="fr-FR" sz="2400" dirty="0"/>
              <a:t> la prima </a:t>
            </a:r>
            <a:r>
              <a:rPr lang="fr-FR" sz="2400" dirty="0" err="1"/>
              <a:t>parola</a:t>
            </a:r>
            <a:r>
              <a:rPr lang="fr-FR" sz="2400" dirty="0"/>
              <a:t> </a:t>
            </a:r>
            <a:r>
              <a:rPr lang="fr-FR" sz="2400" dirty="0" err="1"/>
              <a:t>della</a:t>
            </a:r>
            <a:r>
              <a:rPr lang="fr-FR" sz="2400" dirty="0"/>
              <a:t> </a:t>
            </a:r>
            <a:r>
              <a:rPr lang="fr-FR" sz="2400" dirty="0" err="1"/>
              <a:t>stanza</a:t>
            </a:r>
            <a:r>
              <a:rPr lang="fr-FR" sz="2400" dirty="0"/>
              <a:t> </a:t>
            </a:r>
            <a:r>
              <a:rPr lang="fr-FR" sz="2400" dirty="0" err="1"/>
              <a:t>seguente</a:t>
            </a:r>
            <a:r>
              <a:rPr lang="fr-FR" sz="2400" dirty="0"/>
              <a:t>)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7FBC196-1DF5-2CDE-F89E-E299E5A87295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1943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30209" r="20815" b="10591"/>
          <a:stretch/>
        </p:blipFill>
        <p:spPr bwMode="auto">
          <a:xfrm>
            <a:off x="107504" y="1307728"/>
            <a:ext cx="878793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15567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40050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pic>
        <p:nvPicPr>
          <p:cNvPr id="8" name="Guinizelli, Al cor...">
            <a:hlinkClick r:id="" action="ppaction://media"/>
            <a:extLst>
              <a:ext uri="{FF2B5EF4-FFF2-40B4-BE49-F238E27FC236}">
                <a16:creationId xmlns:a16="http://schemas.microsoft.com/office/drawing/2014/main" id="{D650F77E-C3C7-4F01-847B-A6CE2C61C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20" y="1478292"/>
            <a:ext cx="406400" cy="4064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9D438E-2E05-7F70-857B-8A215B750CA0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128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b="1" dirty="0" err="1"/>
              <a:t>Provenzalismi</a:t>
            </a:r>
            <a:endParaRPr lang="fr-FR" b="1" dirty="0"/>
          </a:p>
          <a:p>
            <a:pPr marL="0" indent="0" algn="ctr">
              <a:buNone/>
            </a:pPr>
            <a:endParaRPr lang="fr-FR" sz="1300" dirty="0"/>
          </a:p>
          <a:p>
            <a:pPr algn="just">
              <a:buFontTx/>
              <a:buChar char="-"/>
            </a:pPr>
            <a:r>
              <a:rPr lang="fr-FR" sz="2600" b="1" i="1" dirty="0" err="1"/>
              <a:t>rempairare</a:t>
            </a:r>
            <a:r>
              <a:rPr lang="fr-FR" sz="2600" b="1" dirty="0"/>
              <a:t>  	</a:t>
            </a:r>
            <a:r>
              <a:rPr lang="fr-FR" sz="2600" dirty="0"/>
              <a:t>v. </a:t>
            </a:r>
            <a:r>
              <a:rPr lang="fr-FR" sz="2600" dirty="0" err="1"/>
              <a:t>intr</a:t>
            </a:r>
            <a:r>
              <a:rPr lang="fr-FR" sz="2600" dirty="0"/>
              <a:t>. [dal </a:t>
            </a:r>
            <a:r>
              <a:rPr lang="fr-FR" sz="2600" dirty="0" err="1"/>
              <a:t>provenz</a:t>
            </a:r>
            <a:r>
              <a:rPr lang="fr-FR" sz="2600" dirty="0"/>
              <a:t>. </a:t>
            </a:r>
            <a:r>
              <a:rPr lang="fr-FR" sz="2600" dirty="0" err="1"/>
              <a:t>r</a:t>
            </a:r>
            <a:r>
              <a:rPr lang="fr-FR" sz="2600" i="1" dirty="0" err="1"/>
              <a:t>e</a:t>
            </a:r>
            <a:r>
              <a:rPr lang="fr-FR" sz="2600" i="1" dirty="0"/>
              <a:t>(m)</a:t>
            </a:r>
            <a:r>
              <a:rPr lang="fr-FR" sz="2600" i="1" dirty="0" err="1"/>
              <a:t>pairar</a:t>
            </a:r>
            <a:r>
              <a:rPr lang="fr-FR" sz="2600" dirty="0"/>
              <a:t> (</a:t>
            </a:r>
            <a:r>
              <a:rPr lang="fr-FR" sz="2600" dirty="0" err="1"/>
              <a:t>fr.</a:t>
            </a:r>
            <a:r>
              <a:rPr lang="fr-FR" sz="2600" dirty="0"/>
              <a:t> </a:t>
            </a:r>
            <a:r>
              <a:rPr lang="fr-FR" sz="2600" dirty="0" err="1"/>
              <a:t>ant</a:t>
            </a:r>
            <a:r>
              <a:rPr lang="fr-FR" sz="2600" dirty="0"/>
              <a:t>. </a:t>
            </a:r>
            <a:r>
              <a:rPr lang="fr-FR" sz="2600" i="1" dirty="0" err="1"/>
              <a:t>repairier</a:t>
            </a:r>
            <a:r>
              <a:rPr lang="fr-FR" sz="2600" dirty="0"/>
              <a:t> o </a:t>
            </a:r>
            <a:r>
              <a:rPr lang="fr-FR" sz="2600" i="1" dirty="0" err="1"/>
              <a:t>reperier</a:t>
            </a:r>
            <a:r>
              <a:rPr lang="fr-FR" sz="2600" dirty="0"/>
              <a:t> e </a:t>
            </a:r>
            <a:r>
              <a:rPr lang="fr-FR" sz="2600" dirty="0" err="1"/>
              <a:t>mod</a:t>
            </a:r>
            <a:r>
              <a:rPr lang="fr-FR" sz="2600" dirty="0"/>
              <a:t>. </a:t>
            </a:r>
            <a:r>
              <a:rPr lang="fr-FR" sz="2600" i="1" dirty="0"/>
              <a:t>repairer</a:t>
            </a:r>
            <a:r>
              <a:rPr lang="fr-FR" sz="2600" dirty="0"/>
              <a:t>), lat. </a:t>
            </a:r>
            <a:r>
              <a:rPr lang="fr-FR" sz="2600" dirty="0" err="1"/>
              <a:t>tardo</a:t>
            </a:r>
            <a:r>
              <a:rPr lang="fr-FR" sz="2600" dirty="0"/>
              <a:t> </a:t>
            </a:r>
            <a:r>
              <a:rPr lang="fr-FR" sz="2600" i="1" dirty="0" err="1"/>
              <a:t>repatriare</a:t>
            </a:r>
            <a:r>
              <a:rPr lang="fr-FR" sz="2600" dirty="0"/>
              <a:t>, </a:t>
            </a:r>
            <a:r>
              <a:rPr lang="fr-FR" sz="2600" dirty="0" err="1"/>
              <a:t>propriam</a:t>
            </a:r>
            <a:r>
              <a:rPr lang="fr-FR" sz="2600" dirty="0"/>
              <a:t>. «</a:t>
            </a:r>
            <a:r>
              <a:rPr lang="fr-FR" sz="2600" dirty="0" err="1"/>
              <a:t>ritornare</a:t>
            </a:r>
            <a:r>
              <a:rPr lang="fr-FR" sz="2600" dirty="0"/>
              <a:t> in </a:t>
            </a:r>
            <a:r>
              <a:rPr lang="fr-FR" sz="2600" dirty="0" err="1"/>
              <a:t>patria</a:t>
            </a:r>
            <a:r>
              <a:rPr lang="fr-FR" sz="2600" dirty="0"/>
              <a:t>»]</a:t>
            </a:r>
          </a:p>
          <a:p>
            <a:pPr marL="0" indent="0" algn="just">
              <a:buNone/>
            </a:pPr>
            <a:endParaRPr lang="fr-FR" sz="1300" dirty="0"/>
          </a:p>
          <a:p>
            <a:pPr algn="just">
              <a:buFontTx/>
              <a:buChar char="-"/>
            </a:pPr>
            <a:r>
              <a:rPr lang="fr-FR" sz="2600" b="1" i="1" dirty="0" err="1"/>
              <a:t>asletto</a:t>
            </a:r>
            <a:r>
              <a:rPr lang="fr-FR" sz="2600" dirty="0"/>
              <a:t>     (= </a:t>
            </a:r>
            <a:r>
              <a:rPr lang="fr-FR" sz="2600" dirty="0" err="1"/>
              <a:t>schietto</a:t>
            </a:r>
            <a:r>
              <a:rPr lang="fr-FR" sz="2600" dirty="0"/>
              <a:t> ; </a:t>
            </a:r>
            <a:r>
              <a:rPr lang="fr-FR" sz="2600" dirty="0" err="1"/>
              <a:t>eletto</a:t>
            </a:r>
            <a:r>
              <a:rPr lang="fr-FR" sz="2600" dirty="0"/>
              <a:t>)   </a:t>
            </a:r>
            <a:r>
              <a:rPr lang="fr-FR" sz="2600" dirty="0">
                <a:sym typeface="Symbol"/>
              </a:rPr>
              <a:t> </a:t>
            </a:r>
            <a:r>
              <a:rPr lang="fr-FR" sz="2600" dirty="0" err="1"/>
              <a:t>Marazzini</a:t>
            </a:r>
            <a:r>
              <a:rPr lang="fr-FR" sz="2600" dirty="0"/>
              <a:t>, </a:t>
            </a:r>
            <a:r>
              <a:rPr lang="fr-FR" sz="2600" dirty="0" err="1"/>
              <a:t>pag</a:t>
            </a:r>
            <a:r>
              <a:rPr lang="fr-FR" sz="2600" dirty="0"/>
              <a:t>. 117   </a:t>
            </a:r>
          </a:p>
          <a:p>
            <a:pPr marL="355600" indent="-355600" algn="just">
              <a:buNone/>
              <a:tabLst>
                <a:tab pos="355600" algn="l"/>
              </a:tabLst>
            </a:pPr>
            <a:r>
              <a:rPr lang="fr-FR" sz="2600" dirty="0"/>
              <a:t>	cf.</a:t>
            </a:r>
            <a:r>
              <a:rPr lang="fr-FR" sz="2600" b="1" dirty="0"/>
              <a:t> </a:t>
            </a:r>
            <a:r>
              <a:rPr lang="fr-FR" sz="2600" b="1" dirty="0" err="1"/>
              <a:t>schiètto</a:t>
            </a:r>
            <a:r>
              <a:rPr lang="fr-FR" sz="2600" dirty="0"/>
              <a:t> (o </a:t>
            </a:r>
            <a:r>
              <a:rPr lang="fr-FR" sz="2600" b="1" dirty="0" err="1"/>
              <a:t>schiétto</a:t>
            </a:r>
            <a:r>
              <a:rPr lang="fr-FR" sz="2600" dirty="0"/>
              <a:t>) </a:t>
            </a:r>
            <a:r>
              <a:rPr lang="fr-FR" sz="2600" dirty="0" err="1"/>
              <a:t>agg</a:t>
            </a:r>
            <a:r>
              <a:rPr lang="fr-FR" sz="2600" dirty="0"/>
              <a:t>. [dal </a:t>
            </a:r>
            <a:r>
              <a:rPr lang="fr-FR" sz="2600" dirty="0" err="1"/>
              <a:t>germ</a:t>
            </a:r>
            <a:r>
              <a:rPr lang="fr-FR" sz="2600" dirty="0"/>
              <a:t> . </a:t>
            </a:r>
            <a:r>
              <a:rPr lang="fr-FR" sz="2600" i="1" dirty="0" err="1"/>
              <a:t>sliht</a:t>
            </a:r>
            <a:r>
              <a:rPr lang="fr-FR" sz="2600" dirty="0"/>
              <a:t> «piano, </a:t>
            </a:r>
            <a:r>
              <a:rPr lang="fr-FR" sz="2600" dirty="0" err="1"/>
              <a:t>liscio</a:t>
            </a:r>
            <a:r>
              <a:rPr lang="fr-FR" sz="2600" dirty="0"/>
              <a:t>, </a:t>
            </a:r>
            <a:r>
              <a:rPr lang="fr-FR" sz="2600" dirty="0" err="1"/>
              <a:t>semplice</a:t>
            </a:r>
            <a:r>
              <a:rPr lang="fr-FR" sz="2600" dirty="0"/>
              <a:t>»; </a:t>
            </a:r>
            <a:r>
              <a:rPr lang="fr-FR" sz="2600" dirty="0" err="1"/>
              <a:t>cfr</a:t>
            </a:r>
            <a:r>
              <a:rPr lang="fr-FR" sz="2600" dirty="0"/>
              <a:t>. (con </a:t>
            </a:r>
            <a:r>
              <a:rPr lang="fr-FR" sz="2600" dirty="0" err="1"/>
              <a:t>scadimento</a:t>
            </a:r>
            <a:r>
              <a:rPr lang="fr-FR" sz="2600" dirty="0"/>
              <a:t> di </a:t>
            </a:r>
            <a:r>
              <a:rPr lang="fr-FR" sz="2600" dirty="0" err="1"/>
              <a:t>significato</a:t>
            </a:r>
            <a:r>
              <a:rPr lang="fr-FR" sz="2600" dirty="0"/>
              <a:t>) il </a:t>
            </a:r>
            <a:r>
              <a:rPr lang="fr-FR" sz="2600" dirty="0" err="1"/>
              <a:t>ted</a:t>
            </a:r>
            <a:r>
              <a:rPr lang="fr-FR" sz="2600" dirty="0"/>
              <a:t>. </a:t>
            </a:r>
            <a:r>
              <a:rPr lang="fr-FR" sz="2600" i="1" dirty="0" err="1"/>
              <a:t>schlecht</a:t>
            </a:r>
            <a:r>
              <a:rPr lang="fr-FR" sz="2600" dirty="0"/>
              <a:t> «di poco </a:t>
            </a:r>
            <a:r>
              <a:rPr lang="fr-FR" sz="2600" dirty="0" err="1"/>
              <a:t>valore</a:t>
            </a:r>
            <a:r>
              <a:rPr lang="fr-FR" sz="2600" dirty="0"/>
              <a:t>, </a:t>
            </a:r>
            <a:r>
              <a:rPr lang="fr-FR" sz="2600" dirty="0" err="1"/>
              <a:t>cattivo</a:t>
            </a:r>
            <a:r>
              <a:rPr lang="fr-FR" sz="2600" dirty="0"/>
              <a:t>»]</a:t>
            </a:r>
          </a:p>
          <a:p>
            <a:pPr marL="0" indent="0" algn="just">
              <a:buNone/>
              <a:tabLst>
                <a:tab pos="355600" algn="l"/>
              </a:tabLst>
            </a:pPr>
            <a:endParaRPr lang="fr-FR" sz="26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4289A97-0788-D5C6-225C-BB097C30A965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8448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17632" cy="573325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000" b="1" dirty="0"/>
              <a:t>«Voi, ch'avete mutata la mainera»</a:t>
            </a:r>
          </a:p>
          <a:p>
            <a:pPr marL="0" indent="0" algn="ctr">
              <a:buNone/>
            </a:pPr>
            <a:endParaRPr lang="it-IT" sz="4200" b="1" dirty="0"/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r>
              <a:rPr lang="it-IT" sz="4200" dirty="0"/>
              <a:t>	Sorta di « défense et illustration »</a:t>
            </a:r>
            <a:r>
              <a:rPr lang="it-IT" sz="4200" baseline="30000" dirty="0"/>
              <a:t>1</a:t>
            </a:r>
            <a:r>
              <a:rPr lang="it-IT" sz="4200" dirty="0"/>
              <a:t> della scuola sicuolo-toscana, o di « querelle des anciens et des modernes » tra siculo-toscani e dolce stil novo : Bonagiunta rimprovera a Guinizelli di aver « mutata la mainera », cioè di aver cambiato stile, lingua e concetti, rispetto alla tradizione poetica dell’amore  cortese.</a:t>
            </a:r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endParaRPr lang="it-IT" sz="2500" dirty="0"/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r>
              <a:rPr lang="it-IT" sz="4200" dirty="0"/>
              <a:t>	Guinizelli sviluppa infatti uno stile più ermetico, denso di riferimenti culturali, di giochi di parole, di intellettualismi filosofici e fonti teologiche (da cui il doppio riferimento a Bologna, città famosa per la sua università, e alle sacre scritture).</a:t>
            </a:r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endParaRPr lang="it-IT" sz="2500" dirty="0"/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r>
              <a:rPr lang="it-IT" sz="4200" dirty="0"/>
              <a:t>	Metafora della </a:t>
            </a:r>
            <a:r>
              <a:rPr lang="it-IT" sz="4200" b="1" i="1" dirty="0"/>
              <a:t>lanterna</a:t>
            </a:r>
            <a:r>
              <a:rPr lang="it-IT" sz="4200" dirty="0"/>
              <a:t> : Guinizelli è paragonato a una luce che illumina le zone oscure (Bologna, città universitaria in cui brillano i lumi della ragione, ma dove non era presente una tradizione poetica), mentre in Toscana la tradizione poetica brilla come il sole. Forse un gioco di parole su « avansa », rispetto al poeta Chiaro Davanzati ; o forse un semplice riferimento alla tradizione dei poeti siciliani e della prima scuola toscana.</a:t>
            </a:r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endParaRPr lang="it-IT" sz="2500" baseline="30000" dirty="0"/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endParaRPr lang="it-IT" sz="4200" baseline="30000" dirty="0"/>
          </a:p>
          <a:p>
            <a:pPr marL="0" indent="0" algn="just">
              <a:lnSpc>
                <a:spcPct val="130000"/>
              </a:lnSpc>
              <a:buNone/>
              <a:tabLst>
                <a:tab pos="444500" algn="l"/>
              </a:tabLst>
            </a:pPr>
            <a:r>
              <a:rPr lang="it-IT" sz="4200" baseline="30000" dirty="0"/>
              <a:t>	1 </a:t>
            </a:r>
            <a:r>
              <a:rPr lang="it-IT" sz="4200" dirty="0"/>
              <a:t>Cf. Joachim du Bellay  (</a:t>
            </a:r>
            <a:r>
              <a:rPr lang="it-IT" sz="4200" i="1" dirty="0"/>
              <a:t>Deffense et illustration de la Langue Francoyse</a:t>
            </a:r>
            <a:r>
              <a:rPr lang="it-IT" sz="4200" dirty="0"/>
              <a:t>, 1549)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D1491E9-0F6F-C234-E7DD-31FE049AD4E2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9824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r-FR" sz="5100" b="1" dirty="0" err="1"/>
              <a:t>Provenzalismi</a:t>
            </a:r>
            <a:r>
              <a:rPr lang="fr-FR" sz="5100" b="1" dirty="0"/>
              <a:t> / </a:t>
            </a:r>
            <a:r>
              <a:rPr lang="fr-FR" sz="5100" b="1" dirty="0" err="1"/>
              <a:t>Sicilianismi</a:t>
            </a:r>
            <a:endParaRPr lang="fr-FR" sz="5100" dirty="0"/>
          </a:p>
          <a:p>
            <a:pPr>
              <a:buFontTx/>
              <a:buChar char="-"/>
            </a:pPr>
            <a:r>
              <a:rPr lang="fr-FR" sz="3600" b="1" i="1" dirty="0" err="1"/>
              <a:t>Core</a:t>
            </a:r>
            <a:endParaRPr lang="fr-FR" sz="3600" b="1" i="1" dirty="0"/>
          </a:p>
          <a:p>
            <a:pPr>
              <a:buFontTx/>
              <a:buChar char="-"/>
            </a:pPr>
            <a:r>
              <a:rPr lang="fr-FR" sz="3600" dirty="0" err="1"/>
              <a:t>nomi</a:t>
            </a:r>
            <a:r>
              <a:rPr lang="fr-FR" sz="3600" dirty="0"/>
              <a:t> in </a:t>
            </a:r>
            <a:r>
              <a:rPr lang="fr-FR" sz="3600" b="1" dirty="0"/>
              <a:t>–</a:t>
            </a:r>
            <a:r>
              <a:rPr lang="fr-FR" sz="3600" b="1" i="1" dirty="0" err="1"/>
              <a:t>anza</a:t>
            </a:r>
            <a:r>
              <a:rPr lang="fr-FR" sz="3600" dirty="0"/>
              <a:t>   e  in </a:t>
            </a:r>
            <a:r>
              <a:rPr lang="fr-FR" sz="3600" b="1" dirty="0"/>
              <a:t>–</a:t>
            </a:r>
            <a:r>
              <a:rPr lang="fr-FR" sz="3600" b="1" i="1" dirty="0" err="1"/>
              <a:t>ura</a:t>
            </a:r>
            <a:r>
              <a:rPr lang="fr-FR" sz="3600" b="1" i="1" dirty="0"/>
              <a:t> </a:t>
            </a:r>
            <a:r>
              <a:rPr lang="fr-FR" sz="3600" b="1" dirty="0"/>
              <a:t> (es. </a:t>
            </a:r>
            <a:r>
              <a:rPr lang="fr-FR" sz="3600" b="1" i="1" dirty="0" err="1"/>
              <a:t>verdura</a:t>
            </a:r>
            <a:r>
              <a:rPr lang="fr-FR" sz="3600" b="1" dirty="0"/>
              <a:t>)</a:t>
            </a:r>
            <a:endParaRPr lang="fr-FR" sz="3600" dirty="0"/>
          </a:p>
          <a:p>
            <a:pPr>
              <a:buFontTx/>
              <a:buChar char="-"/>
            </a:pPr>
            <a:r>
              <a:rPr lang="fr-FR" sz="3600" b="1" i="1" dirty="0" err="1"/>
              <a:t>guisa</a:t>
            </a:r>
            <a:r>
              <a:rPr lang="fr-FR" sz="3600" b="1" i="1" dirty="0"/>
              <a:t>		</a:t>
            </a:r>
            <a:r>
              <a:rPr lang="fr-FR" sz="3600" b="1" dirty="0"/>
              <a:t>&lt; </a:t>
            </a:r>
            <a:r>
              <a:rPr lang="fr-FR" sz="3600" dirty="0" err="1"/>
              <a:t>provenç</a:t>
            </a:r>
            <a:r>
              <a:rPr lang="fr-FR" sz="3600" dirty="0"/>
              <a:t>. </a:t>
            </a:r>
            <a:r>
              <a:rPr lang="fr-FR" sz="3600" dirty="0" err="1"/>
              <a:t>guisa</a:t>
            </a:r>
            <a:r>
              <a:rPr lang="fr-FR" sz="3600" dirty="0"/>
              <a:t>    &lt;  </a:t>
            </a:r>
            <a:r>
              <a:rPr lang="fr-FR" sz="3600" dirty="0" err="1"/>
              <a:t>ant</a:t>
            </a:r>
            <a:r>
              <a:rPr lang="fr-FR" sz="3600" dirty="0"/>
              <a:t>. </a:t>
            </a:r>
            <a:r>
              <a:rPr lang="fr-FR" sz="3600" dirty="0" err="1"/>
              <a:t>tedesco</a:t>
            </a:r>
            <a:r>
              <a:rPr lang="fr-FR" sz="3600" dirty="0"/>
              <a:t> </a:t>
            </a:r>
            <a:r>
              <a:rPr lang="fr-FR" sz="3600" i="1" dirty="0" err="1"/>
              <a:t>wîsa</a:t>
            </a:r>
            <a:r>
              <a:rPr lang="fr-FR" sz="3600" i="1" dirty="0"/>
              <a:t>  </a:t>
            </a:r>
            <a:r>
              <a:rPr lang="fr-FR" sz="3600" dirty="0"/>
              <a:t>   (</a:t>
            </a:r>
            <a:r>
              <a:rPr lang="fr-FR" sz="3600" dirty="0" err="1"/>
              <a:t>tedesco</a:t>
            </a:r>
            <a:r>
              <a:rPr lang="fr-FR" sz="3600" dirty="0"/>
              <a:t> </a:t>
            </a:r>
            <a:r>
              <a:rPr lang="fr-FR" sz="3600" dirty="0" err="1"/>
              <a:t>moderno</a:t>
            </a:r>
            <a:r>
              <a:rPr lang="fr-FR" sz="3600" dirty="0"/>
              <a:t> </a:t>
            </a:r>
            <a:r>
              <a:rPr lang="fr-FR" sz="3600" i="1" dirty="0"/>
              <a:t>Weise</a:t>
            </a:r>
            <a:r>
              <a:rPr lang="fr-FR" sz="3600" dirty="0"/>
              <a:t>)</a:t>
            </a:r>
          </a:p>
          <a:p>
            <a:pPr>
              <a:buFontTx/>
              <a:buChar char="-"/>
            </a:pPr>
            <a:endParaRPr lang="fr-FR" sz="3600" dirty="0"/>
          </a:p>
          <a:p>
            <a:pPr marL="0" indent="0">
              <a:buNone/>
            </a:pPr>
            <a:r>
              <a:rPr lang="en-US" sz="2800" b="1" i="1" dirty="0"/>
              <a:t> </a:t>
            </a:r>
            <a:endParaRPr lang="fr-FR" sz="2800" dirty="0"/>
          </a:p>
          <a:p>
            <a:pPr marL="0" indent="0" algn="ctr">
              <a:buNone/>
            </a:pPr>
            <a:r>
              <a:rPr lang="fr-FR" sz="5100" b="1" dirty="0"/>
              <a:t>Forme </a:t>
            </a:r>
            <a:r>
              <a:rPr lang="fr-FR" sz="5100" b="1" dirty="0" err="1"/>
              <a:t>emiliane</a:t>
            </a:r>
            <a:r>
              <a:rPr lang="fr-FR" sz="5100" b="1" dirty="0"/>
              <a:t> (</a:t>
            </a:r>
            <a:r>
              <a:rPr lang="fr-FR" sz="5100" b="1" dirty="0" err="1"/>
              <a:t>bolognesi</a:t>
            </a:r>
            <a:r>
              <a:rPr lang="fr-FR" sz="5100" b="1" dirty="0"/>
              <a:t>)</a:t>
            </a:r>
            <a:endParaRPr lang="fr-FR" sz="5100" dirty="0"/>
          </a:p>
          <a:p>
            <a:pPr>
              <a:buFontTx/>
              <a:buChar char="-"/>
            </a:pPr>
            <a:r>
              <a:rPr lang="fr-FR" sz="3600" b="1" i="1" dirty="0" err="1"/>
              <a:t>ausel</a:t>
            </a:r>
            <a:r>
              <a:rPr lang="fr-FR" sz="3600" dirty="0"/>
              <a:t>  &gt; </a:t>
            </a:r>
            <a:r>
              <a:rPr lang="fr-FR" sz="3600" i="1" dirty="0" err="1"/>
              <a:t>uccèllo</a:t>
            </a:r>
            <a:r>
              <a:rPr lang="fr-FR" sz="3600" dirty="0"/>
              <a:t> s. m. [lat. </a:t>
            </a:r>
            <a:r>
              <a:rPr lang="fr-FR" sz="3600" dirty="0" err="1"/>
              <a:t>tardo</a:t>
            </a:r>
            <a:r>
              <a:rPr lang="fr-FR" sz="3600" dirty="0"/>
              <a:t> </a:t>
            </a:r>
            <a:r>
              <a:rPr lang="fr-FR" sz="3600" i="1" dirty="0" err="1"/>
              <a:t>aucĕllus</a:t>
            </a:r>
            <a:r>
              <a:rPr lang="fr-FR" sz="3600" dirty="0"/>
              <a:t>, da </a:t>
            </a:r>
            <a:r>
              <a:rPr lang="fr-FR" sz="3600" i="1" dirty="0"/>
              <a:t>*</a:t>
            </a:r>
            <a:r>
              <a:rPr lang="fr-FR" sz="3600" i="1" dirty="0" err="1"/>
              <a:t>avicellus</a:t>
            </a:r>
            <a:r>
              <a:rPr lang="fr-FR" sz="3600" i="1" dirty="0"/>
              <a:t>, </a:t>
            </a:r>
            <a:r>
              <a:rPr lang="fr-FR" sz="3600" i="1" dirty="0" err="1"/>
              <a:t>avicella</a:t>
            </a:r>
            <a:r>
              <a:rPr lang="fr-FR" sz="3600" dirty="0"/>
              <a:t>, dim. di </a:t>
            </a:r>
            <a:r>
              <a:rPr lang="fr-FR" sz="3600" i="1" dirty="0"/>
              <a:t>avis</a:t>
            </a:r>
            <a:r>
              <a:rPr lang="fr-FR" sz="3600" dirty="0"/>
              <a:t> = «</a:t>
            </a:r>
            <a:r>
              <a:rPr lang="fr-FR" sz="3600" dirty="0" err="1"/>
              <a:t>uccello</a:t>
            </a:r>
            <a:r>
              <a:rPr lang="fr-FR" sz="3600" dirty="0"/>
              <a:t>»]</a:t>
            </a:r>
          </a:p>
          <a:p>
            <a:pPr>
              <a:buFontTx/>
              <a:buChar char="-"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 </a:t>
            </a:r>
            <a:endParaRPr lang="fr-FR" sz="3600" dirty="0"/>
          </a:p>
          <a:p>
            <a:pPr marL="0" indent="0" algn="ctr">
              <a:buNone/>
            </a:pPr>
            <a:r>
              <a:rPr lang="fr-FR" sz="5100" b="1" dirty="0" err="1"/>
              <a:t>Latinismi</a:t>
            </a:r>
            <a:endParaRPr lang="fr-FR" sz="5100" dirty="0"/>
          </a:p>
          <a:p>
            <a:pPr marL="0" indent="0">
              <a:buNone/>
            </a:pPr>
            <a:r>
              <a:rPr lang="it-IT" sz="2800" b="1" i="1" dirty="0"/>
              <a:t>-</a:t>
            </a:r>
            <a:r>
              <a:rPr lang="it-IT" sz="3600" b="1" i="1" dirty="0"/>
              <a:t> gentile, gentilezza</a:t>
            </a:r>
            <a:endParaRPr lang="fr-FR" sz="3600" dirty="0"/>
          </a:p>
          <a:p>
            <a:pPr marL="0" indent="0">
              <a:buNone/>
            </a:pPr>
            <a:r>
              <a:rPr lang="it-IT" sz="3600" b="1" i="1" dirty="0"/>
              <a:t>- cor, cordis</a:t>
            </a:r>
            <a:endParaRPr lang="fr-FR" sz="3600" dirty="0"/>
          </a:p>
          <a:p>
            <a:pPr marL="0" indent="0">
              <a:buNone/>
            </a:pPr>
            <a:r>
              <a:rPr lang="it-IT" sz="3600" b="1" i="1" dirty="0"/>
              <a:t>- silva  &gt; selva</a:t>
            </a:r>
            <a:endParaRPr lang="fr-FR" sz="3600" dirty="0"/>
          </a:p>
          <a:p>
            <a:pPr marL="0" indent="0">
              <a:buNone/>
            </a:pPr>
            <a:r>
              <a:rPr lang="it-IT" sz="3600" b="1" i="1" dirty="0"/>
              <a:t>- stella</a:t>
            </a:r>
            <a:endParaRPr lang="fr-FR" sz="3600" dirty="0"/>
          </a:p>
          <a:p>
            <a:pPr marL="0" indent="0">
              <a:buNone/>
            </a:pPr>
            <a:r>
              <a:rPr lang="it-IT" sz="3600" b="1" i="1" dirty="0"/>
              <a:t>- petra</a:t>
            </a:r>
            <a:endParaRPr lang="fr-FR" sz="3600" dirty="0"/>
          </a:p>
          <a:p>
            <a:pPr marL="0" indent="0" algn="just">
              <a:buNone/>
            </a:pPr>
            <a:r>
              <a:rPr lang="it-IT" sz="3600" b="1" dirty="0"/>
              <a:t>- apprèndere</a:t>
            </a:r>
            <a:r>
              <a:rPr lang="it-IT" sz="3600" dirty="0"/>
              <a:t> v. tr. [lat. </a:t>
            </a:r>
            <a:r>
              <a:rPr lang="it-IT" sz="3600" i="1" dirty="0"/>
              <a:t>apprĕndĕre</a:t>
            </a:r>
            <a:r>
              <a:rPr lang="it-IT" sz="3600" dirty="0"/>
              <a:t>, </a:t>
            </a:r>
            <a:r>
              <a:rPr lang="it-IT" sz="3600" i="1" dirty="0"/>
              <a:t>apprĕhendĕre</a:t>
            </a:r>
            <a:r>
              <a:rPr lang="it-IT" sz="3600" dirty="0"/>
              <a:t>, comp. di </a:t>
            </a:r>
            <a:r>
              <a:rPr lang="it-IT" sz="3600" i="1" dirty="0"/>
              <a:t>ad</a:t>
            </a:r>
            <a:r>
              <a:rPr lang="it-IT" sz="3600" dirty="0"/>
              <a:t>- e </a:t>
            </a:r>
            <a:r>
              <a:rPr lang="it-IT" sz="3600" i="1" dirty="0"/>
              <a:t>pre</a:t>
            </a:r>
            <a:r>
              <a:rPr lang="it-IT" sz="3600" dirty="0"/>
              <a:t>(</a:t>
            </a:r>
            <a:r>
              <a:rPr lang="it-IT" sz="3600" i="1" dirty="0"/>
              <a:t>he</a:t>
            </a:r>
            <a:r>
              <a:rPr lang="it-IT" sz="3600" dirty="0"/>
              <a:t>)</a:t>
            </a:r>
            <a:r>
              <a:rPr lang="it-IT" sz="3600" i="1" dirty="0"/>
              <a:t>ndĕre</a:t>
            </a:r>
            <a:r>
              <a:rPr lang="it-IT" sz="3600" dirty="0"/>
              <a:t> «prendere»] (coniug. come </a:t>
            </a:r>
            <a:r>
              <a:rPr lang="it-IT" sz="3600" i="1" dirty="0"/>
              <a:t>prendere</a:t>
            </a:r>
            <a:r>
              <a:rPr lang="it-IT" sz="3600" dirty="0"/>
              <a:t>). – </a:t>
            </a:r>
            <a:r>
              <a:rPr lang="it-IT" sz="3600" b="1" dirty="0"/>
              <a:t>1.</a:t>
            </a:r>
            <a:r>
              <a:rPr lang="it-IT" sz="3600" dirty="0"/>
              <a:t> </a:t>
            </a:r>
            <a:r>
              <a:rPr lang="it-IT" sz="3600" b="1" dirty="0"/>
              <a:t>a.</a:t>
            </a:r>
            <a:r>
              <a:rPr lang="it-IT" sz="3600" dirty="0"/>
              <a:t> Ricevere e ritenere nella mente, imparare  </a:t>
            </a:r>
            <a:r>
              <a:rPr lang="it-IT" sz="3600" b="1" dirty="0"/>
              <a:t>b.</a:t>
            </a:r>
            <a:r>
              <a:rPr lang="it-IT" sz="3600" dirty="0"/>
              <a:t> Venire a conoscere  </a:t>
            </a:r>
            <a:r>
              <a:rPr lang="fr-FR" sz="3600" b="1" dirty="0"/>
              <a:t>2.</a:t>
            </a:r>
            <a:r>
              <a:rPr lang="fr-FR" sz="3600" dirty="0"/>
              <a:t> </a:t>
            </a:r>
            <a:r>
              <a:rPr lang="fr-FR" sz="3600" dirty="0" err="1"/>
              <a:t>letter</a:t>
            </a:r>
            <a:r>
              <a:rPr lang="fr-FR" sz="3600" dirty="0"/>
              <a:t>. </a:t>
            </a:r>
            <a:r>
              <a:rPr lang="fr-FR" sz="3600" dirty="0" err="1"/>
              <a:t>Insegnare</a:t>
            </a:r>
            <a:r>
              <a:rPr lang="fr-FR" sz="3600" dirty="0"/>
              <a:t>. </a:t>
            </a:r>
            <a:r>
              <a:rPr lang="fr-FR" sz="3600" b="1" dirty="0"/>
              <a:t>3.</a:t>
            </a:r>
            <a:r>
              <a:rPr lang="fr-FR" sz="3600" dirty="0"/>
              <a:t> </a:t>
            </a:r>
            <a:r>
              <a:rPr lang="fr-FR" sz="3600" dirty="0" err="1"/>
              <a:t>intr</a:t>
            </a:r>
            <a:r>
              <a:rPr lang="fr-FR" sz="3600" dirty="0"/>
              <a:t>. </a:t>
            </a:r>
            <a:r>
              <a:rPr lang="fr-FR" sz="3600" dirty="0" err="1"/>
              <a:t>pron</a:t>
            </a:r>
            <a:r>
              <a:rPr lang="fr-FR" sz="3600" dirty="0"/>
              <a:t>. </a:t>
            </a:r>
            <a:r>
              <a:rPr lang="fr-FR" sz="3600" b="1" dirty="0"/>
              <a:t>a.</a:t>
            </a:r>
            <a:r>
              <a:rPr lang="fr-FR" sz="3600" dirty="0"/>
              <a:t> </a:t>
            </a:r>
            <a:r>
              <a:rPr lang="fr-FR" sz="3600" dirty="0" err="1"/>
              <a:t>Afferrarsi</a:t>
            </a:r>
            <a:r>
              <a:rPr lang="fr-FR" sz="3600" dirty="0"/>
              <a:t>, </a:t>
            </a:r>
            <a:r>
              <a:rPr lang="fr-FR" sz="3600" dirty="0" err="1"/>
              <a:t>aggrapparsi</a:t>
            </a:r>
            <a:r>
              <a:rPr lang="fr-FR" sz="3600" dirty="0"/>
              <a:t> </a:t>
            </a:r>
            <a:r>
              <a:rPr lang="fr-FR" sz="3600" b="1" dirty="0"/>
              <a:t>b.</a:t>
            </a:r>
            <a:r>
              <a:rPr lang="fr-FR" sz="3600" dirty="0"/>
              <a:t> </a:t>
            </a:r>
            <a:r>
              <a:rPr lang="fr-FR" sz="3600" dirty="0" err="1"/>
              <a:t>Attaccarsi</a:t>
            </a:r>
            <a:r>
              <a:rPr lang="fr-FR" sz="3600" dirty="0"/>
              <a:t>, </a:t>
            </a:r>
            <a:r>
              <a:rPr lang="fr-FR" sz="3600" dirty="0" err="1"/>
              <a:t>appigliarsi</a:t>
            </a:r>
            <a:r>
              <a:rPr lang="fr-FR" sz="3600" dirty="0"/>
              <a:t>, </a:t>
            </a:r>
            <a:r>
              <a:rPr lang="fr-FR" sz="3600" dirty="0" err="1"/>
              <a:t>detto</a:t>
            </a:r>
            <a:r>
              <a:rPr lang="fr-FR" sz="3600" dirty="0"/>
              <a:t> </a:t>
            </a:r>
            <a:r>
              <a:rPr lang="fr-FR" sz="3600" dirty="0" err="1"/>
              <a:t>del</a:t>
            </a:r>
            <a:r>
              <a:rPr lang="fr-FR" sz="3600" dirty="0"/>
              <a:t> </a:t>
            </a:r>
            <a:r>
              <a:rPr lang="fr-FR" sz="3600" dirty="0" err="1"/>
              <a:t>fuoco</a:t>
            </a:r>
            <a:r>
              <a:rPr lang="fr-FR" sz="3600" dirty="0"/>
              <a:t>, e fig. </a:t>
            </a:r>
            <a:r>
              <a:rPr lang="fr-FR" sz="3600" dirty="0" err="1"/>
              <a:t>dell’amore</a:t>
            </a:r>
            <a:r>
              <a:rPr lang="fr-FR" sz="3600" dirty="0"/>
              <a:t>, delle </a:t>
            </a:r>
            <a:r>
              <a:rPr lang="fr-FR" sz="3600" dirty="0" err="1"/>
              <a:t>passioni</a:t>
            </a:r>
            <a:r>
              <a:rPr lang="fr-FR" sz="3600" dirty="0"/>
              <a:t>: </a:t>
            </a:r>
            <a:r>
              <a:rPr lang="fr-FR" sz="3600" i="1" dirty="0"/>
              <a:t> Amor</a:t>
            </a:r>
            <a:r>
              <a:rPr lang="fr-FR" sz="3600" dirty="0"/>
              <a:t>, </a:t>
            </a:r>
            <a:r>
              <a:rPr lang="fr-FR" sz="3600" i="1" dirty="0" err="1"/>
              <a:t>ch’al</a:t>
            </a:r>
            <a:r>
              <a:rPr lang="fr-FR" sz="3600" i="1" dirty="0"/>
              <a:t> cor gentil </a:t>
            </a:r>
            <a:r>
              <a:rPr lang="fr-FR" sz="3600" i="1" dirty="0" err="1"/>
              <a:t>ratto</a:t>
            </a:r>
            <a:r>
              <a:rPr lang="fr-FR" sz="3600" i="1" dirty="0"/>
              <a:t> s’</a:t>
            </a:r>
            <a:r>
              <a:rPr lang="fr-FR" sz="3600" i="1" dirty="0" err="1"/>
              <a:t>apprende</a:t>
            </a:r>
            <a:r>
              <a:rPr lang="fr-FR" sz="3600" dirty="0"/>
              <a:t> (Dante).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0F70AE9-E61A-21B9-4E7C-E8C48DF2C385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18388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 err="1"/>
              <a:t>Morfologia</a:t>
            </a:r>
            <a:r>
              <a:rPr lang="fr-FR" sz="3600" dirty="0"/>
              <a:t> e </a:t>
            </a:r>
            <a:r>
              <a:rPr lang="fr-FR" sz="3600" dirty="0" err="1"/>
              <a:t>sintassi</a:t>
            </a:r>
            <a:r>
              <a:rPr lang="fr-FR" sz="3600" dirty="0"/>
              <a:t> </a:t>
            </a:r>
            <a:r>
              <a:rPr lang="fr-FR" sz="3600" dirty="0" err="1"/>
              <a:t>globalmente</a:t>
            </a:r>
            <a:r>
              <a:rPr lang="fr-FR" sz="3600" dirty="0"/>
              <a:t> limpide (molto </a:t>
            </a:r>
            <a:r>
              <a:rPr lang="fr-FR" sz="3600" dirty="0" err="1"/>
              <a:t>vicine</a:t>
            </a:r>
            <a:r>
              <a:rPr lang="fr-FR" sz="3600" dirty="0"/>
              <a:t> a quelle </a:t>
            </a:r>
            <a:r>
              <a:rPr lang="fr-FR" sz="3600" dirty="0" err="1"/>
              <a:t>utilizzate</a:t>
            </a:r>
            <a:r>
              <a:rPr lang="fr-FR" sz="3600" dirty="0"/>
              <a:t> </a:t>
            </a:r>
            <a:r>
              <a:rPr lang="fr-FR" sz="3600" dirty="0" err="1"/>
              <a:t>oggi</a:t>
            </a:r>
            <a:r>
              <a:rPr lang="fr-FR" sz="3600" dirty="0"/>
              <a:t>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C48DE45-C80A-E823-C79E-774DBFB224F2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9306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EA7BE-B843-48E7-97E0-59082E67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Marco </a:t>
            </a:r>
            <a:r>
              <a:rPr lang="fr-FR" dirty="0" err="1"/>
              <a:t>Santagata</a:t>
            </a:r>
            <a:r>
              <a:rPr lang="fr-FR" dirty="0"/>
              <a:t> (</a:t>
            </a:r>
            <a:r>
              <a:rPr lang="fr-FR" dirty="0" err="1"/>
              <a:t>università</a:t>
            </a:r>
            <a:r>
              <a:rPr lang="fr-FR" dirty="0"/>
              <a:t> di Pisa) :</a:t>
            </a:r>
          </a:p>
          <a:p>
            <a:pPr marL="0" indent="0">
              <a:buNone/>
            </a:pPr>
            <a:r>
              <a:rPr lang="fr-FR" dirty="0"/>
              <a:t>	</a:t>
            </a:r>
            <a:endParaRPr lang="fr-FR" sz="1700" dirty="0"/>
          </a:p>
          <a:p>
            <a:pPr marL="0" indent="0">
              <a:buNone/>
            </a:pPr>
            <a:r>
              <a:rPr lang="fr-FR" dirty="0"/>
              <a:t>	- </a:t>
            </a:r>
            <a:r>
              <a:rPr lang="fr-FR" dirty="0" err="1"/>
              <a:t>Guittone</a:t>
            </a:r>
            <a:r>
              <a:rPr lang="fr-FR" dirty="0"/>
              <a:t> e </a:t>
            </a:r>
            <a:r>
              <a:rPr lang="fr-FR" dirty="0" err="1"/>
              <a:t>Guinizzelli</a:t>
            </a:r>
            <a:r>
              <a:rPr lang="fr-FR" dirty="0"/>
              <a:t>, </a:t>
            </a:r>
            <a:r>
              <a:rPr lang="fr-FR" dirty="0" err="1"/>
              <a:t>cortesi</a:t>
            </a:r>
            <a:r>
              <a:rPr lang="fr-FR" dirty="0"/>
              <a:t> e anti-</a:t>
            </a:r>
            <a:r>
              <a:rPr lang="fr-FR" dirty="0" err="1"/>
              <a:t>cortesi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>
                <a:hlinkClick r:id="rId2"/>
              </a:rPr>
              <a:t>https://www.youtube.com/watch?v=AT0qcSlLhZQ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dirty="0"/>
              <a:t>	- Firenze, la </a:t>
            </a:r>
            <a:r>
              <a:rPr lang="fr-FR" dirty="0" err="1"/>
              <a:t>reazione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Stilnovisti</a:t>
            </a:r>
            <a:endParaRPr lang="fr-FR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>
                <a:hlinkClick r:id="rId3"/>
              </a:rPr>
              <a:t>https://www.youtube.com/watch?v=T12vnGx-iJA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3500" dirty="0"/>
              <a:t>	- I </a:t>
            </a:r>
            <a:r>
              <a:rPr lang="fr-FR" sz="3500" dirty="0" err="1"/>
              <a:t>tratti</a:t>
            </a:r>
            <a:r>
              <a:rPr lang="fr-FR" sz="3500" dirty="0"/>
              <a:t> </a:t>
            </a:r>
            <a:r>
              <a:rPr lang="fr-FR" sz="3500" dirty="0" err="1"/>
              <a:t>salienti</a:t>
            </a:r>
            <a:r>
              <a:rPr lang="fr-FR" sz="3500" dirty="0"/>
              <a:t> </a:t>
            </a:r>
            <a:r>
              <a:rPr lang="fr-FR" sz="3500" dirty="0" err="1"/>
              <a:t>dello</a:t>
            </a:r>
            <a:r>
              <a:rPr lang="fr-FR" sz="3500" dirty="0"/>
              <a:t> </a:t>
            </a:r>
            <a:r>
              <a:rPr lang="fr-FR" sz="3500" dirty="0" err="1"/>
              <a:t>stilnovismo</a:t>
            </a:r>
            <a:endParaRPr lang="fr-FR" sz="3500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3200" dirty="0">
                <a:hlinkClick r:id="rId4"/>
              </a:rPr>
              <a:t>https://www.youtube.com/watch?v=1uuvheg76eE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Il Dolce </a:t>
            </a:r>
            <a:r>
              <a:rPr lang="fr-FR" dirty="0" err="1"/>
              <a:t>Stil</a:t>
            </a:r>
            <a:r>
              <a:rPr lang="fr-FR" dirty="0"/>
              <a:t> Novo  -  </a:t>
            </a:r>
            <a:r>
              <a:rPr lang="fr-FR" dirty="0" err="1"/>
              <a:t>presentazione</a:t>
            </a:r>
            <a:r>
              <a:rPr lang="fr-FR" dirty="0"/>
              <a:t> </a:t>
            </a:r>
            <a:r>
              <a:rPr lang="fr-FR" dirty="0" err="1"/>
              <a:t>storica</a:t>
            </a:r>
            <a:r>
              <a:rPr lang="fr-FR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(</a:t>
            </a:r>
            <a:r>
              <a:rPr lang="fr-FR" b="1" i="1" u="sng" dirty="0">
                <a:solidFill>
                  <a:srgbClr val="FF0000"/>
                </a:solidFill>
              </a:rPr>
              <a:t>da </a:t>
            </a:r>
            <a:r>
              <a:rPr lang="fr-FR" b="1" i="1" u="sng" dirty="0" err="1">
                <a:solidFill>
                  <a:srgbClr val="FF0000"/>
                </a:solidFill>
              </a:rPr>
              <a:t>sintetizzare</a:t>
            </a:r>
            <a:r>
              <a:rPr lang="fr-FR" b="1" i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2400" dirty="0">
                <a:hlinkClick r:id="rId5"/>
              </a:rPr>
              <a:t>https://www.youtube.com/watch?v=MxHGsv9vLAM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D079F3-6F8F-795D-F10B-51054E4D3FA9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32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950577" cy="436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58052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Metro : </a:t>
            </a:r>
            <a:r>
              <a:rPr lang="fr-FR" b="1" dirty="0" err="1"/>
              <a:t>sonetto</a:t>
            </a:r>
            <a:r>
              <a:rPr lang="fr-FR" b="1" dirty="0"/>
              <a:t> con </a:t>
            </a:r>
            <a:r>
              <a:rPr lang="fr-FR" b="1" dirty="0" err="1"/>
              <a:t>schema</a:t>
            </a:r>
            <a:r>
              <a:rPr lang="fr-FR" b="1" dirty="0"/>
              <a:t> </a:t>
            </a:r>
            <a:r>
              <a:rPr lang="fr-FR" b="1" dirty="0" err="1"/>
              <a:t>ritmico</a:t>
            </a:r>
            <a:r>
              <a:rPr lang="fr-FR" b="1" dirty="0"/>
              <a:t> </a:t>
            </a:r>
            <a:r>
              <a:rPr lang="fr-FR" b="1" dirty="0" err="1"/>
              <a:t>regolare</a:t>
            </a:r>
            <a:r>
              <a:rPr lang="fr-FR" dirty="0"/>
              <a:t> (ABAB, ABAB, CDE, CDE)</a:t>
            </a:r>
          </a:p>
          <a:p>
            <a:r>
              <a:rPr lang="fr-FR" dirty="0" err="1"/>
              <a:t>ripreso</a:t>
            </a:r>
            <a:r>
              <a:rPr lang="fr-FR" dirty="0"/>
              <a:t> da Guinizelli 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 err="1"/>
              <a:t>risposta</a:t>
            </a:r>
            <a:r>
              <a:rPr lang="fr-FR" dirty="0"/>
              <a:t> (ma con rime diverse)</a:t>
            </a:r>
          </a:p>
        </p:txBody>
      </p:sp>
      <p:pic>
        <p:nvPicPr>
          <p:cNvPr id="3" name="Bonagiunta, Voi ch'avete">
            <a:hlinkClick r:id="" action="ppaction://media"/>
            <a:extLst>
              <a:ext uri="{FF2B5EF4-FFF2-40B4-BE49-F238E27FC236}">
                <a16:creationId xmlns:a16="http://schemas.microsoft.com/office/drawing/2014/main" id="{C98CCEA2-DA28-4730-BBA8-F296B3FC4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1410074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2ADD61F-D1BC-4DC4-6798-6CB36F75D663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331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2000" b="1" dirty="0"/>
              <a:t>Provenzalismi  </a:t>
            </a:r>
          </a:p>
          <a:p>
            <a:pPr marL="0" indent="0" algn="just">
              <a:buNone/>
            </a:pPr>
            <a:endParaRPr lang="it-IT" sz="2000" b="1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mainera</a:t>
            </a:r>
            <a:r>
              <a:rPr lang="it-IT" sz="2000" dirty="0"/>
              <a:t> 	(v. 1, "stile", "maniera", usato anche da Guittone d'Arezzo)</a:t>
            </a:r>
          </a:p>
          <a:p>
            <a:pPr marL="0" indent="0" algn="just">
              <a:buNone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plagenti</a:t>
            </a:r>
            <a:r>
              <a:rPr lang="it-IT" sz="2000" dirty="0"/>
              <a:t>	(v. 2, "piacevoli", "dolci") 	&lt; </a:t>
            </a:r>
            <a:r>
              <a:rPr lang="it-IT" sz="2000" i="1" dirty="0"/>
              <a:t>plaire</a:t>
            </a:r>
            <a:r>
              <a:rPr lang="it-IT" sz="2000" dirty="0"/>
              <a:t> (part. prés. “plaisant”)</a:t>
            </a:r>
          </a:p>
          <a:p>
            <a:pPr marL="0" indent="0" algn="just">
              <a:buNone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lumèra</a:t>
            </a:r>
            <a:r>
              <a:rPr lang="it-IT" sz="2000" dirty="0"/>
              <a:t>  variante di </a:t>
            </a:r>
            <a:r>
              <a:rPr lang="it-IT" sz="2000" i="1" dirty="0"/>
              <a:t>lumiera</a:t>
            </a:r>
            <a:r>
              <a:rPr lang="it-IT" sz="2000" dirty="0"/>
              <a:t>  s. f. [dal fr. ant. </a:t>
            </a:r>
            <a:r>
              <a:rPr lang="it-IT" sz="2000" i="1" dirty="0"/>
              <a:t>lumière</a:t>
            </a:r>
            <a:r>
              <a:rPr lang="it-IT" sz="2000" dirty="0"/>
              <a:t>, che è il lat. tardo </a:t>
            </a:r>
            <a:r>
              <a:rPr lang="it-IT" sz="2000" i="1" dirty="0"/>
              <a:t>luminaria</a:t>
            </a:r>
            <a:r>
              <a:rPr lang="it-IT" sz="2000" dirty="0"/>
              <a:t> (v. luminaria) ; der. di lume]. – 1. ant. Luce, splendore, cosa lucente</a:t>
            </a:r>
          </a:p>
          <a:p>
            <a:pPr marL="0" indent="0" algn="just">
              <a:buNone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trovatore</a:t>
            </a:r>
            <a:r>
              <a:rPr lang="it-IT" sz="2000" dirty="0"/>
              <a:t>	 (o </a:t>
            </a:r>
            <a:r>
              <a:rPr lang="it-IT" sz="2000" i="1" dirty="0"/>
              <a:t>trovadóre</a:t>
            </a:r>
            <a:r>
              <a:rPr lang="it-IT" sz="2000" dirty="0"/>
              <a:t>) s. m. [dal provenz. </a:t>
            </a:r>
            <a:r>
              <a:rPr lang="it-IT" sz="2000" i="1" dirty="0"/>
              <a:t>trobador</a:t>
            </a:r>
            <a:r>
              <a:rPr lang="it-IT" sz="2000" dirty="0"/>
              <a:t>, caso obliquo del nomin. </a:t>
            </a:r>
            <a:r>
              <a:rPr lang="it-IT" sz="2000" i="1" dirty="0"/>
              <a:t>trobaire</a:t>
            </a:r>
            <a:r>
              <a:rPr lang="it-IT" sz="2000" dirty="0"/>
              <a:t>, der. di </a:t>
            </a:r>
            <a:r>
              <a:rPr lang="it-IT" sz="2000" i="1" dirty="0"/>
              <a:t>trobar</a:t>
            </a:r>
            <a:r>
              <a:rPr lang="it-IT" sz="2000" dirty="0"/>
              <a:t> «trovare; comporre in versi»]. – Poeta provenzale dei secoli 12° e 13°, rappresentante della nuova lirica d’amore </a:t>
            </a:r>
          </a:p>
          <a:p>
            <a:pPr marL="0" indent="0" algn="just">
              <a:buNone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sottigliansa, dissimigliansa</a:t>
            </a:r>
            <a:r>
              <a:rPr lang="it-IT" sz="2000" dirty="0"/>
              <a:t>	nomi in </a:t>
            </a:r>
            <a:r>
              <a:rPr lang="it-IT" sz="2000" i="1" dirty="0"/>
              <a:t>–anz </a:t>
            </a:r>
            <a:r>
              <a:rPr lang="it-IT" sz="2000" dirty="0"/>
              <a:t>(sicilianizzati) cf. </a:t>
            </a:r>
            <a:r>
              <a:rPr lang="it-IT" sz="2000" i="1" dirty="0"/>
              <a:t>aligranza</a:t>
            </a:r>
            <a:r>
              <a:rPr lang="it-IT" sz="2000" dirty="0"/>
              <a:t>, </a:t>
            </a:r>
            <a:r>
              <a:rPr lang="it-IT" sz="2000" i="1" dirty="0"/>
              <a:t>dimustranza.</a:t>
            </a:r>
            <a:r>
              <a:rPr lang="it-IT" sz="2000" dirty="0"/>
              <a:t>..   = maestrìa</a:t>
            </a:r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r>
              <a:rPr lang="it-IT" sz="2000" b="1" i="1" dirty="0"/>
              <a:t>canson</a:t>
            </a:r>
            <a:r>
              <a:rPr lang="it-IT" sz="2000" b="1" dirty="0"/>
              <a:t> </a:t>
            </a:r>
            <a:r>
              <a:rPr lang="it-IT" sz="2000" dirty="0"/>
              <a:t>cf. </a:t>
            </a:r>
            <a:r>
              <a:rPr lang="it-IT" sz="2000" b="1" i="1" dirty="0"/>
              <a:t>canzóne</a:t>
            </a:r>
            <a:r>
              <a:rPr lang="it-IT" sz="2000" dirty="0"/>
              <a:t> (ant. </a:t>
            </a:r>
            <a:r>
              <a:rPr lang="it-IT" sz="2000" b="1" i="1" dirty="0"/>
              <a:t>canzóna</a:t>
            </a:r>
            <a:r>
              <a:rPr lang="it-IT" sz="2000" dirty="0"/>
              <a:t>) s. f. [ &lt;  provenzale </a:t>
            </a:r>
            <a:r>
              <a:rPr lang="it-IT" sz="2000" i="1" dirty="0"/>
              <a:t>cansós</a:t>
            </a:r>
            <a:r>
              <a:rPr lang="it-IT" sz="2000" dirty="0"/>
              <a:t> &lt; francese </a:t>
            </a:r>
            <a:r>
              <a:rPr lang="it-IT" sz="2000" i="1" dirty="0"/>
              <a:t>chanson</a:t>
            </a:r>
            <a:r>
              <a:rPr lang="it-IT" sz="2000" dirty="0"/>
              <a:t>  &lt;  lat. </a:t>
            </a:r>
            <a:r>
              <a:rPr lang="it-IT" sz="2000" i="1" dirty="0"/>
              <a:t>cantio</a:t>
            </a:r>
            <a:r>
              <a:rPr lang="it-IT" sz="2000" dirty="0"/>
              <a:t> -</a:t>
            </a:r>
            <a:r>
              <a:rPr lang="it-IT" sz="2000" i="1" dirty="0"/>
              <a:t>ōnis</a:t>
            </a:r>
            <a:r>
              <a:rPr lang="it-IT" sz="2000" dirty="0"/>
              <a:t>, der. di </a:t>
            </a:r>
            <a:r>
              <a:rPr lang="it-IT" sz="2000" i="1" dirty="0"/>
              <a:t>canĕre</a:t>
            </a:r>
            <a:r>
              <a:rPr lang="it-IT" sz="2000" dirty="0"/>
              <a:t> «cantare» (supino </a:t>
            </a:r>
            <a:r>
              <a:rPr lang="it-IT" sz="2000" i="1" dirty="0"/>
              <a:t>cantum</a:t>
            </a:r>
            <a:r>
              <a:rPr lang="it-IT" sz="2000" dirty="0"/>
              <a:t>)]. – Componimento lirico formato da un numero indeterminato di strofe (in genere da 5 a 7), costituite da un numero vario di endecasillabi, o endecasillabi e settenari variamente disposti, rimati tra loro.</a:t>
            </a:r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algn="just">
              <a:buFontTx/>
              <a:buChar char="-"/>
              <a:tabLst>
                <a:tab pos="1346200" algn="l"/>
              </a:tabLst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9E9EC5C-B128-228C-295E-2A6BDB512825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326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Volgare lucchese</a:t>
            </a:r>
            <a:r>
              <a:rPr lang="it-IT" sz="2000" dirty="0"/>
              <a:t>  </a:t>
            </a:r>
          </a:p>
          <a:p>
            <a:pPr marL="0" indent="0" algn="ctr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it-IT" sz="2000" dirty="0"/>
              <a:t>forme in </a:t>
            </a:r>
            <a:r>
              <a:rPr lang="it-IT" sz="2000" b="1" dirty="0"/>
              <a:t>-ns-/-rs- </a:t>
            </a:r>
            <a:r>
              <a:rPr lang="it-IT" sz="2000" dirty="0"/>
              <a:t>anziché in </a:t>
            </a:r>
            <a:r>
              <a:rPr lang="it-IT" sz="2000" b="1" dirty="0"/>
              <a:t>-nz-/-rz </a:t>
            </a:r>
            <a:r>
              <a:rPr lang="it-IT" sz="2000" dirty="0"/>
              <a:t>(v. 4, "avansare"; v. 8, "avansa"; v. 9, "sottigliansa"; v. 12, "dissimigliansa"; v. 14, "canson", "forsa").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="1" dirty="0" err="1"/>
              <a:t>ispogna</a:t>
            </a:r>
            <a:r>
              <a:rPr lang="fr-FR" sz="2000" dirty="0"/>
              <a:t>	</a:t>
            </a:r>
            <a:r>
              <a:rPr lang="fr-FR" sz="2000" dirty="0">
                <a:sym typeface="Symbol"/>
              </a:rPr>
              <a:t></a:t>
            </a:r>
            <a:r>
              <a:rPr lang="fr-FR" sz="2000" dirty="0"/>
              <a:t>  cf. </a:t>
            </a:r>
            <a:r>
              <a:rPr lang="fr-FR" sz="2000" dirty="0" err="1"/>
              <a:t>esponga</a:t>
            </a:r>
            <a:r>
              <a:rPr lang="fr-FR" sz="2000" dirty="0"/>
              <a:t> (</a:t>
            </a:r>
            <a:r>
              <a:rPr lang="fr-FR" sz="2000" dirty="0" err="1"/>
              <a:t>spieghi</a:t>
            </a:r>
            <a:r>
              <a:rPr lang="fr-FR" sz="2000" dirty="0"/>
              <a:t>) </a:t>
            </a:r>
          </a:p>
          <a:p>
            <a:pPr marL="0" indent="0" algn="just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="1" dirty="0" err="1"/>
              <a:t>vegna</a:t>
            </a:r>
            <a:r>
              <a:rPr lang="fr-FR" sz="2000" dirty="0"/>
              <a:t>  	</a:t>
            </a:r>
            <a:r>
              <a:rPr lang="fr-FR" sz="2000" dirty="0">
                <a:sym typeface="Symbol"/>
              </a:rPr>
              <a:t></a:t>
            </a:r>
            <a:r>
              <a:rPr lang="fr-FR" sz="2000" dirty="0"/>
              <a:t>  cf. </a:t>
            </a:r>
            <a:r>
              <a:rPr lang="fr-FR" sz="2000" dirty="0" err="1"/>
              <a:t>venga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="1" dirty="0" err="1"/>
              <a:t>parlatura</a:t>
            </a:r>
            <a:r>
              <a:rPr lang="fr-FR" sz="2000" b="1" dirty="0"/>
              <a:t>  	</a:t>
            </a:r>
            <a:r>
              <a:rPr lang="fr-FR" sz="2000" dirty="0">
                <a:sym typeface="Symbol"/>
              </a:rPr>
              <a:t></a:t>
            </a:r>
            <a:r>
              <a:rPr lang="fr-FR" sz="2000" dirty="0"/>
              <a:t>  </a:t>
            </a:r>
            <a:r>
              <a:rPr lang="fr-FR" sz="2000" dirty="0" err="1"/>
              <a:t>discorso</a:t>
            </a:r>
            <a:r>
              <a:rPr lang="fr-FR" sz="2000" dirty="0"/>
              <a:t>, </a:t>
            </a:r>
            <a:r>
              <a:rPr lang="fr-FR" sz="2000" dirty="0" err="1"/>
              <a:t>parlata</a:t>
            </a:r>
            <a:r>
              <a:rPr lang="fr-FR" sz="2000" dirty="0"/>
              <a:t> (</a:t>
            </a:r>
            <a:r>
              <a:rPr lang="fr-FR" sz="2000" dirty="0" err="1"/>
              <a:t>specialmente</a:t>
            </a:r>
            <a:r>
              <a:rPr lang="fr-FR" sz="2000" dirty="0"/>
              <a:t> :  </a:t>
            </a:r>
            <a:r>
              <a:rPr lang="fr-FR" sz="2000" dirty="0" err="1"/>
              <a:t>stile</a:t>
            </a:r>
            <a:r>
              <a:rPr lang="fr-FR" sz="2000" dirty="0"/>
              <a:t> </a:t>
            </a:r>
            <a:r>
              <a:rPr lang="fr-FR" sz="2000" dirty="0" err="1"/>
              <a:t>poetico</a:t>
            </a:r>
            <a:r>
              <a:rPr lang="fr-FR" sz="2000" dirty="0"/>
              <a:t>) </a:t>
            </a:r>
            <a:r>
              <a:rPr lang="fr-FR" sz="2000" i="1" dirty="0">
                <a:sym typeface="Symbol" panose="05050102010706020507" pitchFamily="18" charset="2"/>
              </a:rPr>
              <a:t>  </a:t>
            </a:r>
            <a:r>
              <a:rPr lang="fr-FR" sz="2000" i="1" dirty="0" err="1">
                <a:sym typeface="Symbol" panose="05050102010706020507" pitchFamily="18" charset="2"/>
              </a:rPr>
              <a:t>favella</a:t>
            </a:r>
            <a:endParaRPr lang="fr-FR" sz="2000" dirty="0"/>
          </a:p>
          <a:p>
            <a:pPr marL="0" indent="0" algn="just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b="1" dirty="0"/>
              <a:t>qui</a:t>
            </a:r>
            <a:r>
              <a:rPr lang="fr-FR" sz="2000" b="1" dirty="0">
                <a:solidFill>
                  <a:srgbClr val="FF0000"/>
                </a:solidFill>
              </a:rPr>
              <a:t>ne</a:t>
            </a:r>
            <a:r>
              <a:rPr lang="fr-FR" sz="2000" dirty="0"/>
              <a:t>	(cf. « qui ») </a:t>
            </a:r>
            <a:r>
              <a:rPr lang="fr-FR" sz="2000" dirty="0" err="1"/>
              <a:t>epitesi</a:t>
            </a:r>
            <a:r>
              <a:rPr lang="fr-FR" sz="2000" dirty="0"/>
              <a:t> : </a:t>
            </a:r>
            <a:r>
              <a:rPr lang="fr-FR" sz="2000" dirty="0" err="1"/>
              <a:t>aggiunta</a:t>
            </a:r>
            <a:r>
              <a:rPr lang="fr-FR" sz="2000" dirty="0"/>
              <a:t> corpo </a:t>
            </a:r>
            <a:r>
              <a:rPr lang="fr-FR" sz="2000" dirty="0" err="1"/>
              <a:t>fonico</a:t>
            </a:r>
            <a:r>
              <a:rPr lang="fr-FR" sz="2000" dirty="0"/>
              <a:t> a fine </a:t>
            </a:r>
            <a:r>
              <a:rPr lang="fr-FR" sz="2000" dirty="0" err="1"/>
              <a:t>parola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b="1" i="1" dirty="0"/>
              <a:t>		</a:t>
            </a:r>
            <a:r>
              <a:rPr lang="fr-FR" sz="2000" dirty="0" err="1">
                <a:solidFill>
                  <a:srgbClr val="FF0000"/>
                </a:solidFill>
              </a:rPr>
              <a:t>fatti</a:t>
            </a:r>
            <a:r>
              <a:rPr lang="fr-FR" sz="2000" dirty="0">
                <a:solidFill>
                  <a:srgbClr val="FF0000"/>
                </a:solidFill>
              </a:rPr>
              <a:t> di </a:t>
            </a:r>
            <a:r>
              <a:rPr lang="fr-FR" sz="2000" dirty="0" err="1">
                <a:solidFill>
                  <a:srgbClr val="FF0000"/>
                </a:solidFill>
              </a:rPr>
              <a:t>fonetica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generale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6D99DDC-2A57-F725-0344-9E1659D6C20D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5867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8927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b="1" dirty="0"/>
              <a:t>Latinismi</a:t>
            </a:r>
          </a:p>
          <a:p>
            <a:pPr marL="0" indent="0" algn="ctr">
              <a:buNone/>
            </a:pPr>
            <a:endParaRPr lang="it-IT" b="1" dirty="0"/>
          </a:p>
          <a:p>
            <a:pPr algn="just">
              <a:buFontTx/>
              <a:buChar char="-"/>
            </a:pPr>
            <a:r>
              <a:rPr lang="it-IT" b="1" i="1" dirty="0"/>
              <a:t>luce</a:t>
            </a:r>
            <a:r>
              <a:rPr lang="it-IT" dirty="0"/>
              <a:t> 	(indic. pres. 3a p.sg.)  cf. lùcere </a:t>
            </a:r>
            <a:r>
              <a:rPr lang="it-IT" b="1" dirty="0">
                <a:solidFill>
                  <a:srgbClr val="FF0000"/>
                </a:solidFill>
              </a:rPr>
              <a:t>v. intr.</a:t>
            </a:r>
            <a:r>
              <a:rPr lang="it-IT" dirty="0"/>
              <a:t> [lat. lūcēre, der. di lux lucis «luce»], ant. e poet. – Mandar luce, risplendere. 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Tx/>
              <a:buChar char="-"/>
            </a:pPr>
            <a:r>
              <a:rPr lang="it-IT" i="1" dirty="0"/>
              <a:t>l’alta </a:t>
            </a:r>
            <a:r>
              <a:rPr lang="it-IT" b="1" i="1" dirty="0"/>
              <a:t>spera   </a:t>
            </a:r>
            <a:r>
              <a:rPr lang="it-IT" dirty="0"/>
              <a:t>[lat. tardo spĕra, lat. class. sphaera, dal gr. σϕαῖρα; v. sfera]. –Forma ant. e poet. per sfera, nel sign. proprio geometrico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it-IT" dirty="0"/>
              <a:t>	</a:t>
            </a:r>
            <a:r>
              <a:rPr lang="it-IT" dirty="0">
                <a:sym typeface="Symbol"/>
              </a:rPr>
              <a:t> </a:t>
            </a:r>
            <a:r>
              <a:rPr lang="it-IT" dirty="0"/>
              <a:t>forse Guittone d’Arezzo (capofila dei poeti siculo-toscani), forse 	le opere di Bonagiunta in questo stile, forse la poesia sicula-toscana 	di per sè</a:t>
            </a:r>
          </a:p>
          <a:p>
            <a:pPr marL="0" indent="0" algn="just">
              <a:buNone/>
              <a:tabLst>
                <a:tab pos="355600" algn="l"/>
              </a:tabLst>
            </a:pPr>
            <a:endParaRPr lang="it-IT" dirty="0"/>
          </a:p>
          <a:p>
            <a:pPr algn="just">
              <a:buFontTx/>
              <a:buChar char="-"/>
              <a:tabLst>
                <a:tab pos="1257300" algn="l"/>
              </a:tabLst>
            </a:pPr>
            <a:r>
              <a:rPr lang="it-IT" b="1" i="1" dirty="0"/>
              <a:t>traier</a:t>
            </a:r>
            <a:r>
              <a:rPr lang="it-IT" dirty="0"/>
              <a:t> 	 cf. </a:t>
            </a:r>
            <a:r>
              <a:rPr lang="it-IT" i="1" dirty="0"/>
              <a:t>trarre</a:t>
            </a:r>
            <a:r>
              <a:rPr lang="it-IT" dirty="0"/>
              <a:t> (ant. </a:t>
            </a:r>
            <a:r>
              <a:rPr lang="it-IT" i="1" dirty="0"/>
              <a:t>tràere</a:t>
            </a:r>
            <a:r>
              <a:rPr lang="it-IT" dirty="0"/>
              <a:t> e </a:t>
            </a:r>
            <a:r>
              <a:rPr lang="it-IT" i="1" dirty="0"/>
              <a:t>tràggere</a:t>
            </a:r>
            <a:r>
              <a:rPr lang="it-IT" dirty="0"/>
              <a:t>) v. tr. [lat. </a:t>
            </a:r>
            <a:r>
              <a:rPr lang="it-IT" i="1" dirty="0"/>
              <a:t>trahĕre</a:t>
            </a:r>
            <a:r>
              <a:rPr lang="it-IT" dirty="0"/>
              <a:t>] Muovere cosa o persona esercitando su di essa una forza di trazione.</a:t>
            </a:r>
          </a:p>
          <a:p>
            <a:pPr marL="0" indent="0" algn="just">
              <a:buNone/>
            </a:pPr>
            <a:endParaRPr lang="it-IT" dirty="0"/>
          </a:p>
          <a:p>
            <a:pPr algn="just">
              <a:buFontTx/>
              <a:buChar char="-"/>
            </a:pPr>
            <a:r>
              <a:rPr lang="it-IT" b="1" i="1" dirty="0"/>
              <a:t>ditto</a:t>
            </a:r>
            <a:r>
              <a:rPr lang="it-IT" dirty="0"/>
              <a:t>    &lt; dictus  (participio passato di </a:t>
            </a:r>
            <a:r>
              <a:rPr lang="it-IT" i="1" dirty="0"/>
              <a:t>dicere</a:t>
            </a:r>
            <a:r>
              <a:rPr lang="it-IT" dirty="0"/>
              <a:t>), con assimilazione regressiva   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F8AFF9A-1BBE-729C-9F6A-9DF0085D997A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401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400" dirty="0"/>
              <a:t>	</a:t>
            </a:r>
            <a:r>
              <a:rPr lang="it-IT" sz="2200" dirty="0"/>
              <a:t>Il sonetto di Bonagiunta apre una "tenzone“ con il poeta (suo contemporaneao) </a:t>
            </a:r>
            <a:r>
              <a:rPr lang="it-IT" sz="2200" b="1" dirty="0"/>
              <a:t>Guido Guinizelli</a:t>
            </a:r>
            <a:r>
              <a:rPr lang="it-IT" sz="2200" dirty="0"/>
              <a:t>, che risponderà con il sonetto </a:t>
            </a:r>
            <a:r>
              <a:rPr lang="it-IT" sz="2200" b="1" i="1" dirty="0"/>
              <a:t>Omo ch'è saggio non corre leggero</a:t>
            </a:r>
            <a:r>
              <a:rPr lang="it-IT" sz="2200" dirty="0"/>
              <a:t>, cioè un uomo sapiente non esprime giudizi a cuor leggero, non ritiene di possedere la verità, ammette che ci siano vari modi di cantare l’amore, in poesia, non uno in particolare.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i="1" dirty="0"/>
              <a:t>Omo ch'è saggio non corre leggero</a:t>
            </a:r>
          </a:p>
          <a:p>
            <a:pPr marL="0" indent="0">
              <a:buNone/>
            </a:pPr>
            <a:endParaRPr lang="fr-FR" dirty="0"/>
          </a:p>
          <a:p>
            <a:pPr marL="0" indent="355600">
              <a:lnSpc>
                <a:spcPct val="110000"/>
              </a:lnSpc>
              <a:buNone/>
            </a:pPr>
            <a:r>
              <a:rPr lang="it-IT" sz="2200" b="1" dirty="0"/>
              <a:t>Guido Guinizelli</a:t>
            </a:r>
            <a:r>
              <a:rPr lang="it-IT" sz="2200" dirty="0"/>
              <a:t> (Bologna, 1235 - Monselice, 1276)</a:t>
            </a:r>
          </a:p>
          <a:p>
            <a:pPr marL="0" indent="355600">
              <a:lnSpc>
                <a:spcPct val="110000"/>
              </a:lnSpc>
              <a:buNone/>
            </a:pPr>
            <a:endParaRPr lang="fr-FR" sz="2200" dirty="0"/>
          </a:p>
          <a:p>
            <a:pPr marL="0" indent="355600" algn="just">
              <a:lnSpc>
                <a:spcPct val="110000"/>
              </a:lnSpc>
              <a:buNone/>
            </a:pPr>
            <a:r>
              <a:rPr lang="it-IT" sz="2200" dirty="0"/>
              <a:t>Considerato il padre fondatore del Dolce Stil Novo. La </a:t>
            </a:r>
            <a:r>
              <a:rPr lang="fr-FR" sz="2200" dirty="0"/>
              <a:t>sua canzone </a:t>
            </a:r>
            <a:r>
              <a:rPr lang="fr-FR" sz="2200" i="1" dirty="0"/>
              <a:t>Al cor gentil </a:t>
            </a:r>
            <a:r>
              <a:rPr lang="fr-FR" sz="2200" i="1" dirty="0" err="1"/>
              <a:t>rempaira</a:t>
            </a:r>
            <a:r>
              <a:rPr lang="fr-FR" sz="2200" i="1" dirty="0"/>
              <a:t> </a:t>
            </a:r>
            <a:r>
              <a:rPr lang="fr-FR" sz="2200" i="1" dirty="0" err="1"/>
              <a:t>sempre</a:t>
            </a:r>
            <a:r>
              <a:rPr lang="fr-FR" sz="2200" i="1" dirty="0"/>
              <a:t> </a:t>
            </a:r>
            <a:r>
              <a:rPr lang="fr-FR" sz="2200" i="1" dirty="0" err="1"/>
              <a:t>amore</a:t>
            </a:r>
            <a:r>
              <a:rPr lang="fr-FR" sz="2200" dirty="0"/>
              <a:t> è </a:t>
            </a:r>
            <a:r>
              <a:rPr lang="fr-FR" sz="2200" dirty="0" err="1"/>
              <a:t>considerata</a:t>
            </a:r>
            <a:r>
              <a:rPr lang="fr-FR" sz="2200" dirty="0"/>
              <a:t> il </a:t>
            </a:r>
            <a:r>
              <a:rPr lang="fr-FR" sz="2200" dirty="0" err="1"/>
              <a:t>manifesto</a:t>
            </a:r>
            <a:r>
              <a:rPr lang="fr-FR" sz="2200" dirty="0"/>
              <a:t> </a:t>
            </a:r>
            <a:r>
              <a:rPr lang="fr-FR" sz="2200" dirty="0" err="1"/>
              <a:t>ufficiale</a:t>
            </a:r>
            <a:r>
              <a:rPr lang="fr-FR" sz="2200" dirty="0"/>
              <a:t> </a:t>
            </a:r>
            <a:r>
              <a:rPr lang="fr-FR" sz="2200" dirty="0" err="1"/>
              <a:t>dello</a:t>
            </a:r>
            <a:r>
              <a:rPr lang="fr-FR" sz="2200" dirty="0"/>
              <a:t> </a:t>
            </a:r>
            <a:r>
              <a:rPr lang="fr-FR" sz="2200" dirty="0" err="1"/>
              <a:t>stilnovismo</a:t>
            </a:r>
            <a:r>
              <a:rPr lang="fr-FR" sz="2200" dirty="0"/>
              <a:t>. </a:t>
            </a:r>
          </a:p>
          <a:p>
            <a:pPr marL="0" indent="355600" algn="just">
              <a:lnSpc>
                <a:spcPct val="110000"/>
              </a:lnSpc>
              <a:buNone/>
            </a:pPr>
            <a:endParaRPr lang="fr-FR" sz="2200" dirty="0"/>
          </a:p>
          <a:p>
            <a:pPr marL="0" indent="355600" algn="just">
              <a:lnSpc>
                <a:spcPct val="110000"/>
              </a:lnSpc>
              <a:buNone/>
            </a:pPr>
            <a:r>
              <a:rPr lang="fr-FR" sz="2200" dirty="0"/>
              <a:t>Dante </a:t>
            </a:r>
            <a:r>
              <a:rPr lang="fr-FR" sz="2200" dirty="0" err="1"/>
              <a:t>lo</a:t>
            </a:r>
            <a:r>
              <a:rPr lang="fr-FR" sz="2200" dirty="0"/>
              <a:t> </a:t>
            </a:r>
            <a:r>
              <a:rPr lang="fr-FR" sz="2200" dirty="0" err="1"/>
              <a:t>dichiarò</a:t>
            </a:r>
            <a:r>
              <a:rPr lang="fr-FR" sz="2200" dirty="0"/>
              <a:t> </a:t>
            </a:r>
            <a:r>
              <a:rPr lang="fr-FR" sz="2200" dirty="0" err="1"/>
              <a:t>suo</a:t>
            </a:r>
            <a:r>
              <a:rPr lang="fr-FR" sz="2200" dirty="0"/>
              <a:t> « </a:t>
            </a:r>
            <a:r>
              <a:rPr lang="fr-FR" sz="2200" dirty="0" err="1"/>
              <a:t>padre</a:t>
            </a:r>
            <a:r>
              <a:rPr lang="fr-FR" sz="2200" dirty="0"/>
              <a:t> » e « maestro, </a:t>
            </a:r>
            <a:r>
              <a:rPr lang="fr-FR" sz="2200" dirty="0" err="1"/>
              <a:t>nel</a:t>
            </a:r>
            <a:r>
              <a:rPr lang="fr-FR" sz="2200" dirty="0"/>
              <a:t> canto XXVI </a:t>
            </a:r>
            <a:r>
              <a:rPr lang="fr-FR" sz="2200" dirty="0" err="1"/>
              <a:t>del</a:t>
            </a:r>
            <a:r>
              <a:rPr lang="fr-FR" sz="2200" dirty="0"/>
              <a:t> </a:t>
            </a:r>
            <a:r>
              <a:rPr lang="fr-FR" sz="2200" i="1" dirty="0" err="1"/>
              <a:t>Purgatorio</a:t>
            </a:r>
            <a:r>
              <a:rPr lang="fr-FR" sz="2200" dirty="0"/>
              <a:t> (</a:t>
            </a:r>
            <a:r>
              <a:rPr lang="fr-FR" sz="2200" dirty="0" err="1"/>
              <a:t>lussuriosi</a:t>
            </a:r>
            <a:r>
              <a:rPr lang="fr-FR" sz="2200" dirty="0"/>
              <a:t>), per la </a:t>
            </a:r>
            <a:r>
              <a:rPr lang="fr-FR" sz="2200" dirty="0" err="1"/>
              <a:t>propria</a:t>
            </a:r>
            <a:r>
              <a:rPr lang="fr-FR" sz="2200" dirty="0"/>
              <a:t> </a:t>
            </a:r>
            <a:r>
              <a:rPr lang="fr-FR" sz="2200" dirty="0" err="1"/>
              <a:t>adesione</a:t>
            </a:r>
            <a:r>
              <a:rPr lang="fr-FR" sz="2200" dirty="0"/>
              <a:t> al Dolce </a:t>
            </a:r>
            <a:r>
              <a:rPr lang="fr-FR" sz="2200" dirty="0" err="1"/>
              <a:t>Stil</a:t>
            </a:r>
            <a:r>
              <a:rPr lang="fr-FR" sz="2200" dirty="0"/>
              <a:t> Novo.</a:t>
            </a:r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endParaRPr lang="it-IT" sz="2200" dirty="0"/>
          </a:p>
          <a:p>
            <a:pPr marL="0" indent="355600" algn="just">
              <a:lnSpc>
                <a:spcPct val="11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75BBC94-0602-E0AF-7434-D144C0F34998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1530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i="1" dirty="0"/>
              <a:t>Omo ch'è saggio non corre leggero</a:t>
            </a:r>
          </a:p>
          <a:p>
            <a:pPr marL="0" indent="0" algn="ctr">
              <a:buNone/>
            </a:pPr>
            <a:endParaRPr lang="it-IT" b="1" i="1" dirty="0"/>
          </a:p>
          <a:p>
            <a:pPr marL="0" indent="0" algn="just">
              <a:buNone/>
            </a:pPr>
            <a:r>
              <a:rPr lang="it-IT" sz="2800" dirty="0"/>
              <a:t>Guinizelli risponde al sonetto di Bonagiunta : il vero sapiente modera le parole, non pronuncia pesanti giudizi a cuor leggero.</a:t>
            </a:r>
          </a:p>
          <a:p>
            <a:pPr marL="0" indent="0" algn="just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dirty="0"/>
              <a:t>Nella poesia amorosa vi possono essere diversi stili, senza che uno solo sia migliore di tutti gli altri : </a:t>
            </a:r>
            <a:r>
              <a:rPr lang="it-IT" sz="2800" dirty="0">
                <a:sym typeface="Symbol"/>
              </a:rPr>
              <a:t> </a:t>
            </a:r>
            <a:r>
              <a:rPr lang="it-IT" sz="2800" dirty="0"/>
              <a:t>messaggio di un fondatore.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F096FE-A876-4F60-D48D-C28CEC58DDE8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7959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92714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uinizelli, Omo ch'è...">
            <a:hlinkClick r:id="" action="ppaction://media"/>
            <a:extLst>
              <a:ext uri="{FF2B5EF4-FFF2-40B4-BE49-F238E27FC236}">
                <a16:creationId xmlns:a16="http://schemas.microsoft.com/office/drawing/2014/main" id="{BC3ABD5D-365E-411E-9A44-52E135B39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419D3E9-93C2-C6CD-A92B-9717EC28B73D}"/>
              </a:ext>
            </a:extLst>
          </p:cNvPr>
          <p:cNvSpPr txBox="1">
            <a:spLocks/>
          </p:cNvSpPr>
          <p:nvPr/>
        </p:nvSpPr>
        <p:spPr>
          <a:xfrm>
            <a:off x="611560" y="3716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837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2404</Words>
  <Application>Microsoft Office PowerPoint</Application>
  <PresentationFormat>Affichage à l'écran (4:3)</PresentationFormat>
  <Paragraphs>212</Paragraphs>
  <Slides>22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Linguistique diachronique  -  L5IT2LCE  -  année 2018-2019</dc:title>
  <dc:creator>isabella</dc:creator>
  <cp:lastModifiedBy>Isabella Montersino</cp:lastModifiedBy>
  <cp:revision>42</cp:revision>
  <dcterms:created xsi:type="dcterms:W3CDTF">2019-04-08T18:57:59Z</dcterms:created>
  <dcterms:modified xsi:type="dcterms:W3CDTF">2024-04-21T21:43:16Z</dcterms:modified>
</cp:coreProperties>
</file>