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78" r:id="rId26"/>
    <p:sldId id="279"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95226" autoAdjust="0"/>
  </p:normalViewPr>
  <p:slideViewPr>
    <p:cSldViewPr>
      <p:cViewPr varScale="1">
        <p:scale>
          <a:sx n="78" d="100"/>
          <a:sy n="78" d="100"/>
        </p:scale>
        <p:origin x="15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9E17D-801B-4BE7-AA7A-C22FFF9BAD57}"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D356D-2FE7-40D4-B03C-3F5C429A0BAA}" type="slidenum">
              <a:rPr lang="fr-FR" smtClean="0"/>
              <a:t>‹N°›</a:t>
            </a:fld>
            <a:endParaRPr lang="fr-FR"/>
          </a:p>
        </p:txBody>
      </p:sp>
    </p:spTree>
    <p:extLst>
      <p:ext uri="{BB962C8B-B14F-4D97-AF65-F5344CB8AC3E}">
        <p14:creationId xmlns:p14="http://schemas.microsoft.com/office/powerpoint/2010/main" val="390178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2D356D-2FE7-40D4-B03C-3F5C429A0BAA}" type="slidenum">
              <a:rPr lang="fr-FR" smtClean="0"/>
              <a:t>21</a:t>
            </a:fld>
            <a:endParaRPr lang="fr-FR"/>
          </a:p>
        </p:txBody>
      </p:sp>
    </p:spTree>
    <p:extLst>
      <p:ext uri="{BB962C8B-B14F-4D97-AF65-F5344CB8AC3E}">
        <p14:creationId xmlns:p14="http://schemas.microsoft.com/office/powerpoint/2010/main" val="116456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05/02/2024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RH4PSndZmw" TargetMode="External"/><Relationship Id="rId2" Type="http://schemas.openxmlformats.org/officeDocument/2006/relationships/hyperlink" Target="https://www.youtube.com/watch?v=er_SXhU7x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142984"/>
            <a:ext cx="8229600" cy="4983179"/>
          </a:xfrm>
        </p:spPr>
        <p:txBody>
          <a:bodyPr/>
          <a:lstStyle/>
          <a:p>
            <a:pPr algn="ctr">
              <a:buNone/>
            </a:pPr>
            <a:endParaRPr lang="fr-FR" sz="2000" b="1" dirty="0">
              <a:solidFill>
                <a:srgbClr val="FF0000"/>
              </a:solidFill>
            </a:endParaRPr>
          </a:p>
          <a:p>
            <a:pPr algn="ctr">
              <a:buNone/>
            </a:pPr>
            <a:endParaRPr lang="fr-FR" sz="2000" b="1" dirty="0"/>
          </a:p>
          <a:p>
            <a:pPr algn="ctr">
              <a:buNone/>
            </a:pPr>
            <a:r>
              <a:rPr lang="fr-FR" sz="2000" b="1" dirty="0" err="1"/>
              <a:t>Petrarca</a:t>
            </a:r>
            <a:r>
              <a:rPr lang="fr-FR" sz="2000" b="1" dirty="0"/>
              <a:t> </a:t>
            </a:r>
            <a:r>
              <a:rPr lang="fr-FR" sz="2000" dirty="0"/>
              <a:t>(</a:t>
            </a:r>
            <a:r>
              <a:rPr lang="fr-FR" sz="2000" dirty="0" err="1"/>
              <a:t>poesia</a:t>
            </a:r>
            <a:r>
              <a:rPr lang="fr-FR" sz="2000" dirty="0"/>
              <a:t>) </a:t>
            </a:r>
            <a:r>
              <a:rPr lang="fr-FR" sz="2000" b="1" dirty="0"/>
              <a:t>e </a:t>
            </a:r>
            <a:r>
              <a:rPr lang="fr-FR" sz="2000" b="1" dirty="0" err="1"/>
              <a:t>Boccaccio</a:t>
            </a:r>
            <a:r>
              <a:rPr lang="fr-FR" sz="2000" b="1" dirty="0"/>
              <a:t> </a:t>
            </a:r>
            <a:r>
              <a:rPr lang="fr-FR" sz="2000" dirty="0"/>
              <a:t>(</a:t>
            </a:r>
            <a:r>
              <a:rPr lang="fr-FR" sz="2000" dirty="0" err="1"/>
              <a:t>prosa</a:t>
            </a:r>
            <a:r>
              <a:rPr lang="fr-FR" sz="2000" dirty="0"/>
              <a:t>)</a:t>
            </a:r>
          </a:p>
          <a:p>
            <a:pPr algn="ctr">
              <a:buNone/>
            </a:pPr>
            <a:endParaRPr lang="fr-FR" sz="2000" b="1" dirty="0"/>
          </a:p>
          <a:p>
            <a:pPr algn="ctr">
              <a:buNone/>
            </a:pPr>
            <a:endParaRPr lang="fr-FR" sz="2000" b="1" dirty="0"/>
          </a:p>
          <a:p>
            <a:pPr algn="ctr">
              <a:buNone/>
            </a:pPr>
            <a:r>
              <a:rPr lang="fr-FR" sz="2000" b="1" dirty="0"/>
              <a:t>→ </a:t>
            </a:r>
            <a:r>
              <a:rPr lang="fr-FR" sz="2000" b="1" dirty="0" err="1"/>
              <a:t>Codificazione</a:t>
            </a:r>
            <a:r>
              <a:rPr lang="fr-FR" sz="2000" b="1" dirty="0"/>
              <a:t> </a:t>
            </a:r>
            <a:r>
              <a:rPr lang="fr-FR" sz="2000" b="1" dirty="0" err="1"/>
              <a:t>cinquecentesca</a:t>
            </a:r>
            <a:endParaRPr lang="fr-FR" sz="2000" dirty="0"/>
          </a:p>
        </p:txBody>
      </p:sp>
      <p:sp>
        <p:nvSpPr>
          <p:cNvPr id="6" name="Titre 1">
            <a:extLst>
              <a:ext uri="{FF2B5EF4-FFF2-40B4-BE49-F238E27FC236}">
                <a16:creationId xmlns:a16="http://schemas.microsoft.com/office/drawing/2014/main" id="{95A5A325-CA0C-4D81-7E34-95E47A245434}"/>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142984"/>
            <a:ext cx="8229600" cy="5526376"/>
          </a:xfrm>
        </p:spPr>
        <p:txBody>
          <a:bodyPr>
            <a:normAutofit fontScale="92500" lnSpcReduction="10000"/>
          </a:bodyPr>
          <a:lstStyle/>
          <a:p>
            <a:pPr algn="ctr">
              <a:buNone/>
            </a:pPr>
            <a:r>
              <a:rPr lang="fr-FR" sz="2000" b="1" dirty="0"/>
              <a:t>Giovanni </a:t>
            </a:r>
            <a:r>
              <a:rPr lang="fr-FR" sz="2000" b="1" dirty="0" err="1"/>
              <a:t>Boccaccio</a:t>
            </a:r>
            <a:endParaRPr lang="fr-FR" sz="2000" b="1" dirty="0"/>
          </a:p>
          <a:p>
            <a:pPr algn="ctr">
              <a:buNone/>
            </a:pPr>
            <a:r>
              <a:rPr lang="fr-FR" sz="2000" dirty="0"/>
              <a:t>(</a:t>
            </a:r>
            <a:r>
              <a:rPr lang="fr-FR" sz="2000" dirty="0" err="1"/>
              <a:t>Certaldo</a:t>
            </a:r>
            <a:r>
              <a:rPr lang="fr-FR" sz="2000" dirty="0"/>
              <a:t> o Firenze 1313 – </a:t>
            </a:r>
            <a:r>
              <a:rPr lang="fr-FR" sz="2000" dirty="0" err="1"/>
              <a:t>Certaldo</a:t>
            </a:r>
            <a:r>
              <a:rPr lang="fr-FR" sz="2000" dirty="0"/>
              <a:t> 1375)</a:t>
            </a:r>
          </a:p>
          <a:p>
            <a:pPr algn="ctr">
              <a:buNone/>
            </a:pPr>
            <a:endParaRPr lang="fr-FR" sz="2000" dirty="0"/>
          </a:p>
          <a:p>
            <a:pPr algn="just">
              <a:buNone/>
            </a:pPr>
            <a:endParaRPr lang="fr-FR" sz="2000" dirty="0"/>
          </a:p>
          <a:p>
            <a:pPr algn="just">
              <a:buFontTx/>
              <a:buChar char="-"/>
            </a:pPr>
            <a:r>
              <a:rPr lang="fr-FR" sz="2000" dirty="0" err="1"/>
              <a:t>Periodo</a:t>
            </a:r>
            <a:r>
              <a:rPr lang="fr-FR" sz="2000" dirty="0"/>
              <a:t> </a:t>
            </a:r>
            <a:r>
              <a:rPr lang="fr-FR" sz="2000" dirty="0" err="1"/>
              <a:t>napoletano</a:t>
            </a:r>
            <a:r>
              <a:rPr lang="fr-FR" sz="2000" dirty="0"/>
              <a:t> (</a:t>
            </a:r>
            <a:r>
              <a:rPr lang="fr-FR" sz="2000" dirty="0" err="1"/>
              <a:t>poemetti</a:t>
            </a:r>
            <a:r>
              <a:rPr lang="fr-FR" sz="2000" dirty="0"/>
              <a:t> in </a:t>
            </a:r>
            <a:r>
              <a:rPr lang="fr-FR" sz="2000" dirty="0" err="1"/>
              <a:t>volgare</a:t>
            </a:r>
            <a:r>
              <a:rPr lang="fr-FR" sz="2000" dirty="0"/>
              <a:t>) :  </a:t>
            </a:r>
            <a:r>
              <a:rPr lang="it-IT" sz="2000" i="1" dirty="0"/>
              <a:t>Filostrato</a:t>
            </a:r>
            <a:r>
              <a:rPr lang="it-IT" sz="2000" dirty="0"/>
              <a:t>, il </a:t>
            </a:r>
            <a:r>
              <a:rPr lang="it-IT" sz="2000" i="1" dirty="0"/>
              <a:t>Filocolo...</a:t>
            </a:r>
            <a:endParaRPr lang="fr-FR" sz="2000" i="1" dirty="0"/>
          </a:p>
          <a:p>
            <a:pPr algn="just">
              <a:buFontTx/>
              <a:buChar char="-"/>
            </a:pPr>
            <a:endParaRPr lang="fr-FR" sz="2000" i="1" dirty="0"/>
          </a:p>
          <a:p>
            <a:pPr marL="0" indent="0" algn="just">
              <a:buFontTx/>
              <a:buChar char="-"/>
            </a:pPr>
            <a:endParaRPr lang="fr-FR" sz="2000" i="1" dirty="0"/>
          </a:p>
          <a:p>
            <a:pPr marL="355600" indent="-355600" algn="just">
              <a:buFontTx/>
              <a:buChar char="-"/>
              <a:tabLst>
                <a:tab pos="355600" algn="l"/>
              </a:tabLst>
            </a:pPr>
            <a:r>
              <a:rPr lang="it-IT" sz="2000" dirty="0"/>
              <a:t>Periodo fiorentino : </a:t>
            </a:r>
            <a:r>
              <a:rPr lang="it-IT" sz="2000" i="1" dirty="0"/>
              <a:t>L'Amorosa visione </a:t>
            </a:r>
            <a:r>
              <a:rPr lang="it-IT" sz="2000" dirty="0"/>
              <a:t>(poemetto), la </a:t>
            </a:r>
            <a:r>
              <a:rPr lang="it-IT" sz="2000" i="1" dirty="0"/>
              <a:t>Elegia di Madonna Fiammetta</a:t>
            </a:r>
            <a:r>
              <a:rPr lang="it-IT" sz="2000" dirty="0"/>
              <a:t> (romanzo)...</a:t>
            </a:r>
            <a:endParaRPr lang="fr-FR" sz="2000" dirty="0"/>
          </a:p>
          <a:p>
            <a:pPr marL="355600" indent="-355600" algn="just">
              <a:buFontTx/>
              <a:buChar char="-"/>
              <a:tabLst>
                <a:tab pos="355600" algn="l"/>
              </a:tabLst>
            </a:pPr>
            <a:endParaRPr lang="fr-FR" sz="2000" i="1" dirty="0"/>
          </a:p>
          <a:p>
            <a:pPr marL="0" indent="0" algn="just">
              <a:buNone/>
            </a:pPr>
            <a:r>
              <a:rPr lang="it-IT" sz="2000" b="1" dirty="0"/>
              <a:t>il </a:t>
            </a:r>
            <a:r>
              <a:rPr lang="it-IT" sz="2000" b="1" i="1" dirty="0"/>
              <a:t>Decameron 	</a:t>
            </a:r>
            <a:r>
              <a:rPr lang="it-IT" sz="2000" dirty="0"/>
              <a:t>opera di maturità (1348-1353)</a:t>
            </a:r>
          </a:p>
          <a:p>
            <a:pPr marL="0" indent="0" algn="just">
              <a:buNone/>
            </a:pPr>
            <a:r>
              <a:rPr lang="it-IT" sz="2000" dirty="0"/>
              <a:t>		sottotitolo : </a:t>
            </a:r>
            <a:r>
              <a:rPr lang="it-IT" sz="2000" i="1" dirty="0"/>
              <a:t>il Principe Galeotto</a:t>
            </a:r>
          </a:p>
          <a:p>
            <a:pPr marL="0" indent="0" algn="just">
              <a:buNone/>
            </a:pPr>
            <a:endParaRPr lang="it-IT" sz="2000" i="1" dirty="0"/>
          </a:p>
          <a:p>
            <a:pPr marL="0" indent="0" algn="just">
              <a:buNone/>
            </a:pPr>
            <a:endParaRPr lang="it-IT" sz="2000" i="1" dirty="0"/>
          </a:p>
          <a:p>
            <a:pPr marL="0" indent="0" algn="just">
              <a:buNone/>
            </a:pPr>
            <a:endParaRPr lang="it-IT" sz="2000" i="1" dirty="0"/>
          </a:p>
          <a:p>
            <a:pPr marL="0" indent="0" algn="just">
              <a:buNone/>
            </a:pPr>
            <a:r>
              <a:rPr lang="it-IT" sz="2000" dirty="0"/>
              <a:t>NB – 1348  anno della peste nera in Europa</a:t>
            </a:r>
            <a:endParaRPr lang="fr-FR" sz="2000" dirty="0"/>
          </a:p>
        </p:txBody>
      </p:sp>
      <p:sp>
        <p:nvSpPr>
          <p:cNvPr id="6" name="Titre 1">
            <a:extLst>
              <a:ext uri="{FF2B5EF4-FFF2-40B4-BE49-F238E27FC236}">
                <a16:creationId xmlns:a16="http://schemas.microsoft.com/office/drawing/2014/main" id="{6D293AB7-DFB1-D8A3-2C0F-EA5E160FCCA0}"/>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000108"/>
            <a:ext cx="8229600" cy="5643602"/>
          </a:xfrm>
        </p:spPr>
        <p:txBody>
          <a:bodyPr>
            <a:normAutofit fontScale="92500" lnSpcReduction="20000"/>
          </a:bodyPr>
          <a:lstStyle/>
          <a:p>
            <a:pPr algn="ctr">
              <a:buNone/>
            </a:pPr>
            <a:r>
              <a:rPr lang="fr-FR" b="1" dirty="0" err="1"/>
              <a:t>Boccaccio</a:t>
            </a:r>
            <a:r>
              <a:rPr lang="fr-FR" b="1" dirty="0"/>
              <a:t>, </a:t>
            </a:r>
            <a:r>
              <a:rPr lang="fr-FR" b="1" i="1" dirty="0" err="1"/>
              <a:t>Decameron</a:t>
            </a:r>
            <a:endParaRPr lang="fr-FR" b="1" i="1"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lgn="ctr">
              <a:buNone/>
              <a:tabLst>
                <a:tab pos="266700" algn="l"/>
              </a:tabLst>
            </a:pPr>
            <a:r>
              <a:rPr lang="it-IT" dirty="0"/>
              <a:t>	</a:t>
            </a:r>
            <a:r>
              <a:rPr lang="it-IT" sz="1200" dirty="0"/>
              <a:t>https://www.blendspace.com/lessons/LBoznZDhLueBSA/giovanni-boccaccio-la-struttura-del-decameron</a:t>
            </a:r>
            <a:endParaRPr lang="fr-FR" sz="1200" b="1" dirty="0"/>
          </a:p>
        </p:txBody>
      </p:sp>
      <p:pic>
        <p:nvPicPr>
          <p:cNvPr id="6" name="Espace réservé du contenu 4">
            <a:extLst>
              <a:ext uri="{FF2B5EF4-FFF2-40B4-BE49-F238E27FC236}">
                <a16:creationId xmlns:a16="http://schemas.microsoft.com/office/drawing/2014/main" id="{35606084-F342-4CD6-9A1E-4489A0299970}"/>
              </a:ext>
            </a:extLst>
          </p:cNvPr>
          <p:cNvPicPr>
            <a:picLocks noChangeAspect="1"/>
          </p:cNvPicPr>
          <p:nvPr/>
        </p:nvPicPr>
        <p:blipFill>
          <a:blip r:embed="rId2"/>
          <a:stretch>
            <a:fillRect/>
          </a:stretch>
        </p:blipFill>
        <p:spPr>
          <a:xfrm>
            <a:off x="548922" y="1556792"/>
            <a:ext cx="8046156" cy="4525963"/>
          </a:xfrm>
          <a:prstGeom prst="rect">
            <a:avLst/>
          </a:prstGeom>
        </p:spPr>
      </p:pic>
      <p:sp>
        <p:nvSpPr>
          <p:cNvPr id="7" name="Titre 1">
            <a:extLst>
              <a:ext uri="{FF2B5EF4-FFF2-40B4-BE49-F238E27FC236}">
                <a16:creationId xmlns:a16="http://schemas.microsoft.com/office/drawing/2014/main" id="{163DB1A1-C3CB-16B8-B1DA-EC66B1BA84AA}"/>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algn="just"/>
            <a:r>
              <a:rPr lang="it-IT" dirty="0"/>
              <a:t>Incomincia la </a:t>
            </a:r>
            <a:r>
              <a:rPr lang="it-IT" b="1" dirty="0"/>
              <a:t>sesta giornata</a:t>
            </a:r>
            <a:r>
              <a:rPr lang="it-IT" dirty="0"/>
              <a:t> nella quale sotto il reggimento d’Elissa, si ragiona di chi </a:t>
            </a:r>
            <a:r>
              <a:rPr lang="it-IT" i="1" dirty="0"/>
              <a:t>con alcuno leggiadro </a:t>
            </a:r>
            <a:r>
              <a:rPr lang="it-IT" b="1" i="1" dirty="0"/>
              <a:t>motto</a:t>
            </a:r>
            <a:r>
              <a:rPr lang="it-IT" dirty="0"/>
              <a:t>, tentato, si riscosse, o con pronta risposta o avvedimento fuggì perdita o pericolo  o  scorno.</a:t>
            </a:r>
          </a:p>
          <a:p>
            <a:pPr algn="r">
              <a:buNone/>
            </a:pPr>
            <a:r>
              <a:rPr lang="it-IT" sz="2000" dirty="0"/>
              <a:t>[riassunto iniziale della giornata]</a:t>
            </a:r>
            <a:endParaRPr lang="fr-FR" sz="2000" dirty="0"/>
          </a:p>
        </p:txBody>
      </p:sp>
      <p:sp>
        <p:nvSpPr>
          <p:cNvPr id="6" name="Titre 1">
            <a:extLst>
              <a:ext uri="{FF2B5EF4-FFF2-40B4-BE49-F238E27FC236}">
                <a16:creationId xmlns:a16="http://schemas.microsoft.com/office/drawing/2014/main" id="{33149362-4257-F94E-97FF-A71FFA689F54}"/>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it-IT" dirty="0"/>
              <a:t>NOVELLA SETTIMA</a:t>
            </a:r>
          </a:p>
          <a:p>
            <a:pPr algn="just">
              <a:buNone/>
            </a:pPr>
            <a:r>
              <a:rPr lang="it-IT" dirty="0"/>
              <a:t>	</a:t>
            </a:r>
          </a:p>
          <a:p>
            <a:pPr algn="just">
              <a:buNone/>
            </a:pPr>
            <a:r>
              <a:rPr lang="it-IT" i="1" dirty="0"/>
              <a:t>	Madonna Filippa dal marito con un suo amante trovata, chiamata in giudicio, con una pronta e piacevol risposta sé libera e fa lo statuto modificare.</a:t>
            </a:r>
          </a:p>
          <a:p>
            <a:pPr algn="r">
              <a:buNone/>
            </a:pPr>
            <a:r>
              <a:rPr lang="it-IT" sz="2000" dirty="0"/>
              <a:t>[riassunto iniziale della novella]</a:t>
            </a:r>
            <a:endParaRPr lang="fr-FR" sz="2000" i="1" dirty="0"/>
          </a:p>
        </p:txBody>
      </p:sp>
      <p:sp>
        <p:nvSpPr>
          <p:cNvPr id="6" name="Titre 1">
            <a:extLst>
              <a:ext uri="{FF2B5EF4-FFF2-40B4-BE49-F238E27FC236}">
                <a16:creationId xmlns:a16="http://schemas.microsoft.com/office/drawing/2014/main" id="{3A927BC0-E8E3-A976-E297-EE825383D12A}"/>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643578"/>
          </a:xfrm>
        </p:spPr>
        <p:txBody>
          <a:bodyPr>
            <a:normAutofit fontScale="85000" lnSpcReduction="20000"/>
          </a:bodyPr>
          <a:lstStyle/>
          <a:p>
            <a:pPr marL="0" indent="0" algn="just">
              <a:buNone/>
              <a:tabLst>
                <a:tab pos="444500" algn="l"/>
              </a:tabLst>
            </a:pPr>
            <a:r>
              <a:rPr lang="it-IT" dirty="0"/>
              <a:t>		Già si tacea la Fiammetta, e ciascun rideva ancora del nuovo argomento dallo Scalza usato a nobilitare sopra ogn’altro i Baronci, quando la reina ingiunse a Filostrato che novellasse; ed egli a dir cominciò.</a:t>
            </a:r>
          </a:p>
          <a:p>
            <a:pPr marL="0" indent="0" algn="just">
              <a:buNone/>
              <a:tabLst>
                <a:tab pos="444500" algn="l"/>
              </a:tabLst>
            </a:pPr>
            <a:r>
              <a:rPr lang="it-IT" dirty="0"/>
              <a:t>		Valorose donne, </a:t>
            </a:r>
            <a:r>
              <a:rPr lang="it-IT" b="1" dirty="0"/>
              <a:t>bella cosa è in ogni parte saper ben parlare</a:t>
            </a:r>
            <a:r>
              <a:rPr lang="it-IT" dirty="0"/>
              <a:t>, ma io la reputo </a:t>
            </a:r>
            <a:r>
              <a:rPr lang="it-IT" b="1" dirty="0"/>
              <a:t>bellissima quivi saperlo fare dove la necessità il richiede</a:t>
            </a:r>
            <a:r>
              <a:rPr lang="it-IT" dirty="0"/>
              <a:t>. Il che sì ben seppe fare una </a:t>
            </a:r>
            <a:r>
              <a:rPr lang="it-IT" b="1" i="1" dirty="0"/>
              <a:t>gentil donna</a:t>
            </a:r>
            <a:r>
              <a:rPr lang="it-IT" dirty="0"/>
              <a:t>, della quale intendo di ragionarvi, che non solamente </a:t>
            </a:r>
            <a:r>
              <a:rPr lang="it-IT" b="1" dirty="0"/>
              <a:t>festa e riso porse agli uditori</a:t>
            </a:r>
            <a:r>
              <a:rPr lang="it-IT" dirty="0"/>
              <a:t>, ma </a:t>
            </a:r>
            <a:r>
              <a:rPr lang="it-IT" b="1" dirty="0"/>
              <a:t>sé de’ lacci di vituperosa morte disviluppò</a:t>
            </a:r>
            <a:r>
              <a:rPr lang="it-IT" dirty="0"/>
              <a:t>, come voi udirete.</a:t>
            </a:r>
          </a:p>
          <a:p>
            <a:pPr marL="0" indent="0" algn="just">
              <a:buNone/>
              <a:tabLst>
                <a:tab pos="444500" algn="l"/>
              </a:tabLst>
            </a:pPr>
            <a:r>
              <a:rPr lang="it-IT" dirty="0"/>
              <a:t>		Nella terra di Prato fu già uno statuto, nel vero non men biasimevole che aspro, il quale, senza niuna distinzion fare, comandava che così fosse arsa quella donna che dal marito fosse con alcuno suo amante trovata in adulterio, come quella che per denari con qualunque altro uomo stata trovata fosse.</a:t>
            </a:r>
          </a:p>
          <a:p>
            <a:pPr marL="0" indent="0" algn="just">
              <a:buNone/>
              <a:tabLst>
                <a:tab pos="444500" algn="l"/>
              </a:tabLst>
            </a:pPr>
            <a:endParaRPr lang="it-IT" i="1" dirty="0"/>
          </a:p>
        </p:txBody>
      </p:sp>
      <p:sp>
        <p:nvSpPr>
          <p:cNvPr id="6" name="Titre 1">
            <a:extLst>
              <a:ext uri="{FF2B5EF4-FFF2-40B4-BE49-F238E27FC236}">
                <a16:creationId xmlns:a16="http://schemas.microsoft.com/office/drawing/2014/main" id="{E17B200A-FF5B-3E70-98FE-D79D074B376C}"/>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786454"/>
          </a:xfrm>
        </p:spPr>
        <p:txBody>
          <a:bodyPr>
            <a:normAutofit fontScale="77500" lnSpcReduction="20000"/>
          </a:bodyPr>
          <a:lstStyle/>
          <a:p>
            <a:pPr marL="0" indent="0" algn="just">
              <a:buNone/>
              <a:tabLst>
                <a:tab pos="355600" algn="l"/>
              </a:tabLst>
            </a:pPr>
            <a:r>
              <a:rPr lang="it-IT" dirty="0"/>
              <a:t>	</a:t>
            </a:r>
            <a:r>
              <a:rPr lang="it-IT" sz="3500" dirty="0"/>
              <a:t>E durante questo statuto avvenne che una gentil donna e bella e oltre ad ogn’altra innamorata, il cui nome fu madonna Filippa, fu trovata nella sua propria camera una notte da Rinaldo de’ Pugliesi suo marito nelle braccia di Lazzarino de’ Guazzagliotri, nobile giovane e bello di quella terra, il quale ella quanto sé medesima amava, ed era da lui amata. La qual cosa Rinaldo vedendo, turbato forte, appena del correr loro addosso e di uccidergli si ritenne; e se non fosse che di sé medesimo dubitava, seguitando l’impeto della sua ira, l’avrebbe fatto. </a:t>
            </a:r>
          </a:p>
          <a:p>
            <a:pPr marL="0" indent="0" algn="just">
              <a:buNone/>
              <a:tabLst>
                <a:tab pos="355600" algn="l"/>
              </a:tabLst>
            </a:pPr>
            <a:r>
              <a:rPr lang="it-IT" sz="3500" dirty="0"/>
              <a:t>	Rattemperatosi adunque da questo, non si potè temperar da voler quello dello statuto pratese, che a lui non era licito di fare, cioè la morte della sua donna. E per ciò avendo al fallo della donna provare assai convenevole testimonianza, come il dì fu venuto, senza altro consiglio prendere, accusata la donna, la fece richiedere.</a:t>
            </a:r>
            <a:endParaRPr lang="fr-FR" sz="3500" i="1" dirty="0"/>
          </a:p>
        </p:txBody>
      </p:sp>
      <p:sp>
        <p:nvSpPr>
          <p:cNvPr id="6" name="Titre 1">
            <a:extLst>
              <a:ext uri="{FF2B5EF4-FFF2-40B4-BE49-F238E27FC236}">
                <a16:creationId xmlns:a16="http://schemas.microsoft.com/office/drawing/2014/main" id="{33A3764E-4795-0FAF-1C84-443D72376D7D}"/>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786454"/>
          </a:xfrm>
        </p:spPr>
        <p:txBody>
          <a:bodyPr>
            <a:normAutofit fontScale="92500"/>
          </a:bodyPr>
          <a:lstStyle/>
          <a:p>
            <a:pPr marL="0" indent="0" algn="just">
              <a:buNone/>
              <a:tabLst>
                <a:tab pos="355600" algn="l"/>
              </a:tabLst>
            </a:pPr>
            <a:r>
              <a:rPr lang="it-IT" dirty="0"/>
              <a:t>	</a:t>
            </a:r>
          </a:p>
          <a:p>
            <a:pPr marL="0" indent="0" algn="just">
              <a:buNone/>
              <a:tabLst>
                <a:tab pos="355600" algn="l"/>
              </a:tabLst>
            </a:pPr>
            <a:r>
              <a:rPr lang="it-IT" sz="2900" dirty="0"/>
              <a:t>	La donna, che di gran cuore era, sì come generalmente esser soglion quelle che innamorate son da dovero, ancora che sconsigliata da molti suoi amici e parenti ne fosse, del tutto dispose di comparire e di voler più tosto, la verità confessando, con forte animo morire, che, vilmente fuggendo, per contumacia in essilio vivere e negarsi degna di così fatto amante come colui era nelle cui braccia era stata la notte passata. E assai bene accompagnata di donne e d’uomini, da tutti confortata al negare, davanti al podestà venuta, domandò con fermo viso e con salda voce quello che egli a lei domandasse. </a:t>
            </a:r>
          </a:p>
          <a:p>
            <a:pPr marL="0" indent="0" algn="just">
              <a:buNone/>
              <a:tabLst>
                <a:tab pos="355600" algn="l"/>
              </a:tabLst>
            </a:pPr>
            <a:r>
              <a:rPr lang="it-IT" dirty="0"/>
              <a:t>	</a:t>
            </a:r>
            <a:endParaRPr lang="it-IT" i="1" dirty="0"/>
          </a:p>
          <a:p>
            <a:pPr>
              <a:buNone/>
            </a:pPr>
            <a:endParaRPr lang="fr-FR" i="1" dirty="0"/>
          </a:p>
        </p:txBody>
      </p:sp>
      <p:sp>
        <p:nvSpPr>
          <p:cNvPr id="6" name="Titre 1">
            <a:extLst>
              <a:ext uri="{FF2B5EF4-FFF2-40B4-BE49-F238E27FC236}">
                <a16:creationId xmlns:a16="http://schemas.microsoft.com/office/drawing/2014/main" id="{5BDDC40A-8F35-17EE-5C04-DC42822A60CC}"/>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572164"/>
          </a:xfrm>
        </p:spPr>
        <p:txBody>
          <a:bodyPr>
            <a:normAutofit fontScale="85000" lnSpcReduction="20000"/>
          </a:bodyPr>
          <a:lstStyle/>
          <a:p>
            <a:pPr marL="0" indent="0" algn="just">
              <a:buNone/>
              <a:tabLst>
                <a:tab pos="355600" algn="l"/>
              </a:tabLst>
            </a:pPr>
            <a:r>
              <a:rPr lang="it-IT" dirty="0"/>
              <a:t>	</a:t>
            </a:r>
          </a:p>
          <a:p>
            <a:pPr marL="0" indent="0" algn="just">
              <a:buNone/>
              <a:tabLst>
                <a:tab pos="355600" algn="l"/>
              </a:tabLst>
            </a:pPr>
            <a:r>
              <a:rPr lang="it-IT" dirty="0"/>
              <a:t>	Il podestà, riguardando costei e veggendola bellissima e di maniere laudevoli molto, e, secondo che le sue parole testimoniavano, di grande animo, cominciò di lei ad aver compassione, dubitando non ella confessasse cosa per la quale a lui convenisse, volendo il suo onor servare, farla morire. Ma pur, non potendo cessare di domandarla di quello che apposto l’era, le disse:</a:t>
            </a:r>
          </a:p>
          <a:p>
            <a:pPr marL="0" indent="0" algn="just">
              <a:buNone/>
              <a:tabLst>
                <a:tab pos="355600" algn="l"/>
              </a:tabLst>
            </a:pPr>
            <a:r>
              <a:rPr lang="it-IT" dirty="0"/>
              <a:t>– Madonna, come voi vedete, qui è Rinaldo vostro marito, e duolsi di voi, la quale egli dice che ha con altro uomo trovata in adulterio; e per ciò domanda che io, secondo che uno statuto che ci è vuole, faccendovi morire di ciò vi punisca; ma ciò far non posso, se voi nol confessate, e per ciò guardate bene quello che voi rispondete, e ditemi se vero è quello di che vostro marito v’accusa.</a:t>
            </a:r>
            <a:endParaRPr lang="it-IT" i="1" dirty="0"/>
          </a:p>
          <a:p>
            <a:pPr>
              <a:buNone/>
            </a:pPr>
            <a:endParaRPr lang="fr-FR" i="1" dirty="0"/>
          </a:p>
        </p:txBody>
      </p:sp>
      <p:sp>
        <p:nvSpPr>
          <p:cNvPr id="6" name="Titre 1">
            <a:extLst>
              <a:ext uri="{FF2B5EF4-FFF2-40B4-BE49-F238E27FC236}">
                <a16:creationId xmlns:a16="http://schemas.microsoft.com/office/drawing/2014/main" id="{6DE797A0-B921-945B-E2C1-BA0A253FC007}"/>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071546"/>
            <a:ext cx="8786874" cy="5572164"/>
          </a:xfrm>
        </p:spPr>
        <p:txBody>
          <a:bodyPr>
            <a:normAutofit fontScale="70000" lnSpcReduction="20000"/>
          </a:bodyPr>
          <a:lstStyle/>
          <a:p>
            <a:pPr>
              <a:buNone/>
            </a:pPr>
            <a:r>
              <a:rPr lang="it-IT" dirty="0"/>
              <a:t>	</a:t>
            </a:r>
            <a:r>
              <a:rPr lang="it-IT" sz="3400" dirty="0"/>
              <a:t>La donna, senza sbigottire punto, con voce assai piacevole rispose:</a:t>
            </a:r>
          </a:p>
          <a:p>
            <a:pPr marL="0" indent="0" algn="just">
              <a:buNone/>
              <a:tabLst>
                <a:tab pos="355600" algn="l"/>
              </a:tabLst>
            </a:pPr>
            <a:r>
              <a:rPr lang="it-IT" sz="3400" dirty="0"/>
              <a:t>	– Messere, egli è vero che Rinaldo è mio marito, e che egli questa notte passata mi trovò nelle braccia di Lazzarino, nelle quali io sono, per buono e per perfetto amore che io gli porto, molte volte stata; né questo negherei mai; ma come io son certa che voi sapete, le leggi deono esser comuni e fatte con consentimento di coloro a cui toccano. Le quali cose di questa non avvengono, ché essa solamente le donne tapinelle costrigne, le quali molto meglio che gli uomini potrebbero a molti sodisfare; e oltre a questo, non che alcuna donna, quando fatta fu, ci prestasse consentimento, ma niuna ce ne fu mai chiamata; per le quali cose meritamente malvagia si può chiamare. </a:t>
            </a:r>
          </a:p>
          <a:p>
            <a:pPr marL="0" indent="0" algn="just">
              <a:buNone/>
              <a:tabLst>
                <a:tab pos="355600" algn="l"/>
              </a:tabLst>
            </a:pPr>
            <a:r>
              <a:rPr lang="it-IT" sz="3400" dirty="0"/>
              <a:t>	E se voi volete, in pregiudicio del mio corpo e della vostra anima, esser di quella esecutore, a voi sta; ma, avanti che ad alcuna cosa giudicar procediate, vi prego che una piccola grazia mi facciate, cioè che voi il mio marito domandiate se io ogni volta e quante volte a lui piaceva, senza dir mai di no, io di me stessa gli concedeva intera copia o no.</a:t>
            </a:r>
            <a:endParaRPr lang="it-IT" sz="3400" i="1" dirty="0"/>
          </a:p>
        </p:txBody>
      </p:sp>
      <p:sp>
        <p:nvSpPr>
          <p:cNvPr id="6" name="Titre 1">
            <a:extLst>
              <a:ext uri="{FF2B5EF4-FFF2-40B4-BE49-F238E27FC236}">
                <a16:creationId xmlns:a16="http://schemas.microsoft.com/office/drawing/2014/main" id="{737E50CD-2AAD-343D-633C-B1397A1941FC}"/>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4911741"/>
          </a:xfrm>
        </p:spPr>
        <p:txBody>
          <a:bodyPr>
            <a:normAutofit fontScale="92500" lnSpcReduction="10000"/>
          </a:bodyPr>
          <a:lstStyle/>
          <a:p>
            <a:pPr marL="0" indent="0" algn="just">
              <a:buNone/>
              <a:tabLst>
                <a:tab pos="355600" algn="l"/>
              </a:tabLst>
            </a:pPr>
            <a:r>
              <a:rPr lang="it-IT" dirty="0"/>
              <a:t>	A che Rinaldo, senza aspettare che il podestà il domandasse, prestamente rispose che senza alcun dubbio la donna ad ogni sua richiesta gli aveva di sé ogni suo piacer conceduto.</a:t>
            </a:r>
          </a:p>
          <a:p>
            <a:pPr marL="0" indent="0" algn="just">
              <a:buNone/>
              <a:tabLst>
                <a:tab pos="355600" algn="l"/>
              </a:tabLst>
            </a:pPr>
            <a:r>
              <a:rPr lang="it-IT" dirty="0"/>
              <a:t>	– Adunque, – seguì prestamente la donna – domando io voi, messer podestà, se egli ha sempre di me preso quello che gli è bisognato e piaciuto, io che doveva fare o debbo di quel che gli avanza? Debbolo io gittare ai cani? Non è egli molto meglio servirne un gentile uomo che più che sé m’ama, che lasciarlo perdere o guastare?</a:t>
            </a:r>
            <a:endParaRPr lang="fr-FR" i="1" dirty="0"/>
          </a:p>
        </p:txBody>
      </p:sp>
      <p:sp>
        <p:nvSpPr>
          <p:cNvPr id="6" name="Titre 1">
            <a:extLst>
              <a:ext uri="{FF2B5EF4-FFF2-40B4-BE49-F238E27FC236}">
                <a16:creationId xmlns:a16="http://schemas.microsoft.com/office/drawing/2014/main" id="{0A2733FC-7523-1B03-FF76-8C072F03AF39}"/>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142984"/>
            <a:ext cx="8229600" cy="4983179"/>
          </a:xfrm>
        </p:spPr>
        <p:txBody>
          <a:bodyPr/>
          <a:lstStyle/>
          <a:p>
            <a:pPr algn="ctr">
              <a:buNone/>
            </a:pPr>
            <a:r>
              <a:rPr lang="fr-FR" sz="2000" b="1" dirty="0"/>
              <a:t>Francesco </a:t>
            </a:r>
            <a:r>
              <a:rPr lang="fr-FR" sz="2000" b="1" dirty="0" err="1"/>
              <a:t>Petrarca</a:t>
            </a:r>
            <a:endParaRPr lang="fr-FR" sz="2000" b="1" dirty="0"/>
          </a:p>
          <a:p>
            <a:pPr algn="ctr">
              <a:buNone/>
            </a:pPr>
            <a:r>
              <a:rPr lang="fr-FR" sz="2000" dirty="0"/>
              <a:t>(Arezzo 1304 - </a:t>
            </a:r>
            <a:r>
              <a:rPr lang="fr-FR" sz="2000" dirty="0" err="1"/>
              <a:t>Arquà</a:t>
            </a:r>
            <a:r>
              <a:rPr lang="fr-FR" sz="2000" dirty="0"/>
              <a:t> 1374)</a:t>
            </a:r>
          </a:p>
          <a:p>
            <a:pPr algn="ctr">
              <a:buNone/>
            </a:pPr>
            <a:endParaRPr lang="fr-FR" sz="2000" dirty="0"/>
          </a:p>
          <a:p>
            <a:pPr algn="just">
              <a:buNone/>
            </a:pPr>
            <a:endParaRPr lang="fr-FR" sz="2000" dirty="0"/>
          </a:p>
          <a:p>
            <a:pPr algn="just">
              <a:buFontTx/>
              <a:buChar char="-"/>
            </a:pPr>
            <a:r>
              <a:rPr lang="fr-FR" sz="2000" dirty="0" err="1"/>
              <a:t>Abbondante</a:t>
            </a:r>
            <a:r>
              <a:rPr lang="fr-FR" sz="2000" dirty="0"/>
              <a:t> </a:t>
            </a:r>
            <a:r>
              <a:rPr lang="fr-FR" sz="2000" dirty="0" err="1"/>
              <a:t>produzione</a:t>
            </a:r>
            <a:r>
              <a:rPr lang="fr-FR" sz="2000" dirty="0"/>
              <a:t> in latino (le </a:t>
            </a:r>
            <a:r>
              <a:rPr lang="fr-FR" sz="2000" dirty="0" err="1"/>
              <a:t>numerose</a:t>
            </a:r>
            <a:r>
              <a:rPr lang="fr-FR" sz="2000" dirty="0"/>
              <a:t> </a:t>
            </a:r>
            <a:r>
              <a:rPr lang="fr-FR" sz="2000" dirty="0" err="1"/>
              <a:t>epistole</a:t>
            </a:r>
            <a:r>
              <a:rPr lang="fr-FR" sz="2000" dirty="0"/>
              <a:t>, il </a:t>
            </a:r>
            <a:r>
              <a:rPr lang="fr-FR" sz="2000" i="1" dirty="0" err="1"/>
              <a:t>Secretum</a:t>
            </a:r>
            <a:r>
              <a:rPr lang="fr-FR" sz="2000" i="1" dirty="0"/>
              <a:t>, </a:t>
            </a:r>
            <a:r>
              <a:rPr lang="fr-FR" sz="2000" dirty="0"/>
              <a:t>l’</a:t>
            </a:r>
            <a:r>
              <a:rPr lang="fr-FR" sz="2000" i="1" dirty="0" err="1"/>
              <a:t>Africa</a:t>
            </a:r>
            <a:r>
              <a:rPr lang="fr-FR" sz="2000" i="1" dirty="0"/>
              <a:t>, </a:t>
            </a:r>
            <a:r>
              <a:rPr lang="fr-FR" sz="2000" dirty="0"/>
              <a:t>il </a:t>
            </a:r>
            <a:r>
              <a:rPr lang="fr-FR" sz="2000" i="1" dirty="0"/>
              <a:t>De </a:t>
            </a:r>
            <a:r>
              <a:rPr lang="fr-FR" sz="2000" i="1" dirty="0" err="1"/>
              <a:t>viris</a:t>
            </a:r>
            <a:r>
              <a:rPr lang="fr-FR" sz="2000" i="1" dirty="0"/>
              <a:t> </a:t>
            </a:r>
            <a:r>
              <a:rPr lang="fr-FR" sz="2000" i="1" dirty="0" err="1"/>
              <a:t>illustribus</a:t>
            </a:r>
            <a:r>
              <a:rPr lang="fr-FR" sz="2000" i="1" dirty="0"/>
              <a:t>, </a:t>
            </a:r>
            <a:r>
              <a:rPr lang="fr-FR" sz="2000" dirty="0"/>
              <a:t>il</a:t>
            </a:r>
            <a:r>
              <a:rPr lang="fr-FR" sz="2000" i="1" dirty="0"/>
              <a:t> De </a:t>
            </a:r>
            <a:r>
              <a:rPr lang="fr-FR" sz="2000" i="1" dirty="0" err="1"/>
              <a:t>vita</a:t>
            </a:r>
            <a:r>
              <a:rPr lang="fr-FR" sz="2000" i="1" dirty="0"/>
              <a:t> </a:t>
            </a:r>
            <a:r>
              <a:rPr lang="fr-FR" sz="2000" i="1" dirty="0" err="1"/>
              <a:t>solitaria</a:t>
            </a:r>
            <a:r>
              <a:rPr lang="fr-FR" sz="2000" i="1" dirty="0"/>
              <a:t>,</a:t>
            </a:r>
            <a:r>
              <a:rPr lang="fr-FR" sz="2000" dirty="0"/>
              <a:t> il </a:t>
            </a:r>
            <a:r>
              <a:rPr lang="fr-FR" sz="2000" i="1" dirty="0"/>
              <a:t>De </a:t>
            </a:r>
            <a:r>
              <a:rPr lang="fr-FR" sz="2000" i="1" dirty="0" err="1"/>
              <a:t>otio</a:t>
            </a:r>
            <a:r>
              <a:rPr lang="fr-FR" sz="2000" i="1" dirty="0"/>
              <a:t> </a:t>
            </a:r>
            <a:r>
              <a:rPr lang="fr-FR" sz="2000" i="1" dirty="0" err="1"/>
              <a:t>religioso</a:t>
            </a:r>
            <a:r>
              <a:rPr lang="fr-FR" sz="2000" dirty="0"/>
              <a:t> </a:t>
            </a:r>
            <a:r>
              <a:rPr lang="fr-FR" sz="2000" i="1" dirty="0"/>
              <a:t>…)</a:t>
            </a:r>
          </a:p>
          <a:p>
            <a:pPr algn="just">
              <a:buFontTx/>
              <a:buChar char="-"/>
            </a:pPr>
            <a:endParaRPr lang="fr-FR" sz="2000" i="1" dirty="0"/>
          </a:p>
          <a:p>
            <a:pPr marL="0" indent="0" algn="just">
              <a:buFontTx/>
              <a:buChar char="-"/>
            </a:pPr>
            <a:endParaRPr lang="fr-FR" sz="2000" i="1" dirty="0"/>
          </a:p>
          <a:p>
            <a:pPr marL="355600" indent="-355600" algn="just">
              <a:buFontTx/>
              <a:buChar char="-"/>
              <a:tabLst>
                <a:tab pos="355600" algn="l"/>
              </a:tabLst>
            </a:pPr>
            <a:r>
              <a:rPr lang="it-IT" sz="2000" dirty="0"/>
              <a:t>Il </a:t>
            </a:r>
            <a:r>
              <a:rPr lang="it-IT" sz="2000" i="1" dirty="0"/>
              <a:t>Rerum vulgarium fragmenta </a:t>
            </a:r>
            <a:r>
              <a:rPr lang="it-IT" sz="2000" dirty="0"/>
              <a:t>(→ a partire dal Quattrocento : </a:t>
            </a:r>
            <a:r>
              <a:rPr lang="it-IT" sz="2000" i="1" dirty="0"/>
              <a:t>Canzoniere</a:t>
            </a:r>
            <a:r>
              <a:rPr lang="it-IT" sz="2000" dirty="0"/>
              <a:t>) e i </a:t>
            </a:r>
            <a:r>
              <a:rPr lang="it-IT" sz="2000" i="1" dirty="0"/>
              <a:t>Trionfi</a:t>
            </a:r>
            <a:r>
              <a:rPr lang="it-IT" sz="2000" dirty="0"/>
              <a:t>, poema allegorico in terzine dantesche</a:t>
            </a:r>
            <a:endParaRPr lang="fr-FR" sz="2000" dirty="0"/>
          </a:p>
          <a:p>
            <a:pPr marL="355600" indent="-355600" algn="just">
              <a:buFontTx/>
              <a:buChar char="-"/>
              <a:tabLst>
                <a:tab pos="355600" algn="l"/>
              </a:tabLst>
            </a:pPr>
            <a:endParaRPr lang="fr-FR" sz="2000" i="1" dirty="0"/>
          </a:p>
          <a:p>
            <a:pPr marL="0" indent="0" algn="just">
              <a:buNone/>
            </a:pPr>
            <a:r>
              <a:rPr lang="it-IT" sz="2000" b="1" dirty="0"/>
              <a:t>il </a:t>
            </a:r>
            <a:r>
              <a:rPr lang="it-IT" sz="2000" b="1" i="1" dirty="0"/>
              <a:t>Canzoniere</a:t>
            </a:r>
            <a:r>
              <a:rPr lang="it-IT" sz="2000" dirty="0"/>
              <a:t> : Petrarca ci ha lavorato dal 1336 circa fino alla morte. Il lungo processo elaborativo e la perfezione omogenea della lingua ne fanno un capolavoro della lingua italiana.</a:t>
            </a:r>
            <a:endParaRPr lang="fr-FR" sz="2000" i="1" dirty="0"/>
          </a:p>
        </p:txBody>
      </p:sp>
      <p:sp>
        <p:nvSpPr>
          <p:cNvPr id="6" name="Titre 1">
            <a:extLst>
              <a:ext uri="{FF2B5EF4-FFF2-40B4-BE49-F238E27FC236}">
                <a16:creationId xmlns:a16="http://schemas.microsoft.com/office/drawing/2014/main" id="{0ADEA6FA-FCA9-8CE8-1C4A-060012F1BB34}"/>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5286412"/>
          </a:xfrm>
        </p:spPr>
        <p:txBody>
          <a:bodyPr>
            <a:normAutofit fontScale="92500" lnSpcReduction="20000"/>
          </a:bodyPr>
          <a:lstStyle/>
          <a:p>
            <a:pPr marL="0" indent="0" algn="just">
              <a:buNone/>
              <a:tabLst>
                <a:tab pos="355600" algn="l"/>
              </a:tabLst>
            </a:pPr>
            <a:r>
              <a:rPr lang="it-IT" dirty="0"/>
              <a:t>	Eran quivi a così fatta essaminazione, e di tanta e sì famosa donna, quasi tutti i pratesi concorsi, li quali, udendo così piacevol risposta, subitamente, dopo molte risa, quasi ad una voce tutti gridarono la donna aver ragione e dir bene; e prima che di quivi si partissono, a ciò confortandogli il podestà, modificarono il crudele statuto e lasciarono che egli s’intendesse solamente per quelle donne le quali per denari a’ lor mariti facesser fallo. Per la qual cosa Rinaldo, rimaso di così matta impresa confuso, si partì dal giudicio; e la donna lieta e libera, quasi dal fuoco risuscitata, alla sua casa se ne tornò gloriosa.</a:t>
            </a:r>
            <a:endParaRPr lang="it-IT" i="1" dirty="0"/>
          </a:p>
          <a:p>
            <a:pPr>
              <a:buNone/>
            </a:pPr>
            <a:endParaRPr lang="fr-FR" i="1" dirty="0"/>
          </a:p>
        </p:txBody>
      </p:sp>
      <p:sp>
        <p:nvSpPr>
          <p:cNvPr id="6" name="Titre 1">
            <a:extLst>
              <a:ext uri="{FF2B5EF4-FFF2-40B4-BE49-F238E27FC236}">
                <a16:creationId xmlns:a16="http://schemas.microsoft.com/office/drawing/2014/main" id="{2FE64E79-7E23-54C4-AB0A-AC01D79B515B}"/>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3FBAC26-8D4E-4F78-9249-A0EB472421CE}"/>
              </a:ext>
            </a:extLst>
          </p:cNvPr>
          <p:cNvSpPr>
            <a:spLocks noGrp="1"/>
          </p:cNvSpPr>
          <p:nvPr>
            <p:ph idx="1"/>
          </p:nvPr>
        </p:nvSpPr>
        <p:spPr>
          <a:xfrm>
            <a:off x="457200" y="1196752"/>
            <a:ext cx="8568952" cy="5492943"/>
          </a:xfrm>
        </p:spPr>
        <p:txBody>
          <a:bodyPr>
            <a:normAutofit fontScale="47500" lnSpcReduction="20000"/>
          </a:bodyPr>
          <a:lstStyle/>
          <a:p>
            <a:pPr marL="0" indent="0" algn="ctr">
              <a:buNone/>
            </a:pPr>
            <a:r>
              <a:rPr lang="fr-FR" b="1" i="1" dirty="0" err="1">
                <a:solidFill>
                  <a:srgbClr val="FF0000"/>
                </a:solidFill>
              </a:rPr>
              <a:t>Esercizio</a:t>
            </a:r>
            <a:r>
              <a:rPr lang="fr-FR" b="1" i="1" dirty="0">
                <a:solidFill>
                  <a:srgbClr val="FF0000"/>
                </a:solidFill>
              </a:rPr>
              <a:t> da </a:t>
            </a:r>
            <a:r>
              <a:rPr lang="fr-FR" b="1" i="1" dirty="0" err="1">
                <a:solidFill>
                  <a:srgbClr val="FF0000"/>
                </a:solidFill>
              </a:rPr>
              <a:t>completare</a:t>
            </a:r>
            <a:r>
              <a:rPr lang="fr-FR" b="1" i="1" dirty="0">
                <a:solidFill>
                  <a:srgbClr val="FF0000"/>
                </a:solidFill>
              </a:rPr>
              <a:t> per </a:t>
            </a:r>
            <a:r>
              <a:rPr lang="fr-FR" b="1" i="1" dirty="0" err="1">
                <a:solidFill>
                  <a:srgbClr val="FF0000"/>
                </a:solidFill>
              </a:rPr>
              <a:t>esercitarsi</a:t>
            </a:r>
            <a:r>
              <a:rPr lang="fr-FR" b="1" i="1" dirty="0">
                <a:solidFill>
                  <a:srgbClr val="FF0000"/>
                </a:solidFill>
              </a:rPr>
              <a:t>…</a:t>
            </a:r>
          </a:p>
          <a:p>
            <a:pPr marL="0" indent="0">
              <a:buNone/>
            </a:pPr>
            <a:r>
              <a:rPr lang="fr-FR" sz="3400" b="1" cap="small" dirty="0" err="1"/>
              <a:t>Fonetica</a:t>
            </a:r>
            <a:endParaRPr lang="fr-FR" sz="3400" b="1" cap="small" dirty="0"/>
          </a:p>
          <a:p>
            <a:pPr marL="0" indent="0">
              <a:buNone/>
            </a:pPr>
            <a:r>
              <a:rPr lang="fr-FR" sz="3400" i="1" dirty="0"/>
              <a:t>la </a:t>
            </a:r>
            <a:r>
              <a:rPr lang="fr-FR" sz="3400" b="1" i="1" dirty="0" err="1"/>
              <a:t>reina</a:t>
            </a:r>
            <a:r>
              <a:rPr lang="fr-FR" sz="3400" i="1" dirty="0"/>
              <a:t>					</a:t>
            </a:r>
            <a:r>
              <a:rPr lang="fr-FR" sz="3400" dirty="0" err="1"/>
              <a:t>dileguazione</a:t>
            </a:r>
            <a:r>
              <a:rPr lang="fr-FR" sz="3400" dirty="0"/>
              <a:t> [g] </a:t>
            </a:r>
            <a:r>
              <a:rPr lang="fr-FR" sz="3400" dirty="0" err="1"/>
              <a:t>intervocalica</a:t>
            </a:r>
            <a:endParaRPr lang="fr-FR" sz="3400" dirty="0"/>
          </a:p>
          <a:p>
            <a:pPr marL="0" indent="0">
              <a:buNone/>
            </a:pPr>
            <a:r>
              <a:rPr lang="it-IT" sz="3400" i="1" dirty="0"/>
              <a:t>le leggi </a:t>
            </a:r>
            <a:r>
              <a:rPr lang="it-IT" sz="3400" b="1" i="1" dirty="0"/>
              <a:t>deono</a:t>
            </a:r>
            <a:r>
              <a:rPr lang="it-IT" sz="3400" i="1" dirty="0"/>
              <a:t> esser comuni			</a:t>
            </a:r>
            <a:r>
              <a:rPr lang="fr-FR" sz="3400" dirty="0" err="1"/>
              <a:t>dileguazione</a:t>
            </a:r>
            <a:r>
              <a:rPr lang="fr-FR" sz="3400" dirty="0"/>
              <a:t> [v] </a:t>
            </a:r>
            <a:r>
              <a:rPr lang="fr-FR" sz="3400" dirty="0" err="1"/>
              <a:t>intervocalica</a:t>
            </a:r>
            <a:r>
              <a:rPr lang="fr-FR" sz="3400" dirty="0"/>
              <a:t> </a:t>
            </a:r>
            <a:endParaRPr lang="fr-FR" sz="3400" i="1" dirty="0"/>
          </a:p>
          <a:p>
            <a:pPr marL="0" indent="0">
              <a:buNone/>
            </a:pPr>
            <a:r>
              <a:rPr lang="fr-FR" sz="3400" dirty="0"/>
              <a:t>...</a:t>
            </a:r>
          </a:p>
          <a:p>
            <a:pPr marL="0" indent="0">
              <a:buNone/>
            </a:pPr>
            <a:endParaRPr lang="fr-FR" sz="3400" dirty="0"/>
          </a:p>
          <a:p>
            <a:pPr marL="0" indent="0">
              <a:buNone/>
            </a:pPr>
            <a:r>
              <a:rPr lang="fr-FR" sz="3400" b="1" cap="small" dirty="0" err="1"/>
              <a:t>Morfologia</a:t>
            </a:r>
            <a:endParaRPr lang="fr-FR" sz="3400" b="1" cap="small" dirty="0"/>
          </a:p>
          <a:p>
            <a:pPr marL="0" indent="0">
              <a:buNone/>
            </a:pPr>
            <a:r>
              <a:rPr lang="it-IT" sz="3400" i="1" dirty="0"/>
              <a:t>Già si </a:t>
            </a:r>
            <a:r>
              <a:rPr lang="it-IT" sz="3400" b="1" i="1" dirty="0"/>
              <a:t>tacea</a:t>
            </a:r>
            <a:r>
              <a:rPr lang="it-IT" sz="3400" i="1" dirty="0"/>
              <a:t> la Fiammetta, e ciascun </a:t>
            </a:r>
            <a:r>
              <a:rPr lang="it-IT" sz="3400" b="1" i="1" dirty="0"/>
              <a:t>rideva</a:t>
            </a:r>
            <a:r>
              <a:rPr lang="it-IT" sz="3400" i="1" dirty="0"/>
              <a:t> 	</a:t>
            </a:r>
            <a:r>
              <a:rPr lang="fr-FR" sz="3400" i="1" dirty="0"/>
              <a:t>	</a:t>
            </a:r>
            <a:r>
              <a:rPr lang="fr-FR" sz="3400" dirty="0" err="1"/>
              <a:t>imperfetti</a:t>
            </a:r>
            <a:r>
              <a:rPr lang="fr-FR" sz="3400" dirty="0"/>
              <a:t> : forma </a:t>
            </a:r>
            <a:r>
              <a:rPr lang="fr-FR" sz="3400" dirty="0" err="1"/>
              <a:t>intermedia</a:t>
            </a:r>
            <a:r>
              <a:rPr lang="fr-FR" sz="3400" dirty="0"/>
              <a:t> e </a:t>
            </a:r>
            <a:r>
              <a:rPr lang="fr-FR" sz="3400" dirty="0" err="1"/>
              <a:t>letteraria</a:t>
            </a:r>
            <a:endParaRPr lang="fr-FR" sz="3400" dirty="0"/>
          </a:p>
          <a:p>
            <a:pPr marL="0" indent="0">
              <a:buNone/>
            </a:pPr>
            <a:r>
              <a:rPr lang="it-IT" sz="3400" dirty="0"/>
              <a:t>e prima che di quivi si </a:t>
            </a:r>
            <a:r>
              <a:rPr lang="it-IT" sz="3400" b="1" dirty="0"/>
              <a:t>partissono</a:t>
            </a:r>
            <a:r>
              <a:rPr lang="it-IT" sz="3400" dirty="0"/>
              <a:t> 		toscanismo, cong. imperfetto (</a:t>
            </a:r>
            <a:r>
              <a:rPr lang="it-IT" sz="3400" i="1" dirty="0"/>
              <a:t>partissero</a:t>
            </a:r>
            <a:r>
              <a:rPr lang="it-IT" sz="3400" dirty="0"/>
              <a:t>)</a:t>
            </a:r>
            <a:endParaRPr lang="fr-FR" sz="3400" i="1" dirty="0"/>
          </a:p>
          <a:p>
            <a:pPr marL="0" indent="0">
              <a:buNone/>
            </a:pPr>
            <a:r>
              <a:rPr lang="fr-FR" sz="3400" dirty="0"/>
              <a:t>…</a:t>
            </a:r>
          </a:p>
          <a:p>
            <a:pPr marL="0" indent="0">
              <a:buNone/>
            </a:pPr>
            <a:endParaRPr lang="fr-FR" sz="3400" dirty="0"/>
          </a:p>
          <a:p>
            <a:pPr marL="0" indent="0">
              <a:buNone/>
            </a:pPr>
            <a:r>
              <a:rPr lang="fr-FR" sz="3400" b="1" cap="small" dirty="0" err="1"/>
              <a:t>Sintassi</a:t>
            </a:r>
            <a:endParaRPr lang="fr-FR" sz="3400" b="1" cap="small" dirty="0"/>
          </a:p>
          <a:p>
            <a:pPr marL="0" indent="0">
              <a:buNone/>
            </a:pPr>
            <a:r>
              <a:rPr lang="it-IT" sz="3400" i="1" dirty="0"/>
              <a:t>M.F. dal marito con un suo amante </a:t>
            </a:r>
            <a:r>
              <a:rPr lang="it-IT" sz="3400" b="1" i="1" dirty="0"/>
              <a:t>trovata</a:t>
            </a:r>
            <a:r>
              <a:rPr lang="it-IT" sz="3400" i="1" dirty="0"/>
              <a:t>		</a:t>
            </a:r>
            <a:r>
              <a:rPr lang="fr-FR" sz="3400" dirty="0"/>
              <a:t>ordine </a:t>
            </a:r>
            <a:r>
              <a:rPr lang="fr-FR" sz="3400" dirty="0" err="1"/>
              <a:t>costituenti</a:t>
            </a:r>
            <a:r>
              <a:rPr lang="fr-FR" sz="3400" dirty="0"/>
              <a:t> libero (con verbo alla fine)</a:t>
            </a:r>
          </a:p>
          <a:p>
            <a:pPr marL="0" indent="0">
              <a:buNone/>
            </a:pPr>
            <a:r>
              <a:rPr lang="it-IT" sz="3400" i="1" dirty="0"/>
              <a:t>sé libera e fa lo statuto </a:t>
            </a:r>
            <a:r>
              <a:rPr lang="it-IT" sz="3400" b="1" i="1" dirty="0"/>
              <a:t>modificare</a:t>
            </a:r>
            <a:r>
              <a:rPr lang="it-IT" sz="3400" i="1" dirty="0"/>
              <a:t> 		</a:t>
            </a:r>
            <a:r>
              <a:rPr lang="it-IT" sz="3400" dirty="0"/>
              <a:t>idem</a:t>
            </a:r>
          </a:p>
          <a:p>
            <a:pPr marL="0" indent="0">
              <a:buNone/>
            </a:pPr>
            <a:r>
              <a:rPr lang="it-IT" sz="3400" i="1" dirty="0"/>
              <a:t>e duol</a:t>
            </a:r>
            <a:r>
              <a:rPr lang="it-IT" sz="3400" b="1" i="1" dirty="0"/>
              <a:t>si</a:t>
            </a:r>
            <a:r>
              <a:rPr lang="it-IT" sz="3400" i="1" dirty="0"/>
              <a:t> di voi				</a:t>
            </a:r>
            <a:r>
              <a:rPr lang="it-IT" sz="3400" dirty="0"/>
              <a:t>enclisi (Tobler-Mussafìa)</a:t>
            </a:r>
          </a:p>
          <a:p>
            <a:pPr marL="0" indent="0">
              <a:buNone/>
            </a:pPr>
            <a:r>
              <a:rPr lang="it-IT" sz="3400" i="1" dirty="0"/>
              <a:t>Debbo</a:t>
            </a:r>
            <a:r>
              <a:rPr lang="it-IT" sz="3400" b="1" i="1" dirty="0"/>
              <a:t>lo</a:t>
            </a:r>
            <a:r>
              <a:rPr lang="it-IT" sz="3400" i="1" dirty="0"/>
              <a:t> io gittare ai cani ?			</a:t>
            </a:r>
            <a:r>
              <a:rPr lang="it-IT" sz="3400" dirty="0"/>
              <a:t>enclisi (a inizio frase)</a:t>
            </a:r>
            <a:endParaRPr lang="fr-FR" sz="3400" dirty="0"/>
          </a:p>
          <a:p>
            <a:pPr marL="0" indent="0">
              <a:buNone/>
            </a:pPr>
            <a:r>
              <a:rPr lang="fr-FR" sz="3400" i="1" dirty="0"/>
              <a:t>…</a:t>
            </a:r>
          </a:p>
          <a:p>
            <a:pPr marL="0" indent="0">
              <a:buNone/>
            </a:pPr>
            <a:endParaRPr lang="fr-FR" sz="3400" i="1" dirty="0"/>
          </a:p>
          <a:p>
            <a:pPr marL="0" indent="0">
              <a:buNone/>
            </a:pPr>
            <a:r>
              <a:rPr lang="fr-FR" sz="3400" b="1" cap="small" dirty="0" err="1"/>
              <a:t>Semantica</a:t>
            </a:r>
            <a:endParaRPr lang="fr-FR" sz="3400" b="1" cap="small" dirty="0"/>
          </a:p>
          <a:p>
            <a:pPr marL="0" indent="0">
              <a:buNone/>
            </a:pPr>
            <a:r>
              <a:rPr lang="fr-FR" sz="3400" b="1" i="1" dirty="0"/>
              <a:t>Madonna</a:t>
            </a:r>
            <a:r>
              <a:rPr lang="fr-FR" sz="3400" i="1" dirty="0"/>
              <a:t> </a:t>
            </a:r>
            <a:r>
              <a:rPr lang="fr-FR" sz="3400" i="1" dirty="0" err="1"/>
              <a:t>Filippa</a:t>
            </a:r>
            <a:r>
              <a:rPr lang="fr-FR" sz="3400" i="1" dirty="0"/>
              <a:t>				</a:t>
            </a:r>
            <a:r>
              <a:rPr lang="fr-FR" sz="3400" dirty="0" err="1"/>
              <a:t>poesia</a:t>
            </a:r>
            <a:r>
              <a:rPr lang="fr-FR" sz="3400" dirty="0"/>
              <a:t> </a:t>
            </a:r>
            <a:r>
              <a:rPr lang="fr-FR" sz="3400" dirty="0" err="1"/>
              <a:t>provenzale</a:t>
            </a:r>
            <a:endParaRPr lang="fr-FR" sz="3400" dirty="0"/>
          </a:p>
          <a:p>
            <a:pPr marL="0" indent="0">
              <a:buNone/>
            </a:pPr>
            <a:r>
              <a:rPr lang="fr-FR" sz="3400" dirty="0" err="1"/>
              <a:t>u</a:t>
            </a:r>
            <a:r>
              <a:rPr lang="fr-FR" sz="3400" i="1" dirty="0" err="1"/>
              <a:t>na</a:t>
            </a:r>
            <a:r>
              <a:rPr lang="fr-FR" sz="3400" i="1" dirty="0"/>
              <a:t> </a:t>
            </a:r>
            <a:r>
              <a:rPr lang="fr-FR" sz="3400" b="1" i="1" dirty="0"/>
              <a:t>gentil</a:t>
            </a:r>
            <a:r>
              <a:rPr lang="fr-FR" sz="3400" i="1" dirty="0"/>
              <a:t> donna / </a:t>
            </a:r>
            <a:r>
              <a:rPr lang="it-IT" sz="3400" i="1" dirty="0"/>
              <a:t>un </a:t>
            </a:r>
            <a:r>
              <a:rPr lang="it-IT" sz="3400" b="1" i="1" dirty="0"/>
              <a:t>gentile</a:t>
            </a:r>
            <a:r>
              <a:rPr lang="it-IT" sz="3400" i="1" dirty="0"/>
              <a:t> uomo </a:t>
            </a:r>
            <a:r>
              <a:rPr lang="fr-FR" sz="3400" i="1" dirty="0"/>
              <a:t>	</a:t>
            </a:r>
            <a:r>
              <a:rPr lang="fr-FR" sz="3400" dirty="0"/>
              <a:t>	</a:t>
            </a:r>
            <a:r>
              <a:rPr lang="fr-FR" sz="3400" dirty="0" err="1"/>
              <a:t>poesia</a:t>
            </a:r>
            <a:r>
              <a:rPr lang="fr-FR" sz="3400" dirty="0"/>
              <a:t> </a:t>
            </a:r>
            <a:r>
              <a:rPr lang="fr-FR" sz="3400" dirty="0" err="1"/>
              <a:t>provenzale</a:t>
            </a:r>
            <a:r>
              <a:rPr lang="fr-FR" sz="3400" dirty="0"/>
              <a:t> e </a:t>
            </a:r>
            <a:r>
              <a:rPr lang="fr-FR" sz="3400" dirty="0" err="1"/>
              <a:t>stilnovismo</a:t>
            </a:r>
            <a:endParaRPr lang="fr-FR" sz="3400" dirty="0"/>
          </a:p>
          <a:p>
            <a:pPr marL="0" indent="0">
              <a:buNone/>
            </a:pPr>
            <a:r>
              <a:rPr lang="fr-FR" sz="3400" i="1" dirty="0"/>
              <a:t>…</a:t>
            </a:r>
          </a:p>
        </p:txBody>
      </p:sp>
      <p:sp>
        <p:nvSpPr>
          <p:cNvPr id="6" name="Titre 1">
            <a:extLst>
              <a:ext uri="{FF2B5EF4-FFF2-40B4-BE49-F238E27FC236}">
                <a16:creationId xmlns:a16="http://schemas.microsoft.com/office/drawing/2014/main" id="{CEEC0644-8566-C76F-929E-AE62675A5BD6}"/>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extLst>
      <p:ext uri="{BB962C8B-B14F-4D97-AF65-F5344CB8AC3E}">
        <p14:creationId xmlns:p14="http://schemas.microsoft.com/office/powerpoint/2010/main" val="19140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142984"/>
            <a:ext cx="8229600" cy="5357850"/>
          </a:xfrm>
        </p:spPr>
        <p:txBody>
          <a:bodyPr>
            <a:normAutofit fontScale="92500" lnSpcReduction="10000"/>
          </a:bodyPr>
          <a:lstStyle/>
          <a:p>
            <a:pPr algn="ctr">
              <a:buNone/>
            </a:pPr>
            <a:r>
              <a:rPr lang="fr-FR" sz="2000" b="1" dirty="0"/>
              <a:t>Pietro Bembo</a:t>
            </a:r>
          </a:p>
          <a:p>
            <a:pPr algn="ctr">
              <a:buNone/>
            </a:pPr>
            <a:r>
              <a:rPr lang="fr-FR" sz="2000" dirty="0"/>
              <a:t>(</a:t>
            </a:r>
            <a:r>
              <a:rPr lang="fr-FR" sz="2000" dirty="0" err="1"/>
              <a:t>Venezia</a:t>
            </a:r>
            <a:r>
              <a:rPr lang="fr-FR" sz="2000" dirty="0"/>
              <a:t> 1470 – Roma 1547)</a:t>
            </a:r>
          </a:p>
          <a:p>
            <a:pPr algn="ctr">
              <a:buNone/>
            </a:pPr>
            <a:endParaRPr lang="fr-FR" sz="2000" dirty="0"/>
          </a:p>
          <a:p>
            <a:pPr algn="just">
              <a:buNone/>
            </a:pPr>
            <a:endParaRPr lang="fr-FR" sz="2000" dirty="0"/>
          </a:p>
          <a:p>
            <a:pPr>
              <a:buNone/>
            </a:pPr>
            <a:r>
              <a:rPr lang="fr-FR" sz="2000" dirty="0" err="1"/>
              <a:t>Opere</a:t>
            </a:r>
            <a:r>
              <a:rPr lang="fr-FR" sz="2000" dirty="0"/>
              <a:t> in latino :</a:t>
            </a:r>
            <a:endParaRPr lang="it-IT" sz="2000" dirty="0"/>
          </a:p>
          <a:p>
            <a:pPr>
              <a:buNone/>
            </a:pPr>
            <a:r>
              <a:rPr lang="it-IT" sz="2000" i="1" dirty="0"/>
              <a:t>	Epistolae, Historia veneta, Carmina</a:t>
            </a:r>
            <a:r>
              <a:rPr lang="it-IT" sz="2000" dirty="0"/>
              <a:t> ...</a:t>
            </a:r>
          </a:p>
          <a:p>
            <a:pPr>
              <a:buNone/>
            </a:pPr>
            <a:endParaRPr lang="it-IT" sz="2000" dirty="0"/>
          </a:p>
          <a:p>
            <a:pPr>
              <a:buNone/>
            </a:pPr>
            <a:r>
              <a:rPr lang="fr-FR" sz="2000" dirty="0" err="1"/>
              <a:t>Opere</a:t>
            </a:r>
            <a:r>
              <a:rPr lang="fr-FR" sz="2000" dirty="0"/>
              <a:t> in </a:t>
            </a:r>
            <a:r>
              <a:rPr lang="fr-FR" sz="2000" dirty="0" err="1"/>
              <a:t>volgare</a:t>
            </a:r>
            <a:r>
              <a:rPr lang="fr-FR" sz="2000" dirty="0"/>
              <a:t> :</a:t>
            </a:r>
            <a:endParaRPr lang="it-IT" sz="2000" dirty="0"/>
          </a:p>
          <a:p>
            <a:pPr>
              <a:buNone/>
            </a:pPr>
            <a:r>
              <a:rPr lang="it-IT" sz="2000" i="1" dirty="0"/>
              <a:t>	Rime</a:t>
            </a:r>
            <a:endParaRPr lang="it-IT" sz="2000" dirty="0"/>
          </a:p>
          <a:p>
            <a:pPr>
              <a:buNone/>
            </a:pPr>
            <a:r>
              <a:rPr lang="it-IT" sz="2000" i="1" dirty="0"/>
              <a:t>	Lettere volgari </a:t>
            </a:r>
          </a:p>
          <a:p>
            <a:pPr>
              <a:buNone/>
            </a:pPr>
            <a:r>
              <a:rPr lang="it-IT" sz="2000" i="1" dirty="0"/>
              <a:t>	Gli Asolani </a:t>
            </a:r>
            <a:r>
              <a:rPr lang="it-IT" sz="2000" dirty="0"/>
              <a:t>(trattato dialogico sull’amore platonico) </a:t>
            </a:r>
          </a:p>
          <a:p>
            <a:pPr>
              <a:buNone/>
            </a:pPr>
            <a:r>
              <a:rPr lang="it-IT" sz="2000" i="1" dirty="0"/>
              <a:t>	Prose nelle quali si ragiona della volgar lingua </a:t>
            </a:r>
            <a:r>
              <a:rPr lang="it-IT" sz="2000" dirty="0"/>
              <a:t>(idem, sulla lingua)</a:t>
            </a:r>
          </a:p>
          <a:p>
            <a:pPr>
              <a:buNone/>
            </a:pPr>
            <a:r>
              <a:rPr lang="it-IT" sz="2000" i="1" dirty="0"/>
              <a:t>	</a:t>
            </a:r>
            <a:endParaRPr lang="it-IT" sz="2000" dirty="0"/>
          </a:p>
          <a:p>
            <a:pPr marL="355600" indent="-355600" algn="just">
              <a:buFontTx/>
              <a:buChar char="-"/>
              <a:tabLst>
                <a:tab pos="355600" algn="l"/>
              </a:tabLst>
            </a:pPr>
            <a:endParaRPr lang="fr-FR" sz="2000" i="1" dirty="0"/>
          </a:p>
          <a:p>
            <a:pPr marL="0" indent="0" algn="just">
              <a:buNone/>
            </a:pPr>
            <a:r>
              <a:rPr lang="it-IT" sz="2000" b="1" dirty="0"/>
              <a:t>Le Prose della volgar lingua </a:t>
            </a:r>
            <a:r>
              <a:rPr lang="it-IT" sz="2000" dirty="0"/>
              <a:t>: massimo testo dell’epoca umanistica sulla questione della lingua (consacrazione di Petrarca e Boccaccio).</a:t>
            </a:r>
            <a:endParaRPr lang="fr-FR" sz="2000" i="1" dirty="0"/>
          </a:p>
        </p:txBody>
      </p:sp>
      <p:sp>
        <p:nvSpPr>
          <p:cNvPr id="6" name="Titre 1">
            <a:extLst>
              <a:ext uri="{FF2B5EF4-FFF2-40B4-BE49-F238E27FC236}">
                <a16:creationId xmlns:a16="http://schemas.microsoft.com/office/drawing/2014/main" id="{B1D7F3C8-E099-EA22-868D-37E6C54B85A0}"/>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000108"/>
            <a:ext cx="8643998" cy="5857892"/>
          </a:xfrm>
        </p:spPr>
        <p:txBody>
          <a:bodyPr>
            <a:normAutofit fontScale="77500" lnSpcReduction="20000"/>
          </a:bodyPr>
          <a:lstStyle/>
          <a:p>
            <a:pPr algn="ctr">
              <a:buNone/>
            </a:pPr>
            <a:r>
              <a:rPr lang="it-IT" b="1" dirty="0"/>
              <a:t>Pietro Bembo, </a:t>
            </a:r>
            <a:r>
              <a:rPr lang="it-IT" b="1" i="1" dirty="0"/>
              <a:t>Prose della volgar lingua</a:t>
            </a:r>
            <a:r>
              <a:rPr lang="it-IT" b="1" dirty="0"/>
              <a:t> (1525)</a:t>
            </a:r>
          </a:p>
          <a:p>
            <a:pPr algn="ctr">
              <a:buNone/>
            </a:pPr>
            <a:endParaRPr lang="it-IT" dirty="0"/>
          </a:p>
          <a:p>
            <a:pPr algn="just">
              <a:buNone/>
            </a:pPr>
            <a:r>
              <a:rPr lang="it-IT" b="1" dirty="0"/>
              <a:t>	I libro.</a:t>
            </a:r>
            <a:r>
              <a:rPr lang="it-IT" dirty="0"/>
              <a:t> Discussione sulla lingua da adottare: latino o volgare? Qual è il volgare da prediligere? Il libro presenta una storia del volgare e conclude proponendo i due modelli fondamentali : </a:t>
            </a:r>
          </a:p>
          <a:p>
            <a:pPr algn="just">
              <a:buNone/>
              <a:tabLst>
                <a:tab pos="622300" algn="l"/>
              </a:tabLst>
            </a:pPr>
            <a:r>
              <a:rPr lang="it-IT" dirty="0"/>
              <a:t>	-	</a:t>
            </a:r>
            <a:r>
              <a:rPr lang="it-IT" u="sng" dirty="0"/>
              <a:t>per la prosa</a:t>
            </a:r>
            <a:r>
              <a:rPr lang="it-IT" dirty="0"/>
              <a:t> il volgare della </a:t>
            </a:r>
            <a:r>
              <a:rPr lang="it-IT" i="1" dirty="0"/>
              <a:t>Cornice</a:t>
            </a:r>
            <a:r>
              <a:rPr lang="it-IT" dirty="0"/>
              <a:t> del </a:t>
            </a:r>
            <a:r>
              <a:rPr lang="it-IT" i="1" dirty="0"/>
              <a:t>Decameron</a:t>
            </a:r>
            <a:r>
              <a:rPr lang="it-IT" dirty="0"/>
              <a:t> boccacciano (il linguaggio delle novelle è ritenuto troppo basso e colloquiale)</a:t>
            </a:r>
          </a:p>
          <a:p>
            <a:pPr algn="just">
              <a:buNone/>
              <a:tabLst>
                <a:tab pos="622300" algn="l"/>
              </a:tabLst>
            </a:pPr>
            <a:r>
              <a:rPr lang="it-IT" dirty="0"/>
              <a:t>	-	</a:t>
            </a:r>
            <a:r>
              <a:rPr lang="it-IT" u="sng" dirty="0"/>
              <a:t>per la poesia</a:t>
            </a:r>
            <a:r>
              <a:rPr lang="it-IT" dirty="0"/>
              <a:t> la lingua di Petrarca </a:t>
            </a:r>
          </a:p>
          <a:p>
            <a:pPr algn="just">
              <a:buNone/>
            </a:pPr>
            <a:r>
              <a:rPr lang="it-IT" dirty="0"/>
              <a:t>	Nel libro è trattato anche il rapporto tra l'italiano e il provenzale, a livello sia linguistico che letterario.</a:t>
            </a:r>
          </a:p>
          <a:p>
            <a:pPr algn="just">
              <a:buNone/>
            </a:pPr>
            <a:endParaRPr lang="it-IT" dirty="0"/>
          </a:p>
          <a:p>
            <a:pPr algn="just">
              <a:buNone/>
            </a:pPr>
            <a:r>
              <a:rPr lang="it-IT" b="1" dirty="0"/>
              <a:t>	II libro</a:t>
            </a:r>
            <a:r>
              <a:rPr lang="it-IT" dirty="0"/>
              <a:t>. Questioni di metrica e di retorica, applicate al volgare.</a:t>
            </a:r>
          </a:p>
          <a:p>
            <a:pPr algn="just">
              <a:buNone/>
            </a:pPr>
            <a:endParaRPr lang="it-IT" dirty="0"/>
          </a:p>
          <a:p>
            <a:pPr algn="just">
              <a:buNone/>
            </a:pPr>
            <a:r>
              <a:rPr lang="it-IT" b="1" dirty="0"/>
              <a:t>	III libro.</a:t>
            </a:r>
            <a:r>
              <a:rPr lang="it-IT" dirty="0"/>
              <a:t> Bembo presenta una sua grammatica del volgare.</a:t>
            </a:r>
          </a:p>
        </p:txBody>
      </p:sp>
      <p:sp>
        <p:nvSpPr>
          <p:cNvPr id="6" name="Titre 1">
            <a:extLst>
              <a:ext uri="{FF2B5EF4-FFF2-40B4-BE49-F238E27FC236}">
                <a16:creationId xmlns:a16="http://schemas.microsoft.com/office/drawing/2014/main" id="{1A858C7C-0E2F-EB49-1CC3-768E2FB463CA}"/>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786478"/>
          </a:xfrm>
        </p:spPr>
        <p:txBody>
          <a:bodyPr>
            <a:normAutofit fontScale="70000" lnSpcReduction="20000"/>
          </a:bodyPr>
          <a:lstStyle/>
          <a:p>
            <a:pPr marL="0" indent="0" algn="just">
              <a:buNone/>
              <a:tabLst>
                <a:tab pos="355600" algn="l"/>
              </a:tabLst>
            </a:pPr>
            <a:r>
              <a:rPr lang="it-IT" dirty="0"/>
              <a:t>	</a:t>
            </a:r>
            <a:r>
              <a:rPr lang="it-IT" b="1" dirty="0"/>
              <a:t>[I - XIV]</a:t>
            </a:r>
            <a:r>
              <a:rPr lang="it-IT" dirty="0"/>
              <a:t> – Bene e ragionevolmente, sí come egli sempre fa, rispose messer Trifone al Calmeta, – disse il Magnifico – in ciò che raccontato ci avete. Ma egli l’arebbe per aventura potuto strignere con piú forte nodo, e arebbel fatto: se non l’avesse, sí come io stimo, la sua grande e naturale modestia ritenuto. – E quale è questo nodo piú forte, Giuliano, – disse lo Strozza – che voi dite? – È – diss’egli – che quella lingua che esso all’altre tutte prepone, non solamente non è di qualità da preporre ad alcuna, ma io non so ancora se dire si può, che ella sia veramente lingua. – Come, che ella non sia lingua? – disse messer Ercole – non si parla e ragiona egli in corte di Roma a modo niuno? – Parlavisi – rispose il Magnifico – e ragionavisi medesimamente come negli altri luoghi; ma questo ragionare per aventura e questo favellare tuttavia non è lingua, perciò che non si può dire che sia veramente lingua alcuna favella che non ha scrittore. Già non si disse alcuna delle cinque greche lingue esser lingua per altro, se non perciò che si trovavano in quella maniera di lingua molti scrittori. Né la latina lingua chiamiamo noi lingua, solo che per cagion di Plauto, di Terenzio, di Virgilio, di Varrone, di Cicerone e degli altri che, scrivendo, hanno fatto che ella è lingua, come si vede. </a:t>
            </a:r>
            <a:endParaRPr lang="fr-FR" i="1" dirty="0"/>
          </a:p>
        </p:txBody>
      </p:sp>
      <p:sp>
        <p:nvSpPr>
          <p:cNvPr id="6" name="Titre 1">
            <a:extLst>
              <a:ext uri="{FF2B5EF4-FFF2-40B4-BE49-F238E27FC236}">
                <a16:creationId xmlns:a16="http://schemas.microsoft.com/office/drawing/2014/main" id="{B1999ED3-5278-32AE-1F4F-7FBD976D31F8}"/>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5860"/>
            <a:ext cx="8229600" cy="5572140"/>
          </a:xfrm>
        </p:spPr>
        <p:txBody>
          <a:bodyPr>
            <a:normAutofit fontScale="77500" lnSpcReduction="20000"/>
          </a:bodyPr>
          <a:lstStyle/>
          <a:p>
            <a:pPr marL="0" indent="0" algn="just">
              <a:buNone/>
              <a:tabLst>
                <a:tab pos="355600" algn="l"/>
              </a:tabLst>
            </a:pPr>
            <a:r>
              <a:rPr lang="it-IT" dirty="0"/>
              <a:t>	Il Calmeta scrittore alcuno non ha da mostrarci, della lingua che egli cotanto loda agli scrittori. Oltre acciò ogni lingua alcuna qualità ha in sé, per la quale essa è lingua o povera o abondevole o tersa o rozza o piacevole o severa, o altre parti ha a queste simili che io dico; il che dimostrare con altro testimonio non si può che di coloro che hanno in quella lingua scritto. </a:t>
            </a:r>
            <a:r>
              <a:rPr lang="it-IT" b="1" dirty="0"/>
              <a:t>Perciò che se io volessi dire che la fiorentina lingua piú regolata si vede essere, piú vaga, piú pura che la provenzale, i miei due Toschi vi porrei dinanzi, il Boccaccio e il Petrarca senza piú, come che molti ve n’avesse degli altri, i quali due tale fatta l’hanno, quale essendo non ha da pentirsi</a:t>
            </a:r>
            <a:r>
              <a:rPr lang="it-IT" dirty="0"/>
              <a:t>. Il Calmeta quale auttore ci recherà per dimostrarci che la sua lingua queste o quelle parti ha, per le quali ella sia da preporre alla mia? sicuramente non niuno, che di nessuno si sa che nella cortigiana lingua scritto abbia infino a questo giorno –</a:t>
            </a:r>
            <a:endParaRPr lang="it-IT" i="1" dirty="0"/>
          </a:p>
          <a:p>
            <a:pPr>
              <a:buNone/>
            </a:pPr>
            <a:endParaRPr lang="fr-FR" i="1" dirty="0"/>
          </a:p>
        </p:txBody>
      </p:sp>
      <p:sp>
        <p:nvSpPr>
          <p:cNvPr id="6" name="Titre 1">
            <a:extLst>
              <a:ext uri="{FF2B5EF4-FFF2-40B4-BE49-F238E27FC236}">
                <a16:creationId xmlns:a16="http://schemas.microsoft.com/office/drawing/2014/main" id="{C9751081-7745-6257-438F-D6134E762266}"/>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08720"/>
            <a:ext cx="8229600" cy="4525963"/>
          </a:xfrm>
        </p:spPr>
        <p:txBody>
          <a:bodyPr/>
          <a:lstStyle/>
          <a:p>
            <a:pPr marL="0" indent="0">
              <a:buNone/>
            </a:pPr>
            <a:endParaRPr lang="fr-FR" dirty="0"/>
          </a:p>
          <a:p>
            <a:pPr marL="0" indent="0" algn="just">
              <a:buNone/>
            </a:pPr>
            <a:endParaRPr lang="fr-FR" dirty="0"/>
          </a:p>
          <a:p>
            <a:pPr marL="0" indent="0" algn="just">
              <a:buNone/>
            </a:pPr>
            <a:r>
              <a:rPr lang="fr-FR" dirty="0" err="1"/>
              <a:t>Proclamazione</a:t>
            </a:r>
            <a:r>
              <a:rPr lang="fr-FR" dirty="0"/>
              <a:t> </a:t>
            </a:r>
            <a:r>
              <a:rPr lang="fr-FR" dirty="0" err="1"/>
              <a:t>del</a:t>
            </a:r>
            <a:r>
              <a:rPr lang="fr-FR" dirty="0"/>
              <a:t> </a:t>
            </a:r>
            <a:r>
              <a:rPr lang="fr-FR" dirty="0" err="1"/>
              <a:t>canone</a:t>
            </a:r>
            <a:r>
              <a:rPr lang="fr-FR" dirty="0"/>
              <a:t> </a:t>
            </a:r>
            <a:r>
              <a:rPr lang="fr-FR" dirty="0" err="1"/>
              <a:t>letterario</a:t>
            </a:r>
            <a:r>
              <a:rPr lang="fr-FR" dirty="0"/>
              <a:t> italiano, con </a:t>
            </a:r>
            <a:r>
              <a:rPr lang="fr-FR" dirty="0" err="1"/>
              <a:t>riferimento</a:t>
            </a:r>
            <a:r>
              <a:rPr lang="fr-FR" dirty="0"/>
              <a:t> </a:t>
            </a:r>
            <a:r>
              <a:rPr lang="fr-FR" dirty="0" err="1"/>
              <a:t>esplicito</a:t>
            </a:r>
            <a:r>
              <a:rPr lang="fr-FR" dirty="0"/>
              <a:t> ai grandi </a:t>
            </a:r>
            <a:r>
              <a:rPr lang="fr-FR" dirty="0" err="1"/>
              <a:t>classici</a:t>
            </a:r>
            <a:r>
              <a:rPr lang="fr-FR" dirty="0"/>
              <a:t> </a:t>
            </a:r>
            <a:r>
              <a:rPr lang="fr-FR" dirty="0" err="1"/>
              <a:t>toscani</a:t>
            </a:r>
            <a:r>
              <a:rPr lang="fr-FR" dirty="0"/>
              <a:t> </a:t>
            </a:r>
            <a:r>
              <a:rPr lang="fr-FR" dirty="0" err="1"/>
              <a:t>trecenteschi</a:t>
            </a:r>
            <a:r>
              <a:rPr lang="fr-FR" dirty="0"/>
              <a:t> :</a:t>
            </a:r>
          </a:p>
          <a:p>
            <a:pPr marL="0" indent="0" algn="just">
              <a:buNone/>
            </a:pPr>
            <a:r>
              <a:rPr lang="fr-FR" b="1" dirty="0" err="1"/>
              <a:t>Petrarca</a:t>
            </a:r>
            <a:r>
              <a:rPr lang="fr-FR" dirty="0"/>
              <a:t> (per la </a:t>
            </a:r>
            <a:r>
              <a:rPr lang="fr-FR" dirty="0" err="1"/>
              <a:t>poesia</a:t>
            </a:r>
            <a:r>
              <a:rPr lang="fr-FR" dirty="0"/>
              <a:t>)</a:t>
            </a:r>
          </a:p>
          <a:p>
            <a:pPr marL="0" indent="0" algn="just">
              <a:buNone/>
            </a:pPr>
            <a:r>
              <a:rPr lang="fr-FR" b="1" dirty="0" err="1"/>
              <a:t>Boccaccio</a:t>
            </a:r>
            <a:r>
              <a:rPr lang="fr-FR" dirty="0"/>
              <a:t> (per la </a:t>
            </a:r>
            <a:r>
              <a:rPr lang="fr-FR" dirty="0" err="1"/>
              <a:t>prosa</a:t>
            </a:r>
            <a:r>
              <a:rPr lang="fr-FR" dirty="0"/>
              <a:t>)</a:t>
            </a:r>
          </a:p>
        </p:txBody>
      </p:sp>
      <p:sp>
        <p:nvSpPr>
          <p:cNvPr id="6" name="Titre 1">
            <a:extLst>
              <a:ext uri="{FF2B5EF4-FFF2-40B4-BE49-F238E27FC236}">
                <a16:creationId xmlns:a16="http://schemas.microsoft.com/office/drawing/2014/main" id="{A4C3516D-E6F0-92DD-682F-5C9616EF4FA0}"/>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2153DA-F4C5-418B-A2FA-28A7AFF8FA60}"/>
              </a:ext>
            </a:extLst>
          </p:cNvPr>
          <p:cNvSpPr>
            <a:spLocks noGrp="1"/>
          </p:cNvSpPr>
          <p:nvPr>
            <p:ph idx="1"/>
          </p:nvPr>
        </p:nvSpPr>
        <p:spPr>
          <a:xfrm>
            <a:off x="457200" y="764704"/>
            <a:ext cx="8229600" cy="5818658"/>
          </a:xfrm>
        </p:spPr>
        <p:txBody>
          <a:bodyPr>
            <a:normAutofit/>
          </a:bodyPr>
          <a:lstStyle/>
          <a:p>
            <a:pPr marL="0" indent="0" algn="ctr">
              <a:buNone/>
            </a:pPr>
            <a:r>
              <a:rPr lang="fr-FR" b="1" dirty="0" err="1"/>
              <a:t>video</a:t>
            </a:r>
            <a:r>
              <a:rPr lang="fr-FR" b="1" dirty="0"/>
              <a:t> </a:t>
            </a:r>
            <a:r>
              <a:rPr lang="fr-FR" b="1" dirty="0" err="1"/>
              <a:t>complementari</a:t>
            </a:r>
            <a:endParaRPr lang="fr-FR" b="1" dirty="0"/>
          </a:p>
          <a:p>
            <a:pPr marL="0" indent="0" algn="ctr">
              <a:buNone/>
            </a:pPr>
            <a:r>
              <a:rPr lang="fr-FR" sz="2400" b="1" dirty="0"/>
              <a:t>(da </a:t>
            </a:r>
            <a:r>
              <a:rPr lang="fr-FR" sz="2400" b="1" dirty="0" err="1"/>
              <a:t>ascoltare</a:t>
            </a:r>
            <a:r>
              <a:rPr lang="fr-FR" sz="2400" b="1" dirty="0"/>
              <a:t> e </a:t>
            </a:r>
            <a:r>
              <a:rPr lang="fr-FR" sz="2400" b="1" dirty="0" err="1"/>
              <a:t>sintetizzare</a:t>
            </a:r>
            <a:r>
              <a:rPr lang="fr-FR" sz="2400" b="1" dirty="0"/>
              <a:t>)</a:t>
            </a:r>
          </a:p>
          <a:p>
            <a:pPr marL="0" indent="0" algn="ctr">
              <a:buNone/>
            </a:pPr>
            <a:endParaRPr lang="fr-FR" dirty="0"/>
          </a:p>
          <a:p>
            <a:pPr marL="0" indent="0" algn="just">
              <a:buNone/>
            </a:pPr>
            <a:r>
              <a:rPr lang="fr-FR" dirty="0"/>
              <a:t>Luca </a:t>
            </a:r>
            <a:r>
              <a:rPr lang="fr-FR" dirty="0" err="1"/>
              <a:t>Serianni</a:t>
            </a:r>
            <a:r>
              <a:rPr lang="fr-FR" dirty="0"/>
              <a:t>, </a:t>
            </a:r>
            <a:r>
              <a:rPr lang="fr-FR" i="1" dirty="0"/>
              <a:t>Pietro Bembo e la </a:t>
            </a:r>
            <a:r>
              <a:rPr lang="fr-FR" i="1" dirty="0" err="1"/>
              <a:t>codificazione</a:t>
            </a:r>
            <a:r>
              <a:rPr lang="fr-FR" i="1" dirty="0"/>
              <a:t> </a:t>
            </a:r>
            <a:r>
              <a:rPr lang="fr-FR" i="1" dirty="0" err="1"/>
              <a:t>dell’italiano</a:t>
            </a:r>
            <a:r>
              <a:rPr lang="fr-FR" i="1" dirty="0"/>
              <a:t> </a:t>
            </a:r>
            <a:r>
              <a:rPr lang="fr-FR" dirty="0"/>
              <a:t>:</a:t>
            </a:r>
          </a:p>
          <a:p>
            <a:pPr marL="0" indent="0" algn="just">
              <a:buNone/>
            </a:pPr>
            <a:r>
              <a:rPr lang="fr-FR" sz="3000" dirty="0">
                <a:hlinkClick r:id="rId2"/>
              </a:rPr>
              <a:t>https://www.youtube.com/watch?v=er_SXhU7xrg</a:t>
            </a:r>
            <a:endParaRPr lang="fr-FR" sz="3000" dirty="0"/>
          </a:p>
          <a:p>
            <a:pPr marL="0" indent="0" algn="just">
              <a:buNone/>
            </a:pPr>
            <a:endParaRPr lang="fr-FR" sz="3000" dirty="0"/>
          </a:p>
          <a:p>
            <a:pPr marL="0" indent="0" algn="just">
              <a:buNone/>
            </a:pPr>
            <a:r>
              <a:rPr lang="fr-FR" sz="2800" dirty="0"/>
              <a:t>Luca </a:t>
            </a:r>
            <a:r>
              <a:rPr lang="fr-FR" sz="2800" dirty="0" err="1"/>
              <a:t>Serianni</a:t>
            </a:r>
            <a:r>
              <a:rPr lang="fr-FR" sz="2800" dirty="0"/>
              <a:t>, </a:t>
            </a:r>
            <a:r>
              <a:rPr lang="fr-FR" sz="2800" i="1" dirty="0"/>
              <a:t>L’</a:t>
            </a:r>
            <a:r>
              <a:rPr lang="fr-FR" sz="2800" i="1" dirty="0" err="1"/>
              <a:t>Accademia</a:t>
            </a:r>
            <a:r>
              <a:rPr lang="fr-FR" sz="2800" i="1" dirty="0"/>
              <a:t> </a:t>
            </a:r>
            <a:r>
              <a:rPr lang="fr-FR" sz="2800" i="1" dirty="0" err="1"/>
              <a:t>della</a:t>
            </a:r>
            <a:r>
              <a:rPr lang="fr-FR" sz="2800" i="1" dirty="0"/>
              <a:t> Crusca e il primo </a:t>
            </a:r>
            <a:r>
              <a:rPr lang="fr-FR" sz="2800" i="1" dirty="0" err="1"/>
              <a:t>vocabolario</a:t>
            </a:r>
            <a:r>
              <a:rPr lang="fr-FR" sz="2800" i="1" dirty="0"/>
              <a:t> </a:t>
            </a:r>
            <a:r>
              <a:rPr lang="fr-FR" sz="2800" i="1" dirty="0" err="1"/>
              <a:t>storico</a:t>
            </a:r>
            <a:r>
              <a:rPr lang="fr-FR" sz="2800" i="1" dirty="0"/>
              <a:t> </a:t>
            </a:r>
            <a:r>
              <a:rPr lang="fr-FR" sz="2800" i="1" dirty="0" err="1"/>
              <a:t>della</a:t>
            </a:r>
            <a:r>
              <a:rPr lang="fr-FR" sz="2800" i="1" dirty="0"/>
              <a:t> lingua </a:t>
            </a:r>
            <a:r>
              <a:rPr lang="fr-FR" sz="2800" i="1" dirty="0" err="1"/>
              <a:t>italiana</a:t>
            </a:r>
            <a:r>
              <a:rPr lang="fr-FR" sz="2800" i="1" dirty="0"/>
              <a:t> </a:t>
            </a:r>
            <a:r>
              <a:rPr lang="fr-FR" sz="2800" dirty="0"/>
              <a:t>:</a:t>
            </a:r>
          </a:p>
          <a:p>
            <a:pPr marL="0" indent="0" algn="just">
              <a:buNone/>
            </a:pPr>
            <a:r>
              <a:rPr lang="fr-FR" sz="2800" dirty="0">
                <a:hlinkClick r:id="rId3"/>
              </a:rPr>
              <a:t>https://www.youtube.com/watch?v=CRH4PSndZmw</a:t>
            </a:r>
            <a:endParaRPr lang="fr-FR" sz="2800" dirty="0"/>
          </a:p>
          <a:p>
            <a:pPr marL="0" indent="0" algn="just">
              <a:buNone/>
            </a:pPr>
            <a:endParaRPr lang="fr-FR" sz="2800" dirty="0"/>
          </a:p>
        </p:txBody>
      </p:sp>
      <p:sp>
        <p:nvSpPr>
          <p:cNvPr id="6" name="Titre 1">
            <a:extLst>
              <a:ext uri="{FF2B5EF4-FFF2-40B4-BE49-F238E27FC236}">
                <a16:creationId xmlns:a16="http://schemas.microsoft.com/office/drawing/2014/main" id="{BA14340A-509C-5D37-EC6F-5001D5F80306}"/>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extLst>
      <p:ext uri="{BB962C8B-B14F-4D97-AF65-F5344CB8AC3E}">
        <p14:creationId xmlns:p14="http://schemas.microsoft.com/office/powerpoint/2010/main" val="265766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l="26623" t="34093" r="21907" b="21712"/>
          <a:stretch>
            <a:fillRect/>
          </a:stretch>
        </p:blipFill>
        <p:spPr bwMode="auto">
          <a:xfrm>
            <a:off x="214282" y="1142984"/>
            <a:ext cx="8730754" cy="4214842"/>
          </a:xfrm>
          <a:prstGeom prst="rect">
            <a:avLst/>
          </a:prstGeom>
          <a:noFill/>
          <a:ln w="9525">
            <a:noFill/>
            <a:miter lim="800000"/>
            <a:headEnd/>
            <a:tailEnd/>
          </a:ln>
          <a:effectLst/>
        </p:spPr>
      </p:pic>
      <p:sp>
        <p:nvSpPr>
          <p:cNvPr id="6" name="Rectangle 5"/>
          <p:cNvSpPr/>
          <p:nvPr/>
        </p:nvSpPr>
        <p:spPr>
          <a:xfrm>
            <a:off x="428596" y="5715016"/>
            <a:ext cx="8429684" cy="923330"/>
          </a:xfrm>
          <a:prstGeom prst="rect">
            <a:avLst/>
          </a:prstGeom>
        </p:spPr>
        <p:txBody>
          <a:bodyPr wrap="square">
            <a:spAutoFit/>
          </a:bodyPr>
          <a:lstStyle/>
          <a:p>
            <a:pPr algn="just">
              <a:tabLst>
                <a:tab pos="5029200" algn="l"/>
              </a:tabLst>
            </a:pPr>
            <a:r>
              <a:rPr lang="fr-FR" dirty="0">
                <a:solidFill>
                  <a:schemeClr val="tx1">
                    <a:lumMod val="65000"/>
                    <a:lumOff val="35000"/>
                  </a:schemeClr>
                </a:solidFill>
              </a:rPr>
              <a:t>	</a:t>
            </a:r>
            <a:r>
              <a:rPr lang="fr-FR" dirty="0" err="1">
                <a:solidFill>
                  <a:schemeClr val="tx1">
                    <a:lumMod val="65000"/>
                    <a:lumOff val="35000"/>
                  </a:schemeClr>
                </a:solidFill>
              </a:rPr>
              <a:t>Struttura</a:t>
            </a:r>
            <a:r>
              <a:rPr lang="fr-FR" dirty="0">
                <a:solidFill>
                  <a:schemeClr val="tx1">
                    <a:lumMod val="65000"/>
                    <a:lumOff val="35000"/>
                  </a:schemeClr>
                </a:solidFill>
              </a:rPr>
              <a:t> :</a:t>
            </a:r>
            <a:r>
              <a:rPr lang="fr-FR" b="1" dirty="0">
                <a:solidFill>
                  <a:schemeClr val="tx1">
                    <a:lumMod val="65000"/>
                    <a:lumOff val="35000"/>
                  </a:schemeClr>
                </a:solidFill>
              </a:rPr>
              <a:t> </a:t>
            </a:r>
            <a:r>
              <a:rPr lang="fr-FR" b="1" dirty="0" err="1">
                <a:solidFill>
                  <a:schemeClr val="tx1">
                    <a:lumMod val="65000"/>
                    <a:lumOff val="35000"/>
                  </a:schemeClr>
                </a:solidFill>
              </a:rPr>
              <a:t>sonetto</a:t>
            </a:r>
            <a:r>
              <a:rPr lang="fr-FR" b="1" dirty="0">
                <a:solidFill>
                  <a:schemeClr val="tx1">
                    <a:lumMod val="65000"/>
                    <a:lumOff val="35000"/>
                  </a:schemeClr>
                </a:solidFill>
              </a:rPr>
              <a:t> 	</a:t>
            </a:r>
          </a:p>
          <a:p>
            <a:pPr algn="just">
              <a:tabLst>
                <a:tab pos="5029200" algn="l"/>
              </a:tabLst>
            </a:pPr>
            <a:r>
              <a:rPr lang="fr-FR" dirty="0">
                <a:solidFill>
                  <a:schemeClr val="tx1">
                    <a:lumMod val="65000"/>
                    <a:lumOff val="35000"/>
                  </a:schemeClr>
                </a:solidFill>
              </a:rPr>
              <a:t>	</a:t>
            </a:r>
            <a:r>
              <a:rPr lang="fr-FR" dirty="0" err="1">
                <a:solidFill>
                  <a:schemeClr val="tx1">
                    <a:lumMod val="65000"/>
                    <a:lumOff val="35000"/>
                  </a:schemeClr>
                </a:solidFill>
              </a:rPr>
              <a:t>Versi</a:t>
            </a:r>
            <a:r>
              <a:rPr lang="fr-FR" dirty="0">
                <a:solidFill>
                  <a:schemeClr val="tx1">
                    <a:lumMod val="65000"/>
                    <a:lumOff val="35000"/>
                  </a:schemeClr>
                </a:solidFill>
              </a:rPr>
              <a:t> : </a:t>
            </a:r>
            <a:r>
              <a:rPr lang="fr-FR" b="1" dirty="0" err="1">
                <a:solidFill>
                  <a:schemeClr val="tx1">
                    <a:lumMod val="65000"/>
                    <a:lumOff val="35000"/>
                  </a:schemeClr>
                </a:solidFill>
              </a:rPr>
              <a:t>endecasillabi</a:t>
            </a:r>
            <a:r>
              <a:rPr lang="fr-FR" b="1" dirty="0">
                <a:solidFill>
                  <a:schemeClr val="tx1">
                    <a:lumMod val="65000"/>
                    <a:lumOff val="35000"/>
                  </a:schemeClr>
                </a:solidFill>
              </a:rPr>
              <a:t>	</a:t>
            </a:r>
          </a:p>
          <a:p>
            <a:pPr algn="just">
              <a:tabLst>
                <a:tab pos="5029200" algn="l"/>
              </a:tabLst>
            </a:pPr>
            <a:r>
              <a:rPr lang="fr-FR" dirty="0">
                <a:solidFill>
                  <a:schemeClr val="tx1">
                    <a:lumMod val="65000"/>
                    <a:lumOff val="35000"/>
                  </a:schemeClr>
                </a:solidFill>
              </a:rPr>
              <a:t>	Rime</a:t>
            </a:r>
            <a:r>
              <a:rPr lang="fr-FR" b="1" dirty="0">
                <a:solidFill>
                  <a:schemeClr val="tx1">
                    <a:lumMod val="65000"/>
                    <a:lumOff val="35000"/>
                  </a:schemeClr>
                </a:solidFill>
              </a:rPr>
              <a:t> : ABBA, ABBA, CDE, DCE</a:t>
            </a:r>
            <a:endParaRPr lang="fr-FR" dirty="0">
              <a:solidFill>
                <a:schemeClr val="tx1">
                  <a:lumMod val="65000"/>
                  <a:lumOff val="35000"/>
                </a:schemeClr>
              </a:solidFill>
            </a:endParaRPr>
          </a:p>
        </p:txBody>
      </p:sp>
      <p:sp>
        <p:nvSpPr>
          <p:cNvPr id="7" name="Titre 1">
            <a:extLst>
              <a:ext uri="{FF2B5EF4-FFF2-40B4-BE49-F238E27FC236}">
                <a16:creationId xmlns:a16="http://schemas.microsoft.com/office/drawing/2014/main" id="{3EBC5550-127A-C4AF-E45A-EFC58D1BF6A7}"/>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3F5E8-DAA2-475A-8D18-6CA471FFEEBA}"/>
              </a:ext>
            </a:extLst>
          </p:cNvPr>
          <p:cNvSpPr>
            <a:spLocks noGrp="1"/>
          </p:cNvSpPr>
          <p:nvPr>
            <p:ph type="title"/>
          </p:nvPr>
        </p:nvSpPr>
        <p:spPr>
          <a:xfrm>
            <a:off x="397672" y="6010524"/>
            <a:ext cx="8229600" cy="648072"/>
          </a:xfrm>
        </p:spPr>
        <p:txBody>
          <a:bodyPr>
            <a:normAutofit fontScale="90000"/>
          </a:bodyPr>
          <a:lstStyle/>
          <a:p>
            <a:pPr algn="l"/>
            <a:r>
              <a:rPr lang="fr-FR" sz="2000" dirty="0"/>
              <a:t>Botticelli, Firenze 1445-1510</a:t>
            </a:r>
            <a:br>
              <a:rPr lang="fr-FR" sz="2000" dirty="0"/>
            </a:br>
            <a:r>
              <a:rPr lang="fr-FR" sz="2000" i="1" dirty="0"/>
              <a:t>La </a:t>
            </a:r>
            <a:r>
              <a:rPr lang="fr-FR" sz="2000" i="1" dirty="0" err="1"/>
              <a:t>nascita</a:t>
            </a:r>
            <a:r>
              <a:rPr lang="fr-FR" sz="2000" i="1" dirty="0"/>
              <a:t> di </a:t>
            </a:r>
            <a:r>
              <a:rPr lang="fr-FR" sz="2000" i="1" dirty="0" err="1"/>
              <a:t>Venere</a:t>
            </a:r>
            <a:r>
              <a:rPr lang="fr-FR" sz="2000" i="1" dirty="0"/>
              <a:t> </a:t>
            </a:r>
            <a:r>
              <a:rPr lang="fr-FR" sz="2000" dirty="0"/>
              <a:t>(</a:t>
            </a:r>
            <a:r>
              <a:rPr lang="fr-FR" sz="2000" dirty="0" err="1"/>
              <a:t>particolare</a:t>
            </a:r>
            <a:r>
              <a:rPr lang="fr-FR" sz="2000" dirty="0"/>
              <a:t>), 1485 (</a:t>
            </a:r>
            <a:r>
              <a:rPr lang="fr-FR" sz="2000" dirty="0" err="1"/>
              <a:t>Gallerie</a:t>
            </a:r>
            <a:r>
              <a:rPr lang="fr-FR" sz="2000" dirty="0"/>
              <a:t> </a:t>
            </a:r>
            <a:r>
              <a:rPr lang="fr-FR" sz="2000" dirty="0" err="1"/>
              <a:t>degli</a:t>
            </a:r>
            <a:r>
              <a:rPr lang="fr-FR" sz="2000" dirty="0"/>
              <a:t> Uffizi)</a:t>
            </a:r>
          </a:p>
        </p:txBody>
      </p:sp>
      <p:pic>
        <p:nvPicPr>
          <p:cNvPr id="4" name="Espace réservé du contenu 3">
            <a:extLst>
              <a:ext uri="{FF2B5EF4-FFF2-40B4-BE49-F238E27FC236}">
                <a16:creationId xmlns:a16="http://schemas.microsoft.com/office/drawing/2014/main" id="{ABE6F11B-285C-43DA-8FB6-37EE74FDC345}"/>
              </a:ext>
            </a:extLst>
          </p:cNvPr>
          <p:cNvPicPr>
            <a:picLocks noGrp="1" noChangeAspect="1"/>
          </p:cNvPicPr>
          <p:nvPr>
            <p:ph idx="1"/>
          </p:nvPr>
        </p:nvPicPr>
        <p:blipFill>
          <a:blip r:embed="rId2"/>
          <a:stretch>
            <a:fillRect/>
          </a:stretch>
        </p:blipFill>
        <p:spPr>
          <a:xfrm>
            <a:off x="401191" y="2064275"/>
            <a:ext cx="5253882" cy="3946249"/>
          </a:xfrm>
          <a:prstGeom prst="rect">
            <a:avLst/>
          </a:prstGeom>
        </p:spPr>
      </p:pic>
      <p:pic>
        <p:nvPicPr>
          <p:cNvPr id="5" name="Image 4">
            <a:extLst>
              <a:ext uri="{FF2B5EF4-FFF2-40B4-BE49-F238E27FC236}">
                <a16:creationId xmlns:a16="http://schemas.microsoft.com/office/drawing/2014/main" id="{82AD2CE9-659B-4075-A3AE-97DB70517764}"/>
              </a:ext>
            </a:extLst>
          </p:cNvPr>
          <p:cNvPicPr>
            <a:picLocks noChangeAspect="1"/>
          </p:cNvPicPr>
          <p:nvPr/>
        </p:nvPicPr>
        <p:blipFill rotWithShape="1">
          <a:blip r:embed="rId3"/>
          <a:srcRect l="2123" t="2750" r="1011" b="2750"/>
          <a:stretch/>
        </p:blipFill>
        <p:spPr>
          <a:xfrm>
            <a:off x="5655073" y="0"/>
            <a:ext cx="3456383" cy="2065884"/>
          </a:xfrm>
          <a:prstGeom prst="rect">
            <a:avLst/>
          </a:prstGeom>
        </p:spPr>
      </p:pic>
    </p:spTree>
    <p:extLst>
      <p:ext uri="{BB962C8B-B14F-4D97-AF65-F5344CB8AC3E}">
        <p14:creationId xmlns:p14="http://schemas.microsoft.com/office/powerpoint/2010/main" val="251607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85720" y="1142984"/>
            <a:ext cx="8501122" cy="5715016"/>
          </a:xfrm>
        </p:spPr>
        <p:txBody>
          <a:bodyPr>
            <a:normAutofit lnSpcReduction="10000"/>
          </a:bodyPr>
          <a:lstStyle/>
          <a:p>
            <a:pPr>
              <a:buNone/>
            </a:pPr>
            <a:r>
              <a:rPr lang="fr-FR" sz="2000" dirty="0" err="1"/>
              <a:t>Sintesi</a:t>
            </a:r>
            <a:r>
              <a:rPr lang="fr-FR" sz="2000" dirty="0"/>
              <a:t> </a:t>
            </a:r>
            <a:r>
              <a:rPr lang="fr-FR" sz="2000" dirty="0" err="1"/>
              <a:t>dell’evoluzione</a:t>
            </a:r>
            <a:r>
              <a:rPr lang="fr-FR" sz="2000" dirty="0"/>
              <a:t> </a:t>
            </a:r>
            <a:r>
              <a:rPr lang="fr-FR" sz="2000" dirty="0" err="1"/>
              <a:t>letteraria</a:t>
            </a:r>
            <a:r>
              <a:rPr lang="fr-FR" sz="2000" dirty="0"/>
              <a:t> (dalla </a:t>
            </a:r>
            <a:r>
              <a:rPr lang="fr-FR" sz="2000" dirty="0" err="1"/>
              <a:t>poesia</a:t>
            </a:r>
            <a:r>
              <a:rPr lang="fr-FR" sz="2000" dirty="0"/>
              <a:t> </a:t>
            </a:r>
            <a:r>
              <a:rPr lang="fr-FR" sz="2000" dirty="0" err="1"/>
              <a:t>provenzale</a:t>
            </a:r>
            <a:r>
              <a:rPr lang="fr-FR" sz="2000" dirty="0"/>
              <a:t> a </a:t>
            </a:r>
            <a:r>
              <a:rPr lang="fr-FR" sz="2000" dirty="0" err="1"/>
              <a:t>Petrarca</a:t>
            </a:r>
            <a:r>
              <a:rPr lang="fr-FR" sz="2000" dirty="0"/>
              <a:t>)</a:t>
            </a:r>
          </a:p>
          <a:p>
            <a:pPr>
              <a:buNone/>
            </a:pPr>
            <a:endParaRPr lang="fr-FR" sz="2000" dirty="0"/>
          </a:p>
          <a:p>
            <a:pPr>
              <a:buNone/>
            </a:pPr>
            <a:r>
              <a:rPr lang="fr-FR" sz="1900" b="1" dirty="0"/>
              <a:t>1)	Figura </a:t>
            </a:r>
            <a:r>
              <a:rPr lang="fr-FR" sz="1900" b="1" dirty="0" err="1"/>
              <a:t>retorica</a:t>
            </a:r>
            <a:r>
              <a:rPr lang="fr-FR" sz="1900" b="1" dirty="0"/>
              <a:t> </a:t>
            </a:r>
            <a:r>
              <a:rPr lang="fr-FR" sz="1900" b="1" dirty="0" err="1"/>
              <a:t>tipica</a:t>
            </a:r>
            <a:r>
              <a:rPr lang="fr-FR" sz="1900" b="1" dirty="0"/>
              <a:t> </a:t>
            </a:r>
            <a:r>
              <a:rPr lang="fr-FR" sz="1900" b="1" dirty="0" err="1"/>
              <a:t>del</a:t>
            </a:r>
            <a:r>
              <a:rPr lang="fr-FR" sz="1900" b="1" dirty="0"/>
              <a:t> </a:t>
            </a:r>
            <a:r>
              <a:rPr lang="fr-FR" sz="1900" b="1" i="1" dirty="0" err="1"/>
              <a:t>trubar</a:t>
            </a:r>
            <a:r>
              <a:rPr lang="fr-FR" sz="1900" b="1" i="1" dirty="0"/>
              <a:t> </a:t>
            </a:r>
            <a:r>
              <a:rPr lang="fr-FR" sz="1900" b="1" i="1" dirty="0" err="1"/>
              <a:t>clus</a:t>
            </a:r>
            <a:r>
              <a:rPr lang="fr-FR" sz="1900" b="1" i="1" dirty="0"/>
              <a:t> </a:t>
            </a:r>
            <a:r>
              <a:rPr lang="fr-FR" sz="1900" b="1" dirty="0" err="1"/>
              <a:t>provenzale</a:t>
            </a:r>
            <a:r>
              <a:rPr lang="fr-FR" sz="1900" b="1" i="1" dirty="0"/>
              <a:t> </a:t>
            </a:r>
            <a:r>
              <a:rPr lang="fr-FR" sz="1900" b="1" dirty="0"/>
              <a:t>: il « </a:t>
            </a:r>
            <a:r>
              <a:rPr lang="fr-FR" sz="1900" b="1" dirty="0" err="1"/>
              <a:t>senhal</a:t>
            </a:r>
            <a:r>
              <a:rPr lang="fr-FR" sz="1900" b="1" dirty="0"/>
              <a:t> »</a:t>
            </a:r>
          </a:p>
          <a:p>
            <a:pPr>
              <a:buNone/>
            </a:pPr>
            <a:r>
              <a:rPr lang="fr-FR" sz="1900" dirty="0"/>
              <a:t>	(cf. </a:t>
            </a:r>
            <a:r>
              <a:rPr lang="fr-FR" sz="1900" i="1" dirty="0"/>
              <a:t>Che ti GIOVA </a:t>
            </a:r>
            <a:r>
              <a:rPr lang="fr-FR" sz="1900" i="1" dirty="0" err="1"/>
              <a:t>NAscondere</a:t>
            </a:r>
            <a:r>
              <a:rPr lang="fr-FR" sz="1900" i="1" dirty="0"/>
              <a:t> el bel </a:t>
            </a:r>
            <a:r>
              <a:rPr lang="fr-FR" sz="1900" i="1" dirty="0" err="1"/>
              <a:t>volto</a:t>
            </a:r>
            <a:r>
              <a:rPr lang="fr-FR" sz="1900" dirty="0"/>
              <a:t> : Ars Nova)</a:t>
            </a:r>
          </a:p>
          <a:p>
            <a:pPr>
              <a:buNone/>
            </a:pPr>
            <a:endParaRPr lang="fr-FR" sz="900" dirty="0"/>
          </a:p>
          <a:p>
            <a:pPr>
              <a:spcBef>
                <a:spcPts val="0"/>
              </a:spcBef>
              <a:buNone/>
            </a:pPr>
            <a:r>
              <a:rPr lang="fr-FR" sz="1900" dirty="0"/>
              <a:t>	→  </a:t>
            </a:r>
            <a:r>
              <a:rPr lang="fr-FR" sz="1900" i="1" dirty="0" err="1"/>
              <a:t>Erano</a:t>
            </a:r>
            <a:r>
              <a:rPr lang="fr-FR" sz="1900" i="1" dirty="0"/>
              <a:t> i </a:t>
            </a:r>
            <a:r>
              <a:rPr lang="fr-FR" sz="1900" i="1" dirty="0" err="1"/>
              <a:t>capei</a:t>
            </a:r>
            <a:r>
              <a:rPr lang="fr-FR" sz="1900" i="1" dirty="0"/>
              <a:t> d’</a:t>
            </a:r>
            <a:r>
              <a:rPr lang="fr-FR" sz="1900" i="1" dirty="0" err="1"/>
              <a:t>oro</a:t>
            </a:r>
            <a:r>
              <a:rPr lang="fr-FR" sz="1900" i="1" dirty="0"/>
              <a:t> a L’ AURA </a:t>
            </a:r>
            <a:r>
              <a:rPr lang="fr-FR" sz="1900" i="1" dirty="0" err="1"/>
              <a:t>sparsi</a:t>
            </a:r>
            <a:r>
              <a:rPr lang="fr-FR" sz="1900" i="1" dirty="0"/>
              <a:t>	</a:t>
            </a:r>
            <a:r>
              <a:rPr lang="fr-FR" sz="1900" dirty="0"/>
              <a:t>il 1° verso cela il nome </a:t>
            </a:r>
            <a:r>
              <a:rPr lang="fr-FR" sz="1900" dirty="0" err="1"/>
              <a:t>dell’amata</a:t>
            </a:r>
            <a:endParaRPr lang="fr-FR" sz="1900" dirty="0"/>
          </a:p>
          <a:p>
            <a:pPr marL="457200" indent="-457200">
              <a:buNone/>
            </a:pPr>
            <a:endParaRPr lang="fr-FR" sz="1900" i="1" dirty="0"/>
          </a:p>
          <a:p>
            <a:pPr marL="355600" indent="-355600">
              <a:buNone/>
            </a:pPr>
            <a:r>
              <a:rPr lang="fr-FR" sz="1900" b="1" dirty="0"/>
              <a:t>2)	</a:t>
            </a:r>
            <a:r>
              <a:rPr lang="fr-FR" sz="1900" b="1" dirty="0" err="1"/>
              <a:t>Aristocrazia</a:t>
            </a:r>
            <a:r>
              <a:rPr lang="fr-FR" sz="1900" b="1" dirty="0"/>
              <a:t> </a:t>
            </a:r>
            <a:r>
              <a:rPr lang="fr-FR" sz="1900" b="1" dirty="0" err="1"/>
              <a:t>del</a:t>
            </a:r>
            <a:r>
              <a:rPr lang="fr-FR" sz="1900" b="1" dirty="0"/>
              <a:t> </a:t>
            </a:r>
            <a:r>
              <a:rPr lang="fr-FR" sz="1900" b="1" dirty="0" err="1"/>
              <a:t>cuore</a:t>
            </a:r>
            <a:r>
              <a:rPr lang="fr-FR" sz="1900" b="1" dirty="0"/>
              <a:t> (</a:t>
            </a:r>
            <a:r>
              <a:rPr lang="fr-FR" sz="1900" b="1" dirty="0" err="1"/>
              <a:t>scuola</a:t>
            </a:r>
            <a:r>
              <a:rPr lang="fr-FR" sz="1900" b="1" dirty="0"/>
              <a:t> siculo-</a:t>
            </a:r>
            <a:r>
              <a:rPr lang="fr-FR" sz="1900" b="1" dirty="0" err="1"/>
              <a:t>toscana</a:t>
            </a:r>
            <a:r>
              <a:rPr lang="fr-FR" sz="1900" b="1" dirty="0"/>
              <a:t>)</a:t>
            </a:r>
          </a:p>
          <a:p>
            <a:pPr marL="355600" indent="-355600">
              <a:buAutoNum type="arabicParenR" startAt="3"/>
            </a:pPr>
            <a:endParaRPr lang="fr-FR" sz="900" dirty="0"/>
          </a:p>
          <a:p>
            <a:pPr marL="755650" lvl="1" indent="-355600">
              <a:spcBef>
                <a:spcPts val="0"/>
              </a:spcBef>
              <a:buNone/>
            </a:pPr>
            <a:r>
              <a:rPr lang="fr-FR" sz="1900" dirty="0"/>
              <a:t>→  </a:t>
            </a:r>
            <a:r>
              <a:rPr lang="fr-FR" sz="1900" i="1" dirty="0"/>
              <a:t>I’ </a:t>
            </a:r>
            <a:r>
              <a:rPr lang="fr-FR" sz="1900" i="1" dirty="0" err="1"/>
              <a:t>che</a:t>
            </a:r>
            <a:r>
              <a:rPr lang="fr-FR" sz="1900" i="1" dirty="0"/>
              <a:t> l’esca </a:t>
            </a:r>
            <a:r>
              <a:rPr lang="fr-FR" sz="1900" i="1" dirty="0" err="1"/>
              <a:t>amorosa</a:t>
            </a:r>
            <a:r>
              <a:rPr lang="fr-FR" sz="1900" i="1" dirty="0"/>
              <a:t> </a:t>
            </a:r>
            <a:r>
              <a:rPr lang="fr-FR" sz="1900" i="1" dirty="0" err="1"/>
              <a:t>nel</a:t>
            </a:r>
            <a:r>
              <a:rPr lang="fr-FR" sz="1900" i="1" dirty="0"/>
              <a:t> petto </a:t>
            </a:r>
            <a:r>
              <a:rPr lang="fr-FR" sz="1900" i="1" dirty="0" err="1"/>
              <a:t>avea</a:t>
            </a:r>
            <a:endParaRPr lang="fr-FR" sz="1900" i="1" dirty="0"/>
          </a:p>
          <a:p>
            <a:pPr marL="755650" lvl="1" indent="-355600">
              <a:spcBef>
                <a:spcPts val="0"/>
              </a:spcBef>
              <a:buNone/>
            </a:pPr>
            <a:r>
              <a:rPr lang="fr-FR" sz="1900" i="1" dirty="0"/>
              <a:t>	</a:t>
            </a:r>
            <a:endParaRPr lang="fr-FR" sz="1900" dirty="0"/>
          </a:p>
          <a:p>
            <a:pPr marL="355600" indent="-355600">
              <a:buNone/>
            </a:pPr>
            <a:r>
              <a:rPr lang="fr-FR" sz="1900" b="1" dirty="0"/>
              <a:t>3)	La donna </a:t>
            </a:r>
            <a:r>
              <a:rPr lang="fr-FR" sz="1900" b="1" dirty="0" err="1"/>
              <a:t>angelicata</a:t>
            </a:r>
            <a:r>
              <a:rPr lang="fr-FR" sz="1900" b="1" dirty="0"/>
              <a:t> </a:t>
            </a:r>
            <a:r>
              <a:rPr lang="fr-FR" sz="1900" b="1" dirty="0" err="1"/>
              <a:t>dello</a:t>
            </a:r>
            <a:r>
              <a:rPr lang="fr-FR" sz="1900" b="1" dirty="0"/>
              <a:t> </a:t>
            </a:r>
            <a:r>
              <a:rPr lang="fr-FR" sz="1900" b="1" dirty="0" err="1"/>
              <a:t>stilnovismo</a:t>
            </a:r>
            <a:r>
              <a:rPr lang="fr-FR" sz="1900" b="1" dirty="0"/>
              <a:t> </a:t>
            </a:r>
          </a:p>
          <a:p>
            <a:pPr marL="355600" indent="-355600">
              <a:buNone/>
            </a:pPr>
            <a:r>
              <a:rPr lang="fr-FR" sz="1900" dirty="0"/>
              <a:t>	(Beatrice  →  Laura)</a:t>
            </a:r>
          </a:p>
          <a:p>
            <a:pPr marL="355600" indent="-355600">
              <a:buNone/>
            </a:pPr>
            <a:endParaRPr lang="fr-FR" sz="900" dirty="0"/>
          </a:p>
          <a:p>
            <a:pPr marL="355600" indent="-355600">
              <a:spcBef>
                <a:spcPts val="0"/>
              </a:spcBef>
              <a:buNone/>
            </a:pPr>
            <a:r>
              <a:rPr lang="fr-FR" sz="1900" dirty="0"/>
              <a:t>	→  </a:t>
            </a:r>
            <a:r>
              <a:rPr lang="fr-FR" sz="1900" i="1" dirty="0"/>
              <a:t>non </a:t>
            </a:r>
            <a:r>
              <a:rPr lang="fr-FR" sz="1900" i="1" dirty="0" err="1"/>
              <a:t>era</a:t>
            </a:r>
            <a:r>
              <a:rPr lang="fr-FR" sz="1900" i="1" dirty="0"/>
              <a:t> l’</a:t>
            </a:r>
            <a:r>
              <a:rPr lang="fr-FR" sz="1900" i="1" dirty="0" err="1"/>
              <a:t>andar</a:t>
            </a:r>
            <a:r>
              <a:rPr lang="fr-FR" sz="1900" i="1" dirty="0"/>
              <a:t> </a:t>
            </a:r>
            <a:r>
              <a:rPr lang="fr-FR" sz="1900" i="1" dirty="0" err="1"/>
              <a:t>suo</a:t>
            </a:r>
            <a:r>
              <a:rPr lang="fr-FR" sz="1900" i="1" dirty="0"/>
              <a:t> </a:t>
            </a:r>
            <a:r>
              <a:rPr lang="fr-FR" sz="1900" i="1" dirty="0" err="1"/>
              <a:t>cosa</a:t>
            </a:r>
            <a:r>
              <a:rPr lang="fr-FR" sz="1900" i="1" dirty="0"/>
              <a:t> </a:t>
            </a:r>
            <a:r>
              <a:rPr lang="fr-FR" sz="1900" i="1" dirty="0" err="1"/>
              <a:t>mortale</a:t>
            </a:r>
            <a:r>
              <a:rPr lang="fr-FR" sz="1900" i="1" dirty="0"/>
              <a:t>,  /  ma d’</a:t>
            </a:r>
            <a:r>
              <a:rPr lang="fr-FR" sz="1900" i="1" dirty="0" err="1"/>
              <a:t>angelica</a:t>
            </a:r>
            <a:r>
              <a:rPr lang="fr-FR" sz="1900" i="1" dirty="0"/>
              <a:t> forma…</a:t>
            </a:r>
          </a:p>
          <a:p>
            <a:pPr marL="457200" indent="-457200">
              <a:buNone/>
            </a:pPr>
            <a:endParaRPr lang="fr-FR" sz="1900" i="1" dirty="0"/>
          </a:p>
          <a:p>
            <a:pPr marL="355600" indent="-355600">
              <a:buNone/>
            </a:pPr>
            <a:r>
              <a:rPr lang="fr-FR" sz="1900" b="1" dirty="0"/>
              <a:t>4)	Il « </a:t>
            </a:r>
            <a:r>
              <a:rPr lang="fr-FR" sz="1900" b="1" dirty="0" err="1"/>
              <a:t>tempus</a:t>
            </a:r>
            <a:r>
              <a:rPr lang="fr-FR" sz="1900" b="1" dirty="0"/>
              <a:t> </a:t>
            </a:r>
            <a:r>
              <a:rPr lang="fr-FR" sz="1900" b="1" dirty="0" err="1"/>
              <a:t>fugit</a:t>
            </a:r>
            <a:r>
              <a:rPr lang="fr-FR" sz="1900" b="1" dirty="0"/>
              <a:t> » e la </a:t>
            </a:r>
            <a:r>
              <a:rPr lang="fr-FR" sz="1900" b="1" dirty="0" err="1"/>
              <a:t>nostalgia</a:t>
            </a:r>
            <a:r>
              <a:rPr lang="fr-FR" sz="1900" b="1" dirty="0"/>
              <a:t> </a:t>
            </a:r>
            <a:r>
              <a:rPr lang="fr-FR" sz="1900" b="1" dirty="0" err="1"/>
              <a:t>petrarchesca</a:t>
            </a:r>
            <a:endParaRPr lang="fr-FR" sz="1900" b="1" dirty="0"/>
          </a:p>
          <a:p>
            <a:pPr marL="355600" indent="-355600">
              <a:buNone/>
            </a:pPr>
            <a:r>
              <a:rPr lang="fr-FR" sz="1900" dirty="0"/>
              <a:t>	 →  il </a:t>
            </a:r>
            <a:r>
              <a:rPr lang="fr-FR" sz="1900" dirty="0" err="1"/>
              <a:t>poeta</a:t>
            </a:r>
            <a:r>
              <a:rPr lang="fr-FR" sz="1900" dirty="0"/>
              <a:t> </a:t>
            </a:r>
            <a:r>
              <a:rPr lang="fr-FR" sz="1900" dirty="0" err="1"/>
              <a:t>ricorda</a:t>
            </a:r>
            <a:r>
              <a:rPr lang="fr-FR" sz="1900" dirty="0"/>
              <a:t> </a:t>
            </a:r>
            <a:r>
              <a:rPr lang="fr-FR" sz="1900" dirty="0" err="1"/>
              <a:t>una</a:t>
            </a:r>
            <a:r>
              <a:rPr lang="fr-FR" sz="1900" dirty="0"/>
              <a:t> </a:t>
            </a:r>
            <a:r>
              <a:rPr lang="fr-FR" sz="1900" dirty="0" err="1"/>
              <a:t>visione</a:t>
            </a:r>
            <a:r>
              <a:rPr lang="fr-FR" sz="1900" dirty="0"/>
              <a:t> di </a:t>
            </a:r>
            <a:r>
              <a:rPr lang="fr-FR" sz="1900" dirty="0" err="1"/>
              <a:t>gioventù</a:t>
            </a:r>
            <a:r>
              <a:rPr lang="fr-FR" sz="1900" dirty="0"/>
              <a:t> :  </a:t>
            </a:r>
            <a:r>
              <a:rPr lang="fr-FR" sz="1900" i="1" dirty="0"/>
              <a:t>un vivo sole / </a:t>
            </a:r>
            <a:r>
              <a:rPr lang="fr-FR" sz="1900" i="1" dirty="0" err="1"/>
              <a:t>fu</a:t>
            </a:r>
            <a:r>
              <a:rPr lang="fr-FR" sz="1900" i="1" dirty="0"/>
              <a:t> quel </a:t>
            </a:r>
            <a:r>
              <a:rPr lang="fr-FR" sz="1900" i="1" dirty="0" err="1"/>
              <a:t>ch’i</a:t>
            </a:r>
            <a:r>
              <a:rPr lang="fr-FR" sz="1900" i="1" dirty="0"/>
              <a:t>’ </a:t>
            </a:r>
            <a:r>
              <a:rPr lang="fr-FR" sz="1900" i="1" dirty="0" err="1"/>
              <a:t>vidi</a:t>
            </a:r>
            <a:endParaRPr lang="fr-FR" sz="1900" i="1" dirty="0"/>
          </a:p>
          <a:p>
            <a:pPr marL="355600" indent="-355600">
              <a:buNone/>
            </a:pPr>
            <a:r>
              <a:rPr lang="fr-FR" sz="1900" dirty="0"/>
              <a:t>	 →  ma il tempo è </a:t>
            </a:r>
            <a:r>
              <a:rPr lang="fr-FR" sz="1900" dirty="0" err="1"/>
              <a:t>passato</a:t>
            </a:r>
            <a:r>
              <a:rPr lang="fr-FR" sz="1900" dirty="0"/>
              <a:t> : </a:t>
            </a:r>
            <a:r>
              <a:rPr lang="fr-FR" sz="1900" i="1" dirty="0" err="1"/>
              <a:t>quei</a:t>
            </a:r>
            <a:r>
              <a:rPr lang="fr-FR" sz="1900" i="1" dirty="0"/>
              <a:t> </a:t>
            </a:r>
            <a:r>
              <a:rPr lang="fr-FR" sz="1900" i="1" dirty="0" err="1"/>
              <a:t>begli</a:t>
            </a:r>
            <a:r>
              <a:rPr lang="fr-FR" sz="1900" i="1" dirty="0"/>
              <a:t> </a:t>
            </a:r>
            <a:r>
              <a:rPr lang="fr-FR" sz="1900" i="1" dirty="0" err="1"/>
              <a:t>occhi</a:t>
            </a:r>
            <a:r>
              <a:rPr lang="fr-FR" sz="1900" i="1" dirty="0"/>
              <a:t> </a:t>
            </a:r>
            <a:r>
              <a:rPr lang="fr-FR" sz="1900" i="1" dirty="0" err="1"/>
              <a:t>ch’or</a:t>
            </a:r>
            <a:r>
              <a:rPr lang="fr-FR" sz="1900" i="1" dirty="0"/>
              <a:t> ne son </a:t>
            </a:r>
            <a:r>
              <a:rPr lang="fr-FR" sz="1900" i="1" dirty="0" err="1"/>
              <a:t>sì</a:t>
            </a:r>
            <a:r>
              <a:rPr lang="fr-FR" sz="1900" i="1" dirty="0"/>
              <a:t> </a:t>
            </a:r>
            <a:r>
              <a:rPr lang="fr-FR" sz="1900" i="1" dirty="0" err="1"/>
              <a:t>scarsi</a:t>
            </a:r>
            <a:endParaRPr lang="fr-FR" sz="1900" i="1" dirty="0"/>
          </a:p>
          <a:p>
            <a:pPr marL="355600" indent="-355600">
              <a:buNone/>
            </a:pPr>
            <a:r>
              <a:rPr lang="fr-FR" sz="1900" dirty="0"/>
              <a:t>	 →  </a:t>
            </a:r>
            <a:r>
              <a:rPr lang="fr-FR" sz="1900" dirty="0" err="1"/>
              <a:t>tuttavia</a:t>
            </a:r>
            <a:r>
              <a:rPr lang="fr-FR" sz="1900" dirty="0"/>
              <a:t> la </a:t>
            </a:r>
            <a:r>
              <a:rPr lang="fr-FR" sz="1900" dirty="0" err="1"/>
              <a:t>ferita</a:t>
            </a:r>
            <a:r>
              <a:rPr lang="fr-FR" sz="1900" dirty="0"/>
              <a:t> </a:t>
            </a:r>
            <a:r>
              <a:rPr lang="fr-FR" sz="1900" dirty="0" err="1"/>
              <a:t>d’amore</a:t>
            </a:r>
            <a:r>
              <a:rPr lang="fr-FR" sz="1900" dirty="0"/>
              <a:t> resta :  </a:t>
            </a:r>
            <a:r>
              <a:rPr lang="fr-FR" sz="1900" i="1" dirty="0" err="1"/>
              <a:t>piagha</a:t>
            </a:r>
            <a:r>
              <a:rPr lang="fr-FR" sz="1900" i="1" dirty="0"/>
              <a:t>, per </a:t>
            </a:r>
            <a:r>
              <a:rPr lang="fr-FR" sz="1900" i="1" dirty="0" err="1"/>
              <a:t>allentar</a:t>
            </a:r>
            <a:r>
              <a:rPr lang="fr-FR" sz="1900" i="1" dirty="0"/>
              <a:t> </a:t>
            </a:r>
            <a:r>
              <a:rPr lang="fr-FR" sz="1900" i="1" dirty="0" err="1"/>
              <a:t>d’arco</a:t>
            </a:r>
            <a:r>
              <a:rPr lang="fr-FR" sz="1900" i="1" dirty="0"/>
              <a:t>, non sana</a:t>
            </a:r>
          </a:p>
          <a:p>
            <a:pPr>
              <a:buNone/>
            </a:pPr>
            <a:endParaRPr lang="fr-FR" sz="2000" dirty="0"/>
          </a:p>
        </p:txBody>
      </p:sp>
      <p:sp>
        <p:nvSpPr>
          <p:cNvPr id="7" name="Rectangle 4">
            <a:extLst>
              <a:ext uri="{FF2B5EF4-FFF2-40B4-BE49-F238E27FC236}">
                <a16:creationId xmlns:a16="http://schemas.microsoft.com/office/drawing/2014/main" id="{EED19C66-F946-4826-8AD7-5D80F25EE126}"/>
              </a:ext>
            </a:extLst>
          </p:cNvPr>
          <p:cNvSpPr>
            <a:spLocks noChangeArrowheads="1"/>
          </p:cNvSpPr>
          <p:nvPr/>
        </p:nvSpPr>
        <p:spPr bwMode="auto">
          <a:xfrm>
            <a:off x="4932041" y="3429000"/>
            <a:ext cx="421196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Arial" panose="020B0604020202020204" pitchFamily="34" charset="0"/>
              </a:rPr>
              <a:t>Amor, </a:t>
            </a:r>
            <a:r>
              <a:rPr kumimoji="0" lang="fr-FR" altLang="fr-FR" sz="1600" b="0" i="1" u="none" strike="noStrike" cap="none" normalizeH="0" baseline="0" dirty="0" err="1">
                <a:ln>
                  <a:noFill/>
                </a:ln>
                <a:solidFill>
                  <a:schemeClr val="tx1"/>
                </a:solidFill>
                <a:effectLst/>
                <a:latin typeface="Arial" panose="020B0604020202020204" pitchFamily="34" charset="0"/>
              </a:rPr>
              <a:t>ch'al</a:t>
            </a:r>
            <a:r>
              <a:rPr kumimoji="0" lang="fr-FR" altLang="fr-FR" sz="1600" b="0" i="1" u="none" strike="noStrike" cap="none" normalizeH="0" baseline="0" dirty="0">
                <a:ln>
                  <a:noFill/>
                </a:ln>
                <a:solidFill>
                  <a:schemeClr val="tx1"/>
                </a:solidFill>
                <a:effectLst/>
                <a:latin typeface="Arial" panose="020B0604020202020204" pitchFamily="34" charset="0"/>
              </a:rPr>
              <a:t> cor gentil </a:t>
            </a:r>
            <a:r>
              <a:rPr kumimoji="0" lang="fr-FR" altLang="fr-FR" sz="1600" b="0" i="1" u="none" strike="noStrike" cap="none" normalizeH="0" baseline="0" dirty="0" err="1">
                <a:ln>
                  <a:noFill/>
                </a:ln>
                <a:solidFill>
                  <a:schemeClr val="tx1"/>
                </a:solidFill>
                <a:effectLst/>
                <a:latin typeface="Arial" panose="020B0604020202020204" pitchFamily="34" charset="0"/>
              </a:rPr>
              <a:t>ratto</a:t>
            </a:r>
            <a:r>
              <a:rPr kumimoji="0" lang="fr-FR" altLang="fr-FR" sz="1600" b="0" i="1" u="none" strike="noStrike" cap="none" normalizeH="0" baseline="0" dirty="0">
                <a:ln>
                  <a:noFill/>
                </a:ln>
                <a:solidFill>
                  <a:schemeClr val="tx1"/>
                </a:solidFill>
                <a:effectLst/>
                <a:latin typeface="Arial" panose="020B0604020202020204" pitchFamily="34" charset="0"/>
              </a:rPr>
              <a:t> s'</a:t>
            </a:r>
            <a:r>
              <a:rPr kumimoji="0" lang="fr-FR" altLang="fr-FR" sz="1600" b="0" i="1" u="none" strike="noStrike" cap="none" normalizeH="0" baseline="0" dirty="0" err="1">
                <a:ln>
                  <a:noFill/>
                </a:ln>
                <a:solidFill>
                  <a:schemeClr val="tx1"/>
                </a:solidFill>
                <a:effectLst/>
                <a:latin typeface="Arial" panose="020B0604020202020204" pitchFamily="34" charset="0"/>
              </a:rPr>
              <a:t>apprende</a:t>
            </a:r>
            <a:r>
              <a:rPr kumimoji="0" lang="fr-FR" altLang="fr-FR" sz="1600" b="0" i="0" u="none" strike="noStrike" cap="none" normalizeH="0" baseline="0" dirty="0">
                <a:ln>
                  <a:noFill/>
                </a:ln>
                <a:solidFill>
                  <a:schemeClr val="tx1"/>
                </a:solidFill>
                <a:effectLst/>
                <a:latin typeface="Arial" panose="020B0604020202020204" pitchFamily="34" charset="0"/>
              </a:rPr>
              <a:t> v.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i="1" u="none" strike="noStrike" cap="none" normalizeH="0" baseline="0" dirty="0">
                <a:ln>
                  <a:noFill/>
                </a:ln>
                <a:solidFill>
                  <a:schemeClr val="tx1"/>
                </a:solidFill>
                <a:effectLst/>
                <a:latin typeface="Arial" panose="020B0604020202020204" pitchFamily="34" charset="0"/>
              </a:rPr>
              <a:t>Amor, </a:t>
            </a:r>
            <a:r>
              <a:rPr kumimoji="0" lang="fr-FR" altLang="fr-FR" sz="1600" i="1" u="none" strike="noStrike" cap="none" normalizeH="0" baseline="0" dirty="0" err="1">
                <a:ln>
                  <a:noFill/>
                </a:ln>
                <a:solidFill>
                  <a:schemeClr val="tx1"/>
                </a:solidFill>
                <a:effectLst/>
                <a:latin typeface="Arial" panose="020B0604020202020204" pitchFamily="34" charset="0"/>
              </a:rPr>
              <a:t>ch'a</a:t>
            </a:r>
            <a:r>
              <a:rPr kumimoji="0" lang="fr-FR" altLang="fr-FR" sz="1600" i="1" u="none" strike="noStrike" cap="none" normalizeH="0" baseline="0" dirty="0">
                <a:ln>
                  <a:noFill/>
                </a:ln>
                <a:solidFill>
                  <a:schemeClr val="tx1"/>
                </a:solidFill>
                <a:effectLst/>
                <a:latin typeface="Arial" panose="020B0604020202020204" pitchFamily="34" charset="0"/>
              </a:rPr>
              <a:t> </a:t>
            </a:r>
            <a:r>
              <a:rPr kumimoji="0" lang="fr-FR" altLang="fr-FR" sz="1600" i="1" u="none" strike="noStrike" cap="none" normalizeH="0" baseline="0" dirty="0" err="1">
                <a:ln>
                  <a:noFill/>
                </a:ln>
                <a:solidFill>
                  <a:schemeClr val="tx1"/>
                </a:solidFill>
                <a:effectLst/>
                <a:latin typeface="Arial" panose="020B0604020202020204" pitchFamily="34" charset="0"/>
              </a:rPr>
              <a:t>nullo</a:t>
            </a:r>
            <a:r>
              <a:rPr kumimoji="0" lang="fr-FR" altLang="fr-FR" sz="1600" i="1" u="none" strike="noStrike" cap="none" normalizeH="0" baseline="0" dirty="0">
                <a:ln>
                  <a:noFill/>
                </a:ln>
                <a:solidFill>
                  <a:schemeClr val="tx1"/>
                </a:solidFill>
                <a:effectLst/>
                <a:latin typeface="Arial" panose="020B0604020202020204" pitchFamily="34" charset="0"/>
              </a:rPr>
              <a:t> </a:t>
            </a:r>
            <a:r>
              <a:rPr kumimoji="0" lang="fr-FR" altLang="fr-FR" sz="1600" i="1" u="none" strike="noStrike" cap="none" normalizeH="0" baseline="0" dirty="0" err="1">
                <a:ln>
                  <a:noFill/>
                </a:ln>
                <a:solidFill>
                  <a:schemeClr val="tx1"/>
                </a:solidFill>
                <a:effectLst/>
                <a:latin typeface="Arial" panose="020B0604020202020204" pitchFamily="34" charset="0"/>
              </a:rPr>
              <a:t>amato</a:t>
            </a:r>
            <a:r>
              <a:rPr kumimoji="0" lang="fr-FR" altLang="fr-FR" sz="1600" i="1" u="none" strike="noStrike" cap="none" normalizeH="0" baseline="0" dirty="0">
                <a:ln>
                  <a:noFill/>
                </a:ln>
                <a:solidFill>
                  <a:schemeClr val="tx1"/>
                </a:solidFill>
                <a:effectLst/>
                <a:latin typeface="Arial" panose="020B0604020202020204" pitchFamily="34" charset="0"/>
              </a:rPr>
              <a:t> </a:t>
            </a:r>
            <a:r>
              <a:rPr kumimoji="0" lang="fr-FR" altLang="fr-FR" sz="1600" i="1" u="none" strike="noStrike" cap="none" normalizeH="0" baseline="0" dirty="0" err="1">
                <a:ln>
                  <a:noFill/>
                </a:ln>
                <a:solidFill>
                  <a:schemeClr val="tx1"/>
                </a:solidFill>
                <a:effectLst/>
                <a:latin typeface="Arial" panose="020B0604020202020204" pitchFamily="34" charset="0"/>
              </a:rPr>
              <a:t>amar</a:t>
            </a:r>
            <a:r>
              <a:rPr kumimoji="0" lang="fr-FR" altLang="fr-FR" sz="1600" i="1" u="none" strike="noStrike" cap="none" normalizeH="0" baseline="0" dirty="0">
                <a:ln>
                  <a:noFill/>
                </a:ln>
                <a:solidFill>
                  <a:schemeClr val="tx1"/>
                </a:solidFill>
                <a:effectLst/>
                <a:latin typeface="Arial" panose="020B0604020202020204" pitchFamily="34" charset="0"/>
              </a:rPr>
              <a:t> </a:t>
            </a:r>
            <a:r>
              <a:rPr kumimoji="0" lang="fr-FR" altLang="fr-FR" sz="1600" i="1" u="none" strike="noStrike" cap="none" normalizeH="0" baseline="0" dirty="0" err="1">
                <a:ln>
                  <a:noFill/>
                </a:ln>
                <a:solidFill>
                  <a:schemeClr val="tx1"/>
                </a:solidFill>
                <a:effectLst/>
                <a:latin typeface="Arial" panose="020B0604020202020204" pitchFamily="34" charset="0"/>
              </a:rPr>
              <a:t>perdona</a:t>
            </a:r>
            <a:r>
              <a:rPr kumimoji="0" lang="fr-FR" altLang="fr-FR" sz="1600" i="1" u="none" strike="noStrike" cap="none" normalizeH="0" baseline="0" dirty="0">
                <a:ln>
                  <a:noFill/>
                </a:ln>
                <a:solidFill>
                  <a:schemeClr val="tx1"/>
                </a:solidFill>
                <a:effectLst/>
                <a:latin typeface="Arial" panose="020B0604020202020204" pitchFamily="34" charset="0"/>
              </a:rPr>
              <a:t> </a:t>
            </a:r>
            <a:r>
              <a:rPr kumimoji="0" lang="fr-FR" altLang="fr-FR" sz="1600" i="0" u="none" strike="noStrike" cap="none" normalizeH="0" baseline="0" dirty="0">
                <a:ln>
                  <a:noFill/>
                </a:ln>
                <a:solidFill>
                  <a:schemeClr val="tx1"/>
                </a:solidFill>
                <a:effectLst/>
                <a:latin typeface="Arial" panose="020B0604020202020204" pitchFamily="34" charset="0"/>
              </a:rPr>
              <a:t>v. 103</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Arial" panose="020B0604020202020204" pitchFamily="34" charset="0"/>
              </a:rPr>
              <a:t>Inferno</a:t>
            </a:r>
            <a:r>
              <a:rPr kumimoji="0" lang="fr-FR" altLang="fr-FR" sz="1600" b="0" i="0" u="none" strike="noStrike" cap="none" normalizeH="0" baseline="0" dirty="0">
                <a:ln>
                  <a:noFill/>
                </a:ln>
                <a:solidFill>
                  <a:schemeClr val="tx1"/>
                </a:solidFill>
                <a:effectLst/>
                <a:latin typeface="Arial" panose="020B0604020202020204" pitchFamily="34" charset="0"/>
              </a:rPr>
              <a:t>, Canto V, Francesca da Rimini</a:t>
            </a:r>
          </a:p>
        </p:txBody>
      </p:sp>
      <p:sp>
        <p:nvSpPr>
          <p:cNvPr id="6" name="Titre 1">
            <a:extLst>
              <a:ext uri="{FF2B5EF4-FFF2-40B4-BE49-F238E27FC236}">
                <a16:creationId xmlns:a16="http://schemas.microsoft.com/office/drawing/2014/main" id="{C10A24D9-05A1-7A05-0378-68ED8E8F91C8}"/>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85720" y="1142984"/>
            <a:ext cx="8501122" cy="5715016"/>
          </a:xfrm>
        </p:spPr>
        <p:txBody>
          <a:bodyPr>
            <a:normAutofit lnSpcReduction="10000"/>
          </a:bodyPr>
          <a:lstStyle/>
          <a:p>
            <a:pPr>
              <a:buNone/>
            </a:pPr>
            <a:r>
              <a:rPr lang="fr-FR" sz="2000" b="1" dirty="0" err="1"/>
              <a:t>Morfo</a:t>
            </a:r>
            <a:r>
              <a:rPr lang="fr-FR" sz="2000" b="1" dirty="0"/>
              <a:t>-</a:t>
            </a:r>
            <a:r>
              <a:rPr lang="fr-FR" sz="2000" b="1" dirty="0" err="1"/>
              <a:t>sintassi</a:t>
            </a:r>
            <a:r>
              <a:rPr lang="fr-FR" sz="2000" b="1" dirty="0"/>
              <a:t> (verbale)</a:t>
            </a:r>
          </a:p>
          <a:p>
            <a:pPr>
              <a:buNone/>
            </a:pPr>
            <a:endParaRPr lang="fr-FR" sz="2000" i="1" dirty="0"/>
          </a:p>
          <a:p>
            <a:pPr>
              <a:buNone/>
            </a:pPr>
            <a:r>
              <a:rPr lang="fr-FR" sz="2000" dirty="0"/>
              <a:t>Quasi tutta la </a:t>
            </a:r>
            <a:r>
              <a:rPr lang="fr-FR" sz="2000" dirty="0" err="1"/>
              <a:t>poesia</a:t>
            </a:r>
            <a:r>
              <a:rPr lang="fr-FR" sz="2000" dirty="0"/>
              <a:t> è </a:t>
            </a:r>
            <a:r>
              <a:rPr lang="fr-FR" sz="2000" dirty="0" err="1"/>
              <a:t>formulata</a:t>
            </a:r>
            <a:r>
              <a:rPr lang="fr-FR" sz="2000" dirty="0"/>
              <a:t> </a:t>
            </a:r>
            <a:r>
              <a:rPr lang="fr-FR" sz="2000" dirty="0" err="1"/>
              <a:t>all’</a:t>
            </a:r>
            <a:r>
              <a:rPr lang="fr-FR" sz="2000" b="1" dirty="0" err="1"/>
              <a:t>imperfetto</a:t>
            </a:r>
            <a:r>
              <a:rPr lang="fr-FR" sz="2000" dirty="0"/>
              <a:t>  (« </a:t>
            </a:r>
            <a:r>
              <a:rPr lang="fr-FR" sz="2000" dirty="0" err="1"/>
              <a:t>tempus</a:t>
            </a:r>
            <a:r>
              <a:rPr lang="fr-FR" sz="2000" dirty="0"/>
              <a:t> </a:t>
            </a:r>
            <a:r>
              <a:rPr lang="fr-FR" sz="2000" dirty="0" err="1"/>
              <a:t>fugit</a:t>
            </a:r>
            <a:r>
              <a:rPr lang="fr-FR" sz="2000" dirty="0"/>
              <a:t> ») :</a:t>
            </a:r>
          </a:p>
          <a:p>
            <a:pPr>
              <a:buNone/>
            </a:pPr>
            <a:endParaRPr lang="fr-FR" sz="800" dirty="0"/>
          </a:p>
          <a:p>
            <a:pPr>
              <a:buNone/>
            </a:pPr>
            <a:r>
              <a:rPr lang="fr-FR" sz="2000" i="1" dirty="0"/>
              <a:t>	</a:t>
            </a:r>
            <a:r>
              <a:rPr lang="fr-FR" sz="2000" i="1" dirty="0" err="1"/>
              <a:t>erano</a:t>
            </a:r>
            <a:r>
              <a:rPr lang="fr-FR" sz="2000" i="1" dirty="0"/>
              <a:t>, </a:t>
            </a:r>
            <a:r>
              <a:rPr lang="fr-FR" sz="2000" i="1" dirty="0" err="1"/>
              <a:t>era</a:t>
            </a:r>
            <a:r>
              <a:rPr lang="fr-FR" sz="2000" i="1" dirty="0"/>
              <a:t>  </a:t>
            </a:r>
            <a:r>
              <a:rPr lang="fr-FR" sz="2000" dirty="0"/>
              <a:t>	</a:t>
            </a:r>
            <a:r>
              <a:rPr lang="fr-FR" sz="2000" dirty="0" err="1"/>
              <a:t>evoluzione</a:t>
            </a:r>
            <a:r>
              <a:rPr lang="fr-FR" sz="2000" dirty="0"/>
              <a:t> </a:t>
            </a:r>
            <a:r>
              <a:rPr lang="fr-FR" sz="2000" dirty="0" err="1"/>
              <a:t>spontanea</a:t>
            </a:r>
            <a:r>
              <a:rPr lang="fr-FR" sz="2000" dirty="0"/>
              <a:t> delle forme latine</a:t>
            </a:r>
          </a:p>
          <a:p>
            <a:pPr>
              <a:buNone/>
            </a:pPr>
            <a:r>
              <a:rPr lang="fr-FR" sz="2000" i="1" dirty="0"/>
              <a:t>	</a:t>
            </a:r>
            <a:r>
              <a:rPr lang="fr-FR" sz="2000" i="1" dirty="0" err="1"/>
              <a:t>suonavan</a:t>
            </a:r>
            <a:r>
              <a:rPr lang="fr-FR" sz="2000" dirty="0"/>
              <a:t>	idem (con </a:t>
            </a:r>
            <a:r>
              <a:rPr lang="fr-FR" sz="2000" dirty="0" err="1"/>
              <a:t>elisione</a:t>
            </a:r>
            <a:r>
              <a:rPr lang="fr-FR" sz="2000" dirty="0"/>
              <a:t> </a:t>
            </a:r>
            <a:r>
              <a:rPr lang="fr-FR" sz="2000" dirty="0" err="1"/>
              <a:t>poetica</a:t>
            </a:r>
            <a:r>
              <a:rPr lang="fr-FR" sz="2000" dirty="0"/>
              <a:t> </a:t>
            </a:r>
            <a:r>
              <a:rPr lang="fr-FR" sz="2000" dirty="0" err="1"/>
              <a:t>della</a:t>
            </a:r>
            <a:r>
              <a:rPr lang="fr-FR" sz="2000" dirty="0"/>
              <a:t> vocale finale)</a:t>
            </a:r>
          </a:p>
          <a:p>
            <a:pPr>
              <a:buNone/>
            </a:pPr>
            <a:r>
              <a:rPr lang="fr-FR" sz="2000" dirty="0"/>
              <a:t>	</a:t>
            </a:r>
            <a:endParaRPr lang="fr-FR" sz="800" dirty="0"/>
          </a:p>
          <a:p>
            <a:pPr>
              <a:spcBef>
                <a:spcPts val="0"/>
              </a:spcBef>
              <a:buNone/>
            </a:pPr>
            <a:r>
              <a:rPr lang="fr-FR" sz="2000" i="1" dirty="0"/>
              <a:t>	</a:t>
            </a:r>
            <a:r>
              <a:rPr lang="fr-FR" sz="2000" i="1" dirty="0" err="1"/>
              <a:t>avvolgea</a:t>
            </a:r>
            <a:r>
              <a:rPr lang="fr-FR" sz="2000" i="1" dirty="0"/>
              <a:t>, </a:t>
            </a:r>
            <a:r>
              <a:rPr lang="fr-FR" sz="2000" i="1" dirty="0" err="1"/>
              <a:t>ardea</a:t>
            </a:r>
            <a:r>
              <a:rPr lang="fr-FR" sz="2000" i="1" dirty="0"/>
              <a:t>, </a:t>
            </a:r>
            <a:r>
              <a:rPr lang="fr-FR" sz="2000" i="1" dirty="0" err="1"/>
              <a:t>parea</a:t>
            </a:r>
            <a:r>
              <a:rPr lang="fr-FR" sz="2000" i="1" dirty="0"/>
              <a:t>, </a:t>
            </a:r>
            <a:r>
              <a:rPr lang="fr-FR" sz="2000" i="1" dirty="0" err="1"/>
              <a:t>avea</a:t>
            </a:r>
            <a:r>
              <a:rPr lang="fr-FR" sz="2000" i="1" dirty="0"/>
              <a:t>    </a:t>
            </a:r>
            <a:r>
              <a:rPr lang="fr-FR" sz="2000" dirty="0"/>
              <a:t>-</a:t>
            </a:r>
            <a:r>
              <a:rPr lang="fr-FR" sz="2000" dirty="0" err="1"/>
              <a:t>eba</a:t>
            </a:r>
            <a:r>
              <a:rPr lang="fr-FR" sz="2000" dirty="0"/>
              <a:t>(m)  &gt;  -</a:t>
            </a:r>
            <a:r>
              <a:rPr lang="fr-FR" sz="2000" dirty="0" err="1"/>
              <a:t>eva</a:t>
            </a:r>
            <a:r>
              <a:rPr lang="fr-FR" sz="2000" dirty="0"/>
              <a:t>   &gt;  -</a:t>
            </a:r>
            <a:r>
              <a:rPr lang="fr-FR" sz="2000" dirty="0" err="1"/>
              <a:t>ea</a:t>
            </a:r>
            <a:r>
              <a:rPr lang="fr-FR" sz="2000" dirty="0"/>
              <a:t>     	forma </a:t>
            </a:r>
            <a:r>
              <a:rPr lang="fr-FR" sz="2000" dirty="0" err="1"/>
              <a:t>poetica</a:t>
            </a:r>
            <a:endParaRPr lang="fr-FR" sz="2000" dirty="0"/>
          </a:p>
          <a:p>
            <a:pPr>
              <a:buNone/>
            </a:pPr>
            <a:endParaRPr lang="fr-FR" sz="2000" dirty="0"/>
          </a:p>
          <a:p>
            <a:pPr>
              <a:buNone/>
            </a:pPr>
            <a:r>
              <a:rPr lang="fr-FR" sz="2000" dirty="0"/>
              <a:t>Il </a:t>
            </a:r>
            <a:r>
              <a:rPr lang="fr-FR" sz="2000" dirty="0" err="1"/>
              <a:t>passato</a:t>
            </a:r>
            <a:r>
              <a:rPr lang="fr-FR" sz="2000" b="1" dirty="0"/>
              <a:t> </a:t>
            </a:r>
            <a:r>
              <a:rPr lang="fr-FR" sz="2000" b="1" dirty="0" err="1"/>
              <a:t>remoto</a:t>
            </a:r>
            <a:r>
              <a:rPr lang="fr-FR" sz="2000" b="1" dirty="0"/>
              <a:t> </a:t>
            </a:r>
            <a:r>
              <a:rPr lang="fr-FR" sz="2000" dirty="0"/>
              <a:t>(</a:t>
            </a:r>
            <a:r>
              <a:rPr lang="fr-FR" sz="2000" dirty="0" err="1"/>
              <a:t>identifica</a:t>
            </a:r>
            <a:r>
              <a:rPr lang="fr-FR" sz="2000" dirty="0"/>
              <a:t> la </a:t>
            </a:r>
            <a:r>
              <a:rPr lang="fr-FR" sz="2000" dirty="0" err="1"/>
              <a:t>visione</a:t>
            </a:r>
            <a:r>
              <a:rPr lang="fr-FR" sz="2000" dirty="0"/>
              <a:t> in un </a:t>
            </a:r>
            <a:r>
              <a:rPr lang="fr-FR" sz="2000" dirty="0" err="1"/>
              <a:t>passato</a:t>
            </a:r>
            <a:r>
              <a:rPr lang="fr-FR" sz="2000" dirty="0"/>
              <a:t> </a:t>
            </a:r>
            <a:r>
              <a:rPr lang="fr-FR" sz="2000" dirty="0" err="1"/>
              <a:t>revoluto</a:t>
            </a:r>
            <a:r>
              <a:rPr lang="fr-FR" sz="2000" dirty="0"/>
              <a:t>) :</a:t>
            </a:r>
          </a:p>
          <a:p>
            <a:pPr>
              <a:spcBef>
                <a:spcPts val="0"/>
              </a:spcBef>
              <a:buNone/>
            </a:pPr>
            <a:r>
              <a:rPr lang="fr-FR" sz="2000" dirty="0"/>
              <a:t>	</a:t>
            </a:r>
            <a:endParaRPr lang="fr-FR" sz="800" dirty="0"/>
          </a:p>
          <a:p>
            <a:pPr>
              <a:spcBef>
                <a:spcPts val="0"/>
              </a:spcBef>
              <a:buNone/>
            </a:pPr>
            <a:r>
              <a:rPr lang="fr-FR" sz="2000" dirty="0"/>
              <a:t>	</a:t>
            </a:r>
            <a:r>
              <a:rPr lang="fr-FR" sz="2000" i="1" dirty="0" err="1"/>
              <a:t>fu</a:t>
            </a:r>
            <a:r>
              <a:rPr lang="fr-FR" sz="2000" i="1" dirty="0"/>
              <a:t>		</a:t>
            </a:r>
            <a:r>
              <a:rPr lang="fr-FR" sz="2000" dirty="0" err="1"/>
              <a:t>evoluzione</a:t>
            </a:r>
            <a:r>
              <a:rPr lang="fr-FR" sz="2000" dirty="0"/>
              <a:t> </a:t>
            </a:r>
            <a:r>
              <a:rPr lang="fr-FR" sz="2000" dirty="0" err="1"/>
              <a:t>spontanea</a:t>
            </a:r>
            <a:r>
              <a:rPr lang="fr-FR" sz="2000" dirty="0"/>
              <a:t> </a:t>
            </a:r>
            <a:r>
              <a:rPr lang="fr-FR" sz="2000" dirty="0" err="1"/>
              <a:t>della</a:t>
            </a:r>
            <a:r>
              <a:rPr lang="fr-FR" sz="2000" dirty="0"/>
              <a:t> forma </a:t>
            </a:r>
            <a:r>
              <a:rPr lang="fr-FR" sz="2000" dirty="0" err="1"/>
              <a:t>latina</a:t>
            </a:r>
            <a:r>
              <a:rPr lang="fr-FR" sz="2000" dirty="0"/>
              <a:t>  (</a:t>
            </a:r>
            <a:r>
              <a:rPr lang="fr-FR" sz="2000" i="1" dirty="0"/>
              <a:t>fuit</a:t>
            </a:r>
            <a:r>
              <a:rPr lang="fr-FR" sz="2000" dirty="0"/>
              <a:t>)</a:t>
            </a:r>
          </a:p>
          <a:p>
            <a:pPr>
              <a:spcBef>
                <a:spcPts val="0"/>
              </a:spcBef>
              <a:buNone/>
            </a:pPr>
            <a:r>
              <a:rPr lang="fr-FR" sz="2000" i="1" dirty="0"/>
              <a:t>	</a:t>
            </a:r>
            <a:r>
              <a:rPr lang="fr-FR" sz="2000" i="1" dirty="0" err="1"/>
              <a:t>vidi</a:t>
            </a:r>
            <a:r>
              <a:rPr lang="fr-FR" sz="2000" i="1" dirty="0"/>
              <a:t>		</a:t>
            </a:r>
            <a:r>
              <a:rPr lang="fr-FR" sz="2000" dirty="0"/>
              <a:t>idem (</a:t>
            </a:r>
            <a:r>
              <a:rPr lang="fr-FR" sz="2000" i="1" dirty="0" err="1"/>
              <a:t>vidi</a:t>
            </a:r>
            <a:r>
              <a:rPr lang="fr-FR" sz="2000" dirty="0"/>
              <a:t>)</a:t>
            </a:r>
          </a:p>
          <a:p>
            <a:pPr>
              <a:spcBef>
                <a:spcPts val="0"/>
              </a:spcBef>
              <a:buNone/>
            </a:pPr>
            <a:r>
              <a:rPr lang="fr-FR" sz="2000" i="1" dirty="0"/>
              <a:t>	</a:t>
            </a:r>
            <a:r>
              <a:rPr lang="fr-FR" sz="2000" i="1" dirty="0" err="1"/>
              <a:t>arsi</a:t>
            </a:r>
            <a:r>
              <a:rPr lang="fr-FR" sz="2000" i="1" dirty="0"/>
              <a:t>		</a:t>
            </a:r>
            <a:r>
              <a:rPr lang="fr-FR" sz="2000" dirty="0" err="1"/>
              <a:t>passato</a:t>
            </a:r>
            <a:r>
              <a:rPr lang="fr-FR" sz="2000" dirty="0"/>
              <a:t> </a:t>
            </a:r>
            <a:r>
              <a:rPr lang="fr-FR" sz="2000" dirty="0" err="1"/>
              <a:t>remoto</a:t>
            </a:r>
            <a:r>
              <a:rPr lang="fr-FR" sz="2000" dirty="0"/>
              <a:t> « </a:t>
            </a:r>
            <a:r>
              <a:rPr lang="fr-FR" sz="2000" dirty="0" err="1"/>
              <a:t>sigmatico</a:t>
            </a:r>
            <a:r>
              <a:rPr lang="fr-FR" sz="2000" dirty="0"/>
              <a:t> » </a:t>
            </a:r>
            <a:r>
              <a:rPr lang="fr-FR" sz="2000" dirty="0" err="1"/>
              <a:t>primario</a:t>
            </a:r>
            <a:r>
              <a:rPr lang="fr-FR" sz="2000" dirty="0"/>
              <a:t>  (</a:t>
            </a:r>
            <a:r>
              <a:rPr lang="fr-FR" sz="2000" i="1" dirty="0" err="1"/>
              <a:t>arsi</a:t>
            </a:r>
            <a:r>
              <a:rPr lang="fr-FR" sz="2000" dirty="0"/>
              <a:t>)</a:t>
            </a:r>
          </a:p>
          <a:p>
            <a:pPr>
              <a:buNone/>
            </a:pPr>
            <a:endParaRPr lang="fr-FR" sz="2000" dirty="0"/>
          </a:p>
          <a:p>
            <a:pPr>
              <a:buNone/>
            </a:pPr>
            <a:r>
              <a:rPr lang="fr-FR" sz="2000" dirty="0"/>
              <a:t>Il </a:t>
            </a:r>
            <a:r>
              <a:rPr lang="fr-FR" sz="2000" b="1" dirty="0" err="1"/>
              <a:t>presente</a:t>
            </a:r>
            <a:r>
              <a:rPr lang="fr-FR" sz="2000" b="1" dirty="0"/>
              <a:t>	</a:t>
            </a:r>
            <a:r>
              <a:rPr lang="fr-FR" sz="2000" dirty="0"/>
              <a:t>(fissa la </a:t>
            </a:r>
            <a:r>
              <a:rPr lang="fr-FR" sz="2000" dirty="0" err="1"/>
              <a:t>visione</a:t>
            </a:r>
            <a:r>
              <a:rPr lang="fr-FR" sz="2000" dirty="0"/>
              <a:t> in un </a:t>
            </a:r>
            <a:r>
              <a:rPr lang="fr-FR" sz="2000" dirty="0" err="1"/>
              <a:t>presente</a:t>
            </a:r>
            <a:r>
              <a:rPr lang="fr-FR" sz="2000" dirty="0"/>
              <a:t> a-temporale) :</a:t>
            </a:r>
          </a:p>
          <a:p>
            <a:pPr>
              <a:spcBef>
                <a:spcPts val="0"/>
              </a:spcBef>
              <a:buNone/>
            </a:pPr>
            <a:r>
              <a:rPr lang="fr-FR" sz="2000" dirty="0"/>
              <a:t>	</a:t>
            </a:r>
            <a:endParaRPr lang="fr-FR" sz="800" dirty="0"/>
          </a:p>
          <a:p>
            <a:pPr>
              <a:spcBef>
                <a:spcPts val="0"/>
              </a:spcBef>
              <a:buNone/>
            </a:pPr>
            <a:r>
              <a:rPr lang="fr-FR" sz="2000" dirty="0"/>
              <a:t>	or </a:t>
            </a:r>
            <a:r>
              <a:rPr lang="fr-FR" sz="2000" i="1" dirty="0"/>
              <a:t>son</a:t>
            </a:r>
            <a:r>
              <a:rPr lang="fr-FR" sz="2000" dirty="0"/>
              <a:t>  /  non </a:t>
            </a:r>
            <a:r>
              <a:rPr lang="fr-FR" sz="2000" i="1" dirty="0"/>
              <a:t>sana	</a:t>
            </a:r>
            <a:r>
              <a:rPr lang="fr-FR" sz="2000" dirty="0" err="1"/>
              <a:t>evoluzione</a:t>
            </a:r>
            <a:r>
              <a:rPr lang="fr-FR" sz="2000" dirty="0"/>
              <a:t> </a:t>
            </a:r>
            <a:r>
              <a:rPr lang="fr-FR" sz="2000" dirty="0" err="1"/>
              <a:t>spontanea</a:t>
            </a:r>
            <a:r>
              <a:rPr lang="fr-FR" sz="2000" dirty="0"/>
              <a:t> (senza </a:t>
            </a:r>
            <a:r>
              <a:rPr lang="fr-FR" sz="2000" dirty="0" err="1"/>
              <a:t>nessun</a:t>
            </a:r>
            <a:r>
              <a:rPr lang="fr-FR" sz="2000" dirty="0"/>
              <a:t> </a:t>
            </a:r>
            <a:r>
              <a:rPr lang="fr-FR" sz="2000" dirty="0" err="1"/>
              <a:t>cambiamento</a:t>
            </a:r>
            <a:r>
              <a:rPr lang="fr-FR" sz="2000" dirty="0"/>
              <a:t>)</a:t>
            </a:r>
          </a:p>
        </p:txBody>
      </p:sp>
      <p:sp>
        <p:nvSpPr>
          <p:cNvPr id="6" name="Titre 1">
            <a:extLst>
              <a:ext uri="{FF2B5EF4-FFF2-40B4-BE49-F238E27FC236}">
                <a16:creationId xmlns:a16="http://schemas.microsoft.com/office/drawing/2014/main" id="{CB58E3AE-11A8-5889-38E1-AEF2ACF0BDF6}"/>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85720" y="1142984"/>
            <a:ext cx="8572560" cy="5715016"/>
          </a:xfrm>
        </p:spPr>
        <p:txBody>
          <a:bodyPr>
            <a:normAutofit/>
          </a:bodyPr>
          <a:lstStyle/>
          <a:p>
            <a:pPr>
              <a:buNone/>
            </a:pPr>
            <a:r>
              <a:rPr lang="fr-FR" sz="2000" b="1" dirty="0" err="1"/>
              <a:t>Lessico</a:t>
            </a:r>
            <a:endParaRPr lang="fr-FR" sz="2000" b="1" dirty="0"/>
          </a:p>
          <a:p>
            <a:pPr>
              <a:buNone/>
            </a:pPr>
            <a:endParaRPr lang="fr-FR" sz="2000" i="1" dirty="0"/>
          </a:p>
          <a:p>
            <a:pPr>
              <a:buNone/>
            </a:pPr>
            <a:r>
              <a:rPr lang="fr-FR" sz="2000" dirty="0" err="1"/>
              <a:t>Moltissimi</a:t>
            </a:r>
            <a:r>
              <a:rPr lang="fr-FR" sz="2000" dirty="0"/>
              <a:t> </a:t>
            </a:r>
            <a:r>
              <a:rPr lang="fr-FR" sz="2000" b="1" dirty="0" err="1"/>
              <a:t>latinismi</a:t>
            </a:r>
            <a:r>
              <a:rPr lang="fr-FR" sz="2000" b="1" dirty="0"/>
              <a:t>   </a:t>
            </a:r>
            <a:r>
              <a:rPr lang="fr-FR" sz="2000" dirty="0"/>
              <a:t>(</a:t>
            </a:r>
            <a:r>
              <a:rPr lang="fr-FR" sz="2000" dirty="0" err="1"/>
              <a:t>formazione</a:t>
            </a:r>
            <a:r>
              <a:rPr lang="fr-FR" sz="2000" dirty="0"/>
              <a:t> </a:t>
            </a:r>
            <a:r>
              <a:rPr lang="fr-FR" sz="2000" dirty="0" err="1"/>
              <a:t>classica</a:t>
            </a:r>
            <a:r>
              <a:rPr lang="fr-FR" sz="2000" dirty="0"/>
              <a:t> di </a:t>
            </a:r>
            <a:r>
              <a:rPr lang="fr-FR" sz="2000" dirty="0" err="1"/>
              <a:t>Petrarca</a:t>
            </a:r>
            <a:r>
              <a:rPr lang="fr-FR" sz="2000" dirty="0"/>
              <a:t> e prima </a:t>
            </a:r>
            <a:r>
              <a:rPr lang="fr-FR" sz="2000" dirty="0" err="1"/>
              <a:t>produzione</a:t>
            </a:r>
            <a:r>
              <a:rPr lang="fr-FR" sz="2000" dirty="0"/>
              <a:t>)</a:t>
            </a:r>
            <a:endParaRPr lang="fr-FR" sz="2000" b="1" dirty="0"/>
          </a:p>
          <a:p>
            <a:pPr>
              <a:buNone/>
            </a:pPr>
            <a:endParaRPr lang="fr-FR" sz="800" dirty="0"/>
          </a:p>
          <a:p>
            <a:pPr>
              <a:buNone/>
            </a:pPr>
            <a:r>
              <a:rPr lang="fr-FR" sz="2000" i="1" dirty="0"/>
              <a:t>	aura, lumen, </a:t>
            </a:r>
            <a:r>
              <a:rPr lang="fr-FR" sz="2000" i="1" dirty="0" err="1"/>
              <a:t>visus</a:t>
            </a:r>
            <a:r>
              <a:rPr lang="fr-FR" sz="2000" i="1" dirty="0"/>
              <a:t>, </a:t>
            </a:r>
            <a:r>
              <a:rPr lang="fr-FR" sz="2000" i="1" dirty="0" err="1"/>
              <a:t>arcus</a:t>
            </a:r>
            <a:r>
              <a:rPr lang="fr-FR" sz="2000" i="1" dirty="0"/>
              <a:t>, </a:t>
            </a:r>
            <a:r>
              <a:rPr lang="fr-FR" sz="2000" i="1" dirty="0" err="1"/>
              <a:t>piagha</a:t>
            </a:r>
            <a:r>
              <a:rPr lang="fr-FR" sz="2000" i="1" dirty="0"/>
              <a:t>, </a:t>
            </a:r>
            <a:r>
              <a:rPr lang="fr-FR" sz="2000" i="1" dirty="0" err="1"/>
              <a:t>vocem</a:t>
            </a:r>
            <a:r>
              <a:rPr lang="fr-FR" sz="2000" i="1" dirty="0"/>
              <a:t>, </a:t>
            </a:r>
            <a:r>
              <a:rPr lang="fr-FR" sz="2000" i="1" dirty="0" err="1"/>
              <a:t>esca</a:t>
            </a:r>
            <a:r>
              <a:rPr lang="fr-FR" sz="2000" i="1" dirty="0"/>
              <a:t>, </a:t>
            </a:r>
            <a:r>
              <a:rPr lang="fr-FR" sz="2000" i="1" dirty="0" err="1"/>
              <a:t>meraviglia</a:t>
            </a:r>
            <a:r>
              <a:rPr lang="fr-FR" sz="2000" i="1" dirty="0"/>
              <a:t> …	</a:t>
            </a:r>
            <a:r>
              <a:rPr lang="fr-FR" sz="2000" dirty="0"/>
              <a:t>[</a:t>
            </a:r>
            <a:r>
              <a:rPr lang="fr-FR" sz="2000" dirty="0" err="1"/>
              <a:t>nomi</a:t>
            </a:r>
            <a:endParaRPr lang="fr-FR" sz="2000" dirty="0"/>
          </a:p>
          <a:p>
            <a:pPr>
              <a:buNone/>
            </a:pPr>
            <a:r>
              <a:rPr lang="fr-FR" sz="2000" i="1" dirty="0"/>
              <a:t>	</a:t>
            </a:r>
            <a:r>
              <a:rPr lang="fr-FR" sz="2000" i="1" dirty="0" err="1"/>
              <a:t>dulcis</a:t>
            </a:r>
            <a:r>
              <a:rPr lang="fr-FR" sz="2000" i="1" dirty="0"/>
              <a:t>, </a:t>
            </a:r>
            <a:r>
              <a:rPr lang="fr-FR" sz="2000" i="1" dirty="0" err="1"/>
              <a:t>pietusus</a:t>
            </a:r>
            <a:r>
              <a:rPr lang="fr-FR" sz="2000" i="1" dirty="0"/>
              <a:t>, </a:t>
            </a:r>
            <a:r>
              <a:rPr lang="fr-FR" sz="2000" i="1" dirty="0" err="1"/>
              <a:t>mortalem</a:t>
            </a:r>
            <a:r>
              <a:rPr lang="fr-FR" sz="2000" i="1" dirty="0"/>
              <a:t>, </a:t>
            </a:r>
            <a:r>
              <a:rPr lang="fr-FR" sz="2000" i="1" dirty="0" err="1"/>
              <a:t>angelicum</a:t>
            </a:r>
            <a:r>
              <a:rPr lang="fr-FR" sz="2000" i="1" dirty="0"/>
              <a:t>, humanum …		</a:t>
            </a:r>
            <a:r>
              <a:rPr lang="fr-FR" sz="2000" dirty="0"/>
              <a:t>[</a:t>
            </a:r>
            <a:r>
              <a:rPr lang="fr-FR" sz="2000" dirty="0" err="1"/>
              <a:t>aggettivi</a:t>
            </a:r>
            <a:endParaRPr lang="fr-FR" sz="2000" dirty="0"/>
          </a:p>
          <a:p>
            <a:pPr>
              <a:buNone/>
            </a:pPr>
            <a:r>
              <a:rPr lang="fr-FR" sz="2000" i="1" dirty="0"/>
              <a:t>	</a:t>
            </a:r>
            <a:r>
              <a:rPr lang="fr-FR" sz="2000" i="1" dirty="0" err="1"/>
              <a:t>arsit</a:t>
            </a:r>
            <a:r>
              <a:rPr lang="fr-FR" sz="2000" i="1" dirty="0"/>
              <a:t>, </a:t>
            </a:r>
            <a:r>
              <a:rPr lang="fr-FR" sz="2000" i="1" dirty="0" err="1"/>
              <a:t>parebat</a:t>
            </a:r>
            <a:r>
              <a:rPr lang="fr-FR" sz="2000" i="1" dirty="0"/>
              <a:t>, </a:t>
            </a:r>
            <a:r>
              <a:rPr lang="fr-FR" sz="2000" i="1" dirty="0" err="1"/>
              <a:t>vidi</a:t>
            </a:r>
            <a:r>
              <a:rPr lang="fr-FR" sz="2000" i="1" dirty="0"/>
              <a:t> …						</a:t>
            </a:r>
            <a:r>
              <a:rPr lang="fr-FR" sz="2000" dirty="0"/>
              <a:t>[</a:t>
            </a:r>
            <a:r>
              <a:rPr lang="fr-FR" sz="2000" dirty="0" err="1"/>
              <a:t>verbi</a:t>
            </a:r>
            <a:endParaRPr lang="fr-FR" sz="2000" dirty="0"/>
          </a:p>
          <a:p>
            <a:pPr>
              <a:buNone/>
            </a:pPr>
            <a:endParaRPr lang="fr-FR" sz="2000" i="1" dirty="0"/>
          </a:p>
          <a:p>
            <a:pPr>
              <a:buNone/>
            </a:pPr>
            <a:endParaRPr lang="fr-FR" sz="2000" dirty="0"/>
          </a:p>
          <a:p>
            <a:pPr>
              <a:buNone/>
            </a:pPr>
            <a:r>
              <a:rPr lang="fr-FR" sz="2000" b="1" dirty="0" err="1"/>
              <a:t>Evoluzione</a:t>
            </a:r>
            <a:r>
              <a:rPr lang="fr-FR" sz="2000" b="1" dirty="0"/>
              <a:t> </a:t>
            </a:r>
            <a:r>
              <a:rPr lang="fr-FR" sz="2000" b="1" dirty="0" err="1"/>
              <a:t>semantica</a:t>
            </a:r>
            <a:r>
              <a:rPr lang="fr-FR" sz="2000" b="1" dirty="0"/>
              <a:t> </a:t>
            </a:r>
            <a:r>
              <a:rPr lang="fr-FR" sz="2000" dirty="0"/>
              <a:t>(</a:t>
            </a:r>
            <a:r>
              <a:rPr lang="fr-FR" sz="2000" dirty="0" err="1"/>
              <a:t>analogia</a:t>
            </a:r>
            <a:r>
              <a:rPr lang="fr-FR" sz="2000" dirty="0"/>
              <a:t> + </a:t>
            </a:r>
            <a:r>
              <a:rPr lang="fr-FR" sz="2000" dirty="0" err="1"/>
              <a:t>restrizione</a:t>
            </a:r>
            <a:r>
              <a:rPr lang="fr-FR" sz="2000" dirty="0"/>
              <a:t> di </a:t>
            </a:r>
            <a:r>
              <a:rPr lang="fr-FR" sz="2000" dirty="0" err="1"/>
              <a:t>senso</a:t>
            </a:r>
            <a:r>
              <a:rPr lang="fr-FR" sz="2000" dirty="0"/>
              <a:t> ; </a:t>
            </a:r>
            <a:r>
              <a:rPr lang="fr-FR" sz="2000" dirty="0" err="1"/>
              <a:t>ritorno</a:t>
            </a:r>
            <a:r>
              <a:rPr lang="fr-FR" sz="2000" dirty="0"/>
              <a:t> al </a:t>
            </a:r>
            <a:r>
              <a:rPr lang="fr-FR" sz="2000" dirty="0" err="1"/>
              <a:t>senso</a:t>
            </a:r>
            <a:r>
              <a:rPr lang="fr-FR" sz="2000" dirty="0"/>
              <a:t> originale)</a:t>
            </a:r>
          </a:p>
          <a:p>
            <a:pPr>
              <a:buNone/>
            </a:pPr>
            <a:r>
              <a:rPr lang="it-IT" sz="2000" b="1" i="1" dirty="0"/>
              <a:t>vagus</a:t>
            </a:r>
            <a:r>
              <a:rPr lang="it-IT" sz="2000" i="1" dirty="0"/>
              <a:t>	agg</a:t>
            </a:r>
            <a:r>
              <a:rPr lang="it-IT" sz="2000" dirty="0"/>
              <a:t> vagante, errante, vagabondo, instabile, libero, indefinito </a:t>
            </a:r>
          </a:p>
          <a:p>
            <a:pPr>
              <a:buNone/>
            </a:pPr>
            <a:r>
              <a:rPr lang="it-IT" sz="2000" dirty="0"/>
              <a:t>		</a:t>
            </a:r>
            <a:r>
              <a:rPr lang="it-IT" sz="2000" b="1" i="1" dirty="0"/>
              <a:t>vagi crines</a:t>
            </a:r>
            <a:r>
              <a:rPr lang="it-IT" sz="2000" dirty="0"/>
              <a:t> capelli svolazzanti, </a:t>
            </a:r>
            <a:r>
              <a:rPr lang="it-IT" sz="2000" b="1" i="1" dirty="0"/>
              <a:t>vagus animis</a:t>
            </a:r>
            <a:r>
              <a:rPr lang="it-IT" sz="2000" dirty="0"/>
              <a:t> fuor di senno</a:t>
            </a:r>
          </a:p>
          <a:p>
            <a:pPr>
              <a:buNone/>
            </a:pPr>
            <a:r>
              <a:rPr lang="it-IT" sz="2000" b="1" i="1" dirty="0"/>
              <a:t>		vaga sidera</a:t>
            </a:r>
            <a:r>
              <a:rPr lang="it-IT" sz="2000" dirty="0"/>
              <a:t> pianeti, </a:t>
            </a:r>
            <a:r>
              <a:rPr lang="it-IT" sz="2000" b="1" i="1" dirty="0"/>
              <a:t>vagi quidam</a:t>
            </a:r>
            <a:r>
              <a:rPr lang="it-IT" sz="2000" dirty="0"/>
              <a:t> alcuni senza patria.</a:t>
            </a:r>
            <a:endParaRPr lang="fr-FR" sz="2000" dirty="0"/>
          </a:p>
          <a:p>
            <a:pPr>
              <a:buNone/>
            </a:pPr>
            <a:endParaRPr lang="fr-FR" sz="2000" dirty="0"/>
          </a:p>
          <a:p>
            <a:pPr>
              <a:buNone/>
            </a:pPr>
            <a:r>
              <a:rPr lang="fr-FR" sz="2000" dirty="0"/>
              <a:t>		→  </a:t>
            </a:r>
            <a:r>
              <a:rPr lang="fr-FR" sz="2000" dirty="0" err="1"/>
              <a:t>bello</a:t>
            </a:r>
            <a:r>
              <a:rPr lang="fr-FR" sz="2000" dirty="0"/>
              <a:t>		</a:t>
            </a:r>
            <a:r>
              <a:rPr lang="fr-FR" sz="2000" i="1" dirty="0"/>
              <a:t>il vago </a:t>
            </a:r>
            <a:r>
              <a:rPr lang="fr-FR" sz="2000" i="1" dirty="0" err="1"/>
              <a:t>lume</a:t>
            </a:r>
            <a:r>
              <a:rPr lang="fr-FR" sz="2000" i="1" dirty="0"/>
              <a:t>  </a:t>
            </a:r>
            <a:r>
              <a:rPr lang="fr-FR" sz="2000" dirty="0"/>
              <a:t>=  la </a:t>
            </a:r>
            <a:r>
              <a:rPr lang="fr-FR" sz="2000" dirty="0" err="1"/>
              <a:t>bella</a:t>
            </a:r>
            <a:r>
              <a:rPr lang="fr-FR" sz="2000" dirty="0"/>
              <a:t> </a:t>
            </a:r>
            <a:r>
              <a:rPr lang="fr-FR" sz="2000" dirty="0" err="1"/>
              <a:t>luce</a:t>
            </a:r>
            <a:r>
              <a:rPr lang="fr-FR" sz="2000" dirty="0"/>
              <a:t>  (v.3)</a:t>
            </a:r>
          </a:p>
        </p:txBody>
      </p:sp>
      <p:sp>
        <p:nvSpPr>
          <p:cNvPr id="6" name="Titre 1">
            <a:extLst>
              <a:ext uri="{FF2B5EF4-FFF2-40B4-BE49-F238E27FC236}">
                <a16:creationId xmlns:a16="http://schemas.microsoft.com/office/drawing/2014/main" id="{9631A6C1-F5A3-38E8-2732-B037A6090477}"/>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85720" y="1142984"/>
            <a:ext cx="8606760" cy="5715016"/>
          </a:xfrm>
        </p:spPr>
        <p:txBody>
          <a:bodyPr>
            <a:normAutofit/>
          </a:bodyPr>
          <a:lstStyle/>
          <a:p>
            <a:pPr>
              <a:buNone/>
            </a:pPr>
            <a:r>
              <a:rPr lang="fr-FR" sz="2000" b="1" dirty="0" err="1"/>
              <a:t>Fonetica</a:t>
            </a:r>
            <a:endParaRPr lang="fr-FR" sz="2000" b="1" dirty="0"/>
          </a:p>
          <a:p>
            <a:pPr>
              <a:buNone/>
            </a:pPr>
            <a:endParaRPr lang="fr-FR" sz="2000" i="1" dirty="0"/>
          </a:p>
          <a:p>
            <a:pPr>
              <a:buNone/>
            </a:pPr>
            <a:r>
              <a:rPr lang="fr-FR" sz="2000" dirty="0"/>
              <a:t>	</a:t>
            </a:r>
          </a:p>
          <a:p>
            <a:pPr>
              <a:buNone/>
            </a:pPr>
            <a:r>
              <a:rPr lang="fr-FR" sz="2000" i="1" dirty="0" err="1"/>
              <a:t>aurum</a:t>
            </a:r>
            <a:r>
              <a:rPr lang="fr-FR" sz="2000" dirty="0"/>
              <a:t>	</a:t>
            </a:r>
            <a:r>
              <a:rPr lang="fr-FR" sz="2000" dirty="0" err="1"/>
              <a:t>evoluzione</a:t>
            </a:r>
            <a:r>
              <a:rPr lang="fr-FR" sz="2000" dirty="0"/>
              <a:t> </a:t>
            </a:r>
            <a:r>
              <a:rPr lang="fr-FR" sz="2000" dirty="0" err="1"/>
              <a:t>spontanea</a:t>
            </a:r>
            <a:r>
              <a:rPr lang="fr-FR" sz="2000" dirty="0"/>
              <a:t>  :  il </a:t>
            </a:r>
            <a:r>
              <a:rPr lang="fr-FR" sz="2000" dirty="0" err="1"/>
              <a:t>dittongo</a:t>
            </a:r>
            <a:r>
              <a:rPr lang="fr-FR" sz="2000" dirty="0"/>
              <a:t> « au » &gt;  « o »  	</a:t>
            </a:r>
            <a:r>
              <a:rPr lang="fr-FR" sz="2000" b="1" i="1" dirty="0"/>
              <a:t>→  </a:t>
            </a:r>
            <a:r>
              <a:rPr lang="fr-FR" sz="2000" b="1" i="1" dirty="0" err="1"/>
              <a:t>oro</a:t>
            </a:r>
            <a:endParaRPr lang="fr-FR" sz="2000" b="1" i="1" dirty="0"/>
          </a:p>
          <a:p>
            <a:pPr>
              <a:buNone/>
            </a:pPr>
            <a:endParaRPr lang="fr-FR" sz="2000" dirty="0"/>
          </a:p>
          <a:p>
            <a:pPr>
              <a:buNone/>
            </a:pPr>
            <a:r>
              <a:rPr lang="fr-FR" sz="2000" i="1" dirty="0"/>
              <a:t>aura</a:t>
            </a:r>
            <a:r>
              <a:rPr lang="fr-FR" sz="2000" dirty="0"/>
              <a:t>	</a:t>
            </a:r>
            <a:r>
              <a:rPr lang="fr-FR" sz="2000" dirty="0" err="1"/>
              <a:t>ricostituzione</a:t>
            </a:r>
            <a:r>
              <a:rPr lang="fr-FR" sz="2000" dirty="0"/>
              <a:t> </a:t>
            </a:r>
            <a:r>
              <a:rPr lang="fr-FR" sz="2000" dirty="0" err="1"/>
              <a:t>colta</a:t>
            </a:r>
            <a:r>
              <a:rPr lang="fr-FR" sz="2000" dirty="0"/>
              <a:t> : il </a:t>
            </a:r>
            <a:r>
              <a:rPr lang="fr-FR" sz="2000" dirty="0" err="1"/>
              <a:t>dittongo</a:t>
            </a:r>
            <a:r>
              <a:rPr lang="fr-FR" sz="2000" dirty="0"/>
              <a:t> « au » d’origine resta	</a:t>
            </a:r>
            <a:r>
              <a:rPr lang="fr-FR" sz="2000" b="1" i="1" dirty="0"/>
              <a:t> →  aura</a:t>
            </a:r>
          </a:p>
          <a:p>
            <a:pPr>
              <a:buNone/>
            </a:pPr>
            <a:endParaRPr lang="fr-FR" sz="2000" b="1" i="1" dirty="0"/>
          </a:p>
          <a:p>
            <a:pPr>
              <a:buNone/>
            </a:pPr>
            <a:endParaRPr lang="fr-FR" sz="2000" b="1" i="1" dirty="0"/>
          </a:p>
          <a:p>
            <a:pPr>
              <a:buNone/>
            </a:pPr>
            <a:endParaRPr lang="fr-FR" sz="2000" b="1" i="1" dirty="0"/>
          </a:p>
          <a:p>
            <a:pPr>
              <a:buNone/>
            </a:pPr>
            <a:r>
              <a:rPr lang="fr-FR" sz="2000" i="1" dirty="0" err="1"/>
              <a:t>capilli</a:t>
            </a:r>
            <a:r>
              <a:rPr lang="fr-FR" sz="2000" dirty="0"/>
              <a:t>	&gt; </a:t>
            </a:r>
            <a:r>
              <a:rPr lang="fr-FR" sz="2000" i="1" dirty="0" err="1"/>
              <a:t>capegli</a:t>
            </a:r>
            <a:r>
              <a:rPr lang="fr-FR" sz="2000" i="1" dirty="0"/>
              <a:t>  </a:t>
            </a:r>
            <a:r>
              <a:rPr lang="fr-FR" sz="2000" dirty="0"/>
              <a:t>(</a:t>
            </a:r>
            <a:r>
              <a:rPr lang="fr-FR" sz="2000" dirty="0" err="1"/>
              <a:t>evoluzione</a:t>
            </a:r>
            <a:r>
              <a:rPr lang="fr-FR" sz="2000" dirty="0"/>
              <a:t> </a:t>
            </a:r>
            <a:r>
              <a:rPr lang="fr-FR" sz="2000" dirty="0" err="1"/>
              <a:t>spontanea</a:t>
            </a:r>
            <a:r>
              <a:rPr lang="fr-FR" sz="2000" dirty="0"/>
              <a:t>)  →  </a:t>
            </a:r>
            <a:r>
              <a:rPr lang="fr-FR" sz="2000" b="1" i="1" dirty="0" err="1"/>
              <a:t>capei</a:t>
            </a:r>
            <a:r>
              <a:rPr lang="fr-FR" sz="2000" i="1" dirty="0"/>
              <a:t>  </a:t>
            </a:r>
            <a:r>
              <a:rPr lang="fr-FR" sz="2000" dirty="0"/>
              <a:t>(</a:t>
            </a:r>
            <a:r>
              <a:rPr lang="fr-FR" sz="2000" dirty="0" err="1"/>
              <a:t>riduzione</a:t>
            </a:r>
            <a:r>
              <a:rPr lang="fr-FR" sz="2000" dirty="0"/>
              <a:t>, forma </a:t>
            </a:r>
            <a:r>
              <a:rPr lang="fr-FR" sz="2000" dirty="0" err="1"/>
              <a:t>colta</a:t>
            </a:r>
            <a:r>
              <a:rPr lang="fr-FR" sz="2000" dirty="0"/>
              <a:t>)</a:t>
            </a:r>
            <a:endParaRPr lang="fr-FR" sz="2000" i="1" dirty="0"/>
          </a:p>
        </p:txBody>
      </p:sp>
      <p:sp>
        <p:nvSpPr>
          <p:cNvPr id="6" name="Titre 1">
            <a:extLst>
              <a:ext uri="{FF2B5EF4-FFF2-40B4-BE49-F238E27FC236}">
                <a16:creationId xmlns:a16="http://schemas.microsoft.com/office/drawing/2014/main" id="{C2465694-574C-87F5-4E4B-FA30D2F5BD3D}"/>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34678"/>
            <a:ext cx="8643998" cy="6072230"/>
          </a:xfrm>
        </p:spPr>
        <p:txBody>
          <a:bodyPr>
            <a:normAutofit fontScale="92500" lnSpcReduction="10000"/>
          </a:bodyPr>
          <a:lstStyle/>
          <a:p>
            <a:pPr marL="0" indent="0" algn="just">
              <a:buNone/>
            </a:pPr>
            <a:endParaRPr lang="it-IT" sz="2000" dirty="0"/>
          </a:p>
          <a:p>
            <a:pPr marL="0" indent="0" algn="just">
              <a:buNone/>
            </a:pPr>
            <a:r>
              <a:rPr lang="it-IT" sz="2000" dirty="0"/>
              <a:t>La forma </a:t>
            </a:r>
            <a:r>
              <a:rPr lang="it-IT" sz="2000" b="1" dirty="0"/>
              <a:t>« gli »</a:t>
            </a:r>
            <a:r>
              <a:rPr lang="it-IT" sz="2000" dirty="0"/>
              <a:t> </a:t>
            </a:r>
          </a:p>
          <a:p>
            <a:pPr marL="0" indent="0" algn="just">
              <a:buNone/>
            </a:pPr>
            <a:endParaRPr lang="it-IT" sz="2000" dirty="0"/>
          </a:p>
          <a:p>
            <a:pPr marL="0" indent="0" algn="just">
              <a:buNone/>
            </a:pPr>
            <a:r>
              <a:rPr lang="it-IT" sz="2000" dirty="0"/>
              <a:t>Nella catena parlata, davanti a una parola iniziante per vocale :  “i” &gt; iod.</a:t>
            </a:r>
          </a:p>
          <a:p>
            <a:pPr marL="0" indent="0" algn="just">
              <a:buNone/>
            </a:pPr>
            <a:endParaRPr lang="it-IT" sz="2000" dirty="0"/>
          </a:p>
          <a:p>
            <a:pPr marL="0" indent="0" algn="just">
              <a:buNone/>
            </a:pPr>
            <a:r>
              <a:rPr lang="it-IT" sz="2000" dirty="0"/>
              <a:t>Questo iod provoca la palatalizzazione della “l”</a:t>
            </a:r>
            <a:r>
              <a:rPr lang="fr-FR" sz="2000" dirty="0"/>
              <a:t> (</a:t>
            </a:r>
            <a:r>
              <a:rPr lang="it-IT" sz="2000" dirty="0"/>
              <a:t>cf. </a:t>
            </a:r>
            <a:r>
              <a:rPr lang="fr-FR" sz="2000" i="1" dirty="0" err="1"/>
              <a:t>filia</a:t>
            </a:r>
            <a:r>
              <a:rPr lang="fr-FR" sz="2000" i="1" dirty="0"/>
              <a:t>(m)</a:t>
            </a:r>
            <a:r>
              <a:rPr lang="fr-FR" sz="2000" dirty="0"/>
              <a:t>  &gt;  </a:t>
            </a:r>
            <a:r>
              <a:rPr lang="fr-FR" sz="2000" i="1" dirty="0"/>
              <a:t>*</a:t>
            </a:r>
            <a:r>
              <a:rPr lang="fr-FR" sz="2000" i="1" dirty="0" err="1"/>
              <a:t>fillja</a:t>
            </a:r>
            <a:r>
              <a:rPr lang="fr-FR" sz="2000" dirty="0"/>
              <a:t>  &gt;   </a:t>
            </a:r>
            <a:r>
              <a:rPr lang="fr-FR" sz="2000" i="1" dirty="0" err="1"/>
              <a:t>figlia</a:t>
            </a:r>
            <a:r>
              <a:rPr lang="fr-FR" sz="2000" dirty="0"/>
              <a:t>)  :</a:t>
            </a:r>
          </a:p>
          <a:p>
            <a:pPr marL="0" indent="0">
              <a:buNone/>
            </a:pPr>
            <a:r>
              <a:rPr lang="it-IT" sz="2000" dirty="0"/>
              <a:t>[li] + vocale   &gt;   [lj] + vocale   &gt;   [</a:t>
            </a:r>
            <a:r>
              <a:rPr lang="fr-FR" sz="2000" dirty="0"/>
              <a:t>ʎ] + vocale	    es.  </a:t>
            </a:r>
            <a:r>
              <a:rPr lang="fr-FR" sz="2000" i="1" dirty="0"/>
              <a:t>li </a:t>
            </a:r>
            <a:r>
              <a:rPr lang="fr-FR" sz="2000" i="1" dirty="0" err="1"/>
              <a:t>onori</a:t>
            </a:r>
            <a:r>
              <a:rPr lang="fr-FR" sz="2000" i="1" dirty="0"/>
              <a:t>  &gt;  </a:t>
            </a:r>
            <a:r>
              <a:rPr lang="fr-FR" sz="2000" i="1" dirty="0" err="1"/>
              <a:t>gli</a:t>
            </a:r>
            <a:r>
              <a:rPr lang="fr-FR" sz="2000" i="1" dirty="0"/>
              <a:t> </a:t>
            </a:r>
            <a:r>
              <a:rPr lang="fr-FR" sz="2000" i="1" dirty="0" err="1"/>
              <a:t>onori</a:t>
            </a:r>
            <a:endParaRPr lang="fr-FR" sz="2000" i="1" dirty="0"/>
          </a:p>
          <a:p>
            <a:pPr marL="0" indent="0">
              <a:buNone/>
            </a:pPr>
            <a:endParaRPr lang="fr-FR" sz="2000" i="1" dirty="0"/>
          </a:p>
          <a:p>
            <a:pPr marL="0" indent="0">
              <a:buNone/>
            </a:pPr>
            <a:r>
              <a:rPr lang="fr-FR" sz="2000" dirty="0"/>
              <a:t>La forma </a:t>
            </a:r>
            <a:r>
              <a:rPr lang="fr-FR" sz="2000" dirty="0" err="1"/>
              <a:t>moderna</a:t>
            </a:r>
            <a:r>
              <a:rPr lang="fr-FR" sz="2000" dirty="0"/>
              <a:t> </a:t>
            </a:r>
            <a:r>
              <a:rPr lang="fr-FR" sz="2000" b="1" i="1" dirty="0"/>
              <a:t>i</a:t>
            </a:r>
            <a:r>
              <a:rPr lang="fr-FR" sz="2000" dirty="0"/>
              <a:t> </a:t>
            </a:r>
            <a:r>
              <a:rPr lang="fr-FR" sz="2000" dirty="0" err="1"/>
              <a:t>nasce</a:t>
            </a:r>
            <a:r>
              <a:rPr lang="fr-FR" sz="2000" dirty="0"/>
              <a:t> dalla </a:t>
            </a:r>
            <a:r>
              <a:rPr lang="fr-FR" sz="2000" dirty="0" err="1"/>
              <a:t>riduzione</a:t>
            </a:r>
            <a:r>
              <a:rPr lang="fr-FR" sz="2000" dirty="0"/>
              <a:t> di </a:t>
            </a:r>
            <a:r>
              <a:rPr lang="fr-FR" sz="2000" b="1" i="1" dirty="0" err="1"/>
              <a:t>gli</a:t>
            </a:r>
            <a:r>
              <a:rPr lang="fr-FR" sz="2000" b="1" i="1" dirty="0"/>
              <a:t> </a:t>
            </a:r>
            <a:r>
              <a:rPr lang="fr-FR" sz="2000" dirty="0"/>
              <a:t>alla </a:t>
            </a:r>
            <a:r>
              <a:rPr lang="fr-FR" sz="2000" dirty="0" err="1"/>
              <a:t>semplice</a:t>
            </a:r>
            <a:r>
              <a:rPr lang="fr-FR" sz="2000" dirty="0"/>
              <a:t> vocale palatale « </a:t>
            </a:r>
            <a:r>
              <a:rPr lang="fr-FR" sz="2000" b="1" dirty="0"/>
              <a:t>i</a:t>
            </a:r>
            <a:r>
              <a:rPr lang="fr-FR" sz="2000" dirty="0"/>
              <a:t> ». </a:t>
            </a:r>
          </a:p>
          <a:p>
            <a:pPr marL="0" indent="0">
              <a:buNone/>
            </a:pPr>
            <a:r>
              <a:rPr lang="fr-FR" sz="2000" dirty="0"/>
              <a:t>Lo </a:t>
            </a:r>
            <a:r>
              <a:rPr lang="fr-FR" sz="2000" dirty="0" err="1"/>
              <a:t>stesso</a:t>
            </a:r>
            <a:r>
              <a:rPr lang="fr-FR" sz="2000" dirty="0"/>
              <a:t> </a:t>
            </a:r>
            <a:r>
              <a:rPr lang="fr-FR" sz="2000" dirty="0" err="1"/>
              <a:t>fenomeno</a:t>
            </a:r>
            <a:r>
              <a:rPr lang="fr-FR" sz="2000" dirty="0"/>
              <a:t> si </a:t>
            </a:r>
            <a:r>
              <a:rPr lang="fr-FR" sz="2000" dirty="0" err="1"/>
              <a:t>riscontra</a:t>
            </a:r>
            <a:r>
              <a:rPr lang="fr-FR" sz="2000" dirty="0"/>
              <a:t> in </a:t>
            </a:r>
            <a:r>
              <a:rPr lang="fr-FR" sz="2000" dirty="0" err="1"/>
              <a:t>altre</a:t>
            </a:r>
            <a:r>
              <a:rPr lang="fr-FR" sz="2000" dirty="0"/>
              <a:t> parole </a:t>
            </a:r>
            <a:r>
              <a:rPr lang="fr-FR" sz="2000" dirty="0" err="1"/>
              <a:t>terminanti</a:t>
            </a:r>
            <a:r>
              <a:rPr lang="fr-FR" sz="2000" dirty="0"/>
              <a:t> con la </a:t>
            </a:r>
            <a:r>
              <a:rPr lang="fr-FR" sz="2000" dirty="0" err="1"/>
              <a:t>stessa</a:t>
            </a:r>
            <a:r>
              <a:rPr lang="fr-FR" sz="2000" dirty="0"/>
              <a:t> </a:t>
            </a:r>
            <a:r>
              <a:rPr lang="fr-FR" sz="2000" dirty="0" err="1"/>
              <a:t>sillaba</a:t>
            </a:r>
            <a:r>
              <a:rPr lang="fr-FR" sz="2000" dirty="0"/>
              <a:t> : </a:t>
            </a:r>
          </a:p>
          <a:p>
            <a:pPr marL="0" indent="0">
              <a:buNone/>
            </a:pPr>
            <a:r>
              <a:rPr lang="fr-FR" sz="2000" i="1" dirty="0" err="1"/>
              <a:t>cavagli</a:t>
            </a:r>
            <a:r>
              <a:rPr lang="fr-FR" sz="2000" i="1" dirty="0"/>
              <a:t> &gt; cavai	 </a:t>
            </a:r>
            <a:r>
              <a:rPr lang="fr-FR" sz="2000" i="1" dirty="0" err="1"/>
              <a:t>capegli</a:t>
            </a:r>
            <a:r>
              <a:rPr lang="fr-FR" sz="2000" i="1" dirty="0"/>
              <a:t> &gt; </a:t>
            </a:r>
            <a:r>
              <a:rPr lang="fr-FR" sz="2000" i="1" dirty="0" err="1"/>
              <a:t>capei</a:t>
            </a:r>
            <a:r>
              <a:rPr lang="fr-FR" sz="2000" i="1" dirty="0"/>
              <a:t>	 </a:t>
            </a:r>
            <a:r>
              <a:rPr lang="fr-FR" sz="2000" i="1" dirty="0" err="1"/>
              <a:t>begli</a:t>
            </a:r>
            <a:r>
              <a:rPr lang="fr-FR" sz="2000" i="1" dirty="0"/>
              <a:t> &gt; </a:t>
            </a:r>
            <a:r>
              <a:rPr lang="fr-FR" sz="2000" i="1" dirty="0" err="1"/>
              <a:t>bei</a:t>
            </a:r>
            <a:r>
              <a:rPr lang="fr-FR" sz="2000" i="1" dirty="0"/>
              <a:t>	 </a:t>
            </a:r>
            <a:r>
              <a:rPr lang="fr-FR" sz="2000" i="1" dirty="0" err="1"/>
              <a:t>quegli</a:t>
            </a:r>
            <a:r>
              <a:rPr lang="fr-FR" sz="2000" i="1" dirty="0"/>
              <a:t> &gt; </a:t>
            </a:r>
            <a:r>
              <a:rPr lang="fr-FR" sz="2000" i="1" dirty="0" err="1"/>
              <a:t>quei</a:t>
            </a:r>
            <a:r>
              <a:rPr lang="fr-FR" sz="2000" i="1" dirty="0"/>
              <a:t>. </a:t>
            </a:r>
          </a:p>
          <a:p>
            <a:pPr marL="0" indent="0">
              <a:buNone/>
            </a:pPr>
            <a:r>
              <a:rPr lang="fr-FR" sz="2000" i="1" dirty="0"/>
              <a:t> </a:t>
            </a:r>
          </a:p>
          <a:p>
            <a:pPr marL="0" indent="0">
              <a:buNone/>
            </a:pPr>
            <a:r>
              <a:rPr lang="fr-FR" sz="2000" dirty="0"/>
              <a:t>Il </a:t>
            </a:r>
            <a:r>
              <a:rPr lang="fr-FR" sz="2000" dirty="0" err="1"/>
              <a:t>suono</a:t>
            </a:r>
            <a:r>
              <a:rPr lang="fr-FR" sz="2000" dirty="0"/>
              <a:t> palatale [ʎ] </a:t>
            </a:r>
            <a:r>
              <a:rPr lang="fr-FR" sz="2000" dirty="0" err="1"/>
              <a:t>era</a:t>
            </a:r>
            <a:r>
              <a:rPr lang="fr-FR" sz="2000" dirty="0"/>
              <a:t> </a:t>
            </a:r>
            <a:r>
              <a:rPr lang="fr-FR" sz="2000" dirty="0" err="1"/>
              <a:t>nato</a:t>
            </a:r>
            <a:r>
              <a:rPr lang="fr-FR" sz="2000" dirty="0"/>
              <a:t>, </a:t>
            </a:r>
            <a:r>
              <a:rPr lang="fr-FR" sz="2000" dirty="0" err="1"/>
              <a:t>nella</a:t>
            </a:r>
            <a:r>
              <a:rPr lang="fr-FR" sz="2000" dirty="0"/>
              <a:t> </a:t>
            </a:r>
            <a:r>
              <a:rPr lang="fr-FR" sz="2000" dirty="0" err="1"/>
              <a:t>catena</a:t>
            </a:r>
            <a:r>
              <a:rPr lang="fr-FR" sz="2000" dirty="0"/>
              <a:t> </a:t>
            </a:r>
            <a:r>
              <a:rPr lang="fr-FR" sz="2000" dirty="0" err="1"/>
              <a:t>parlata</a:t>
            </a:r>
            <a:r>
              <a:rPr lang="fr-FR" sz="2000" dirty="0"/>
              <a:t>, </a:t>
            </a:r>
            <a:r>
              <a:rPr lang="fr-FR" sz="2000" dirty="0" err="1"/>
              <a:t>davanti</a:t>
            </a:r>
            <a:r>
              <a:rPr lang="fr-FR" sz="2000" dirty="0"/>
              <a:t> a parole </a:t>
            </a:r>
            <a:r>
              <a:rPr lang="fr-FR" sz="2000" dirty="0" err="1"/>
              <a:t>comincianti</a:t>
            </a:r>
            <a:r>
              <a:rPr lang="fr-FR" sz="2000" dirty="0"/>
              <a:t> per vocale, in </a:t>
            </a:r>
            <a:r>
              <a:rPr lang="fr-FR" sz="2000" dirty="0" err="1"/>
              <a:t>cui</a:t>
            </a:r>
            <a:r>
              <a:rPr lang="fr-FR" sz="2000" dirty="0"/>
              <a:t> la « i » </a:t>
            </a:r>
            <a:r>
              <a:rPr lang="fr-FR" sz="2000" dirty="0" err="1"/>
              <a:t>diventava</a:t>
            </a:r>
            <a:r>
              <a:rPr lang="fr-FR" sz="2000" dirty="0"/>
              <a:t> </a:t>
            </a:r>
            <a:r>
              <a:rPr lang="fr-FR" sz="2000" dirty="0" err="1"/>
              <a:t>iod</a:t>
            </a:r>
            <a:r>
              <a:rPr lang="fr-FR" sz="2000" dirty="0"/>
              <a:t> : </a:t>
            </a:r>
          </a:p>
          <a:p>
            <a:pPr marL="0" indent="0">
              <a:buNone/>
            </a:pPr>
            <a:endParaRPr lang="fr-FR" sz="2000" dirty="0"/>
          </a:p>
          <a:p>
            <a:pPr marL="0" indent="0">
              <a:buNone/>
            </a:pPr>
            <a:r>
              <a:rPr lang="it-IT" sz="2000" dirty="0"/>
              <a:t>[li] + vocale  &gt;  [lj] + vocale  &gt;  [</a:t>
            </a:r>
            <a:r>
              <a:rPr lang="fr-FR" sz="2000" dirty="0"/>
              <a:t>ʎ] + vocale</a:t>
            </a:r>
          </a:p>
          <a:p>
            <a:pPr marL="0" indent="0">
              <a:buNone/>
            </a:pPr>
            <a:endParaRPr lang="fr-FR" sz="2000" dirty="0"/>
          </a:p>
          <a:p>
            <a:pPr marL="0" indent="0">
              <a:buNone/>
              <a:tabLst>
                <a:tab pos="711200" algn="l"/>
                <a:tab pos="3048000" algn="l"/>
              </a:tabLst>
            </a:pPr>
            <a:r>
              <a:rPr lang="fr-FR" sz="2000" dirty="0"/>
              <a:t>es. 	</a:t>
            </a:r>
            <a:r>
              <a:rPr lang="fr-FR" sz="2000" i="1" dirty="0" err="1"/>
              <a:t>cavalli</a:t>
            </a:r>
            <a:r>
              <a:rPr lang="fr-FR" sz="2000" i="1" dirty="0"/>
              <a:t> </a:t>
            </a:r>
            <a:r>
              <a:rPr lang="fr-FR" sz="2000" i="1" dirty="0" err="1"/>
              <a:t>alati</a:t>
            </a:r>
            <a:r>
              <a:rPr lang="fr-FR" sz="2000" dirty="0"/>
              <a:t> 	[</a:t>
            </a:r>
            <a:r>
              <a:rPr lang="fr-FR" sz="2000" dirty="0" err="1"/>
              <a:t>ka’vallja’lati</a:t>
            </a:r>
            <a:r>
              <a:rPr lang="fr-FR" sz="2000" dirty="0"/>
              <a:t>] &gt; [ka’</a:t>
            </a:r>
            <a:r>
              <a:rPr lang="fr-FR" sz="2000" dirty="0" err="1"/>
              <a:t>vaʎʎa</a:t>
            </a:r>
            <a:r>
              <a:rPr lang="fr-FR" sz="2000" dirty="0"/>
              <a:t>’</a:t>
            </a:r>
            <a:r>
              <a:rPr lang="fr-FR" sz="2000" dirty="0" err="1"/>
              <a:t>lati</a:t>
            </a:r>
            <a:r>
              <a:rPr lang="fr-FR" sz="2000" dirty="0"/>
              <a:t>]</a:t>
            </a:r>
          </a:p>
          <a:p>
            <a:pPr marL="0" indent="0">
              <a:buNone/>
              <a:tabLst>
                <a:tab pos="711200" algn="l"/>
                <a:tab pos="3048000" algn="l"/>
              </a:tabLst>
            </a:pPr>
            <a:r>
              <a:rPr lang="fr-FR" sz="2000" i="1" dirty="0"/>
              <a:t>	</a:t>
            </a:r>
            <a:r>
              <a:rPr lang="fr-FR" sz="2000" i="1" dirty="0" err="1"/>
              <a:t>capelli</a:t>
            </a:r>
            <a:r>
              <a:rPr lang="fr-FR" sz="2000" i="1" dirty="0"/>
              <a:t> al </a:t>
            </a:r>
            <a:r>
              <a:rPr lang="fr-FR" sz="2000" i="1" dirty="0" err="1"/>
              <a:t>vento</a:t>
            </a:r>
            <a:r>
              <a:rPr lang="fr-FR" sz="2000" dirty="0"/>
              <a:t> 	[ka’</a:t>
            </a:r>
            <a:r>
              <a:rPr lang="fr-FR" sz="2000" dirty="0" err="1"/>
              <a:t>pelljal</a:t>
            </a:r>
            <a:r>
              <a:rPr lang="fr-FR" sz="2000" dirty="0"/>
              <a:t>’</a:t>
            </a:r>
            <a:r>
              <a:rPr lang="fr-FR" sz="2000" dirty="0" err="1"/>
              <a:t>vɛnto</a:t>
            </a:r>
            <a:r>
              <a:rPr lang="fr-FR" sz="2000" dirty="0"/>
              <a:t>] &gt; [ka’</a:t>
            </a:r>
            <a:r>
              <a:rPr lang="fr-FR" sz="2000" dirty="0" err="1"/>
              <a:t>peʎʎjal</a:t>
            </a:r>
            <a:r>
              <a:rPr lang="fr-FR" sz="2000" dirty="0"/>
              <a:t>’</a:t>
            </a:r>
            <a:r>
              <a:rPr lang="fr-FR" sz="2000" dirty="0" err="1"/>
              <a:t>vɛnto</a:t>
            </a:r>
            <a:r>
              <a:rPr lang="fr-FR" sz="2000" dirty="0"/>
              <a:t>]</a:t>
            </a:r>
            <a:endParaRPr lang="fr-FR" sz="2000" i="1" dirty="0"/>
          </a:p>
          <a:p>
            <a:pPr marL="0" indent="0">
              <a:buNone/>
            </a:pPr>
            <a:endParaRPr lang="fr-FR" sz="2000" i="1" dirty="0"/>
          </a:p>
          <a:p>
            <a:pPr marL="0" indent="0">
              <a:buNone/>
            </a:pPr>
            <a:endParaRPr lang="fr-FR" sz="2000" dirty="0"/>
          </a:p>
        </p:txBody>
      </p:sp>
      <p:sp>
        <p:nvSpPr>
          <p:cNvPr id="6" name="Titre 1">
            <a:extLst>
              <a:ext uri="{FF2B5EF4-FFF2-40B4-BE49-F238E27FC236}">
                <a16:creationId xmlns:a16="http://schemas.microsoft.com/office/drawing/2014/main" id="{1A9AF3A7-6DAF-06D5-AB95-6667438BF8AB}"/>
              </a:ext>
            </a:extLst>
          </p:cNvPr>
          <p:cNvSpPr txBox="1">
            <a:spLocks/>
          </p:cNvSpPr>
          <p:nvPr/>
        </p:nvSpPr>
        <p:spPr>
          <a:xfrm>
            <a:off x="472786" y="0"/>
            <a:ext cx="8229600" cy="828148"/>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a:t>Linguistique diachronique</a:t>
            </a:r>
            <a:r>
              <a:rPr lang="fr-FR" sz="1600" dirty="0"/>
              <a:t>  - </a:t>
            </a:r>
            <a:r>
              <a:rPr lang="fr-FR" sz="1600" b="1" dirty="0"/>
              <a:t>L6ITLDIA   -  année 2023-2024</a:t>
            </a:r>
            <a:endParaRPr lang="fr-FR" sz="1600" dirty="0"/>
          </a:p>
        </p:txBody>
      </p:sp>
    </p:spTree>
    <p:extLst>
      <p:ext uri="{BB962C8B-B14F-4D97-AF65-F5344CB8AC3E}">
        <p14:creationId xmlns:p14="http://schemas.microsoft.com/office/powerpoint/2010/main" val="20187541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3198</Words>
  <Application>Microsoft Office PowerPoint</Application>
  <PresentationFormat>Affichage à l'écran (4:3)</PresentationFormat>
  <Paragraphs>243</Paragraphs>
  <Slides>27</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Calibri</vt:lpstr>
      <vt:lpstr>Thème Office</vt:lpstr>
      <vt:lpstr>Présentation PowerPoint</vt:lpstr>
      <vt:lpstr>Présentation PowerPoint</vt:lpstr>
      <vt:lpstr>Présentation PowerPoint</vt:lpstr>
      <vt:lpstr>Botticelli, Firenze 1445-1510 La nascita di Venere (particolare), 1485 (Gallerie degli Uffizi)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Linguistique diachronique  -  L5IT2LCE  -  année 2018-2019</dc:title>
  <dc:creator>isabella</dc:creator>
  <cp:lastModifiedBy>Isabella Montersino</cp:lastModifiedBy>
  <cp:revision>38</cp:revision>
  <dcterms:created xsi:type="dcterms:W3CDTF">2019-05-15T14:49:20Z</dcterms:created>
  <dcterms:modified xsi:type="dcterms:W3CDTF">2024-02-05T17:27:45Z</dcterms:modified>
</cp:coreProperties>
</file>