
<file path=[Content_Types].xml><?xml version="1.0" encoding="utf-8"?>
<Types xmlns="http://schemas.openxmlformats.org/package/2006/content-types">
  <Default Extension="png" ContentType="image/png"/>
  <Default Extension="jpeg" ContentType="image/jpeg"/>
  <Default Extension="ashx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92" r:id="rId2"/>
    <p:sldId id="286" r:id="rId3"/>
    <p:sldId id="287" r:id="rId4"/>
    <p:sldId id="289" r:id="rId5"/>
    <p:sldId id="283" r:id="rId6"/>
    <p:sldId id="279" r:id="rId7"/>
    <p:sldId id="284" r:id="rId8"/>
    <p:sldId id="275" r:id="rId9"/>
    <p:sldId id="277" r:id="rId10"/>
    <p:sldId id="285" r:id="rId11"/>
    <p:sldId id="256" r:id="rId12"/>
    <p:sldId id="276" r:id="rId13"/>
    <p:sldId id="267" r:id="rId14"/>
    <p:sldId id="274" r:id="rId15"/>
    <p:sldId id="281" r:id="rId16"/>
    <p:sldId id="278" r:id="rId17"/>
    <p:sldId id="273" r:id="rId18"/>
    <p:sldId id="290" r:id="rId19"/>
    <p:sldId id="29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25" autoAdjust="0"/>
    <p:restoredTop sz="94586"/>
  </p:normalViewPr>
  <p:slideViewPr>
    <p:cSldViewPr snapToGrid="0" snapToObjects="1" showGuides="1">
      <p:cViewPr varScale="1">
        <p:scale>
          <a:sx n="84" d="100"/>
          <a:sy n="84" d="100"/>
        </p:scale>
        <p:origin x="48" y="77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EE048-2D00-44A8-B2ED-F668894FBB21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6973F-98FE-447B-8229-F5C6EB3C6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9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5F5C4-633D-EB46-990D-68A85F00D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A6EDA4-AE1C-0C44-8D41-D79BCDB96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AAA95B-CC37-F948-9EFA-53800B68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E290-28DD-40DB-87F1-4DFA29720846}" type="datetime1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6B69DD-834A-8D43-AEC6-BAD7E8A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DA739-735B-ED48-AF0C-CFACCA9A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49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D5D2B-1DB2-AF4B-AFA3-80D028A5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CFC78D-295E-0C4B-81CA-B878E790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AC4CE-6F92-D540-958A-91DB9498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FB5B-3A0B-4A62-AEC8-ECFB2744B5C0}" type="datetime1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2099A-AA63-654F-9BF1-EAB438E1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F34094-9C1F-F94F-914F-D5F182E1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2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A58818-B815-E949-8168-C1F0CC61C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9755BA-08D9-E148-9FFE-559AE8093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BAA9EB-7C5C-B74F-9253-BDF596AC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7EB9-CFAC-4616-9730-E10DD66413AE}" type="datetime1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CEE89B-788A-3C43-966F-8B509F66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5D1CE5-E281-E949-8190-1EF36090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84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CB390-0FBA-3E42-8674-E7D7DE93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AF7CB4-647C-1545-BF37-405CBDAD5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C99599-D4FE-E64D-AF30-22BFE015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0EF7-2818-4655-803D-21698A7AAF1C}" type="datetime1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A642A7-052D-A045-87DF-8225DF22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8066D5-2E29-5C45-AB02-7D5F0C6C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78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ADD8E-8D71-A345-A944-B601A3D3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A0E66-2F17-B849-9746-6961B0580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75713F-6CC0-1A44-90F5-241CFDA0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BC18-EE9A-4B30-BFE5-C2E7DED4B1B8}" type="datetime1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CFCEA5-6C23-1141-904C-D50CBFDE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996DE5-316E-2147-8D6D-30D45BFD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7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57F8B-E22C-B942-971C-D3F04FFF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06208B-26CE-3E45-B3CA-AD4CAE879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D49EE0-BE1C-A649-9B88-3F6DFD12C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A3463B-681D-6F41-AE9B-D549DDF5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187C-E7FE-4122-9E07-CC54E6DF3670}" type="datetime1">
              <a:rPr lang="fr-FR" smtClean="0"/>
              <a:t>05/10/2022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BB7378-88C5-644C-85CF-5A939ACD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D61BEC-1B2E-CD49-A34D-2023925A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01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68F2E-51CA-5B4F-9729-C361D779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AFE03A-7C9A-5046-A55D-7EE1855C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C3EFF9-8ECE-324D-8C16-76C3B3AAF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814165-238D-094E-98E7-39F666667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5CF71C-A305-F64F-8762-73103A14E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B0FF84-8884-1846-955F-F8C4532D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B8B6-B064-4614-95A2-25493CF5A651}" type="datetime1">
              <a:rPr lang="fr-FR" smtClean="0"/>
              <a:t>05/10/2022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C2A54A-79A4-BB4D-9EED-D0B35FDE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EF4542-E1DB-0D4C-B446-7DDC0E8B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6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6F2C52-B1C6-9345-996E-5783E0A7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313B76-6817-0F4E-BD66-CC2EDC46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D5D0-F064-4A6D-AB59-9D0BCDA7830A}" type="datetime1">
              <a:rPr lang="fr-FR" smtClean="0"/>
              <a:t>05/10/2022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0A541E-1F74-6B41-93F0-26F3FB3E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186137-D80F-2541-A8A9-E178851A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9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104A2E-30C3-1F4D-BB66-A4B93C52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3844-CA16-4CCB-8C16-0C6EF392C648}" type="datetime1">
              <a:rPr lang="fr-FR" smtClean="0"/>
              <a:t>05/10/2022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6C9F9D-B80F-814E-84D0-6B12F0B5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C8E2A3-6B0D-7943-996B-2023F0DE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1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147F9-E518-E642-B087-F8ADBA18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23B903-DB97-7641-8D00-6C162587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D350A0-50A2-C041-82C7-774EE146D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AE1944-332C-7A4E-9296-9EE79D02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34B-A34B-460E-B533-6095BB52612D}" type="datetime1">
              <a:rPr lang="fr-FR" smtClean="0"/>
              <a:t>05/10/2022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669BD3-03D2-A94F-966D-7DE6BF56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81E85C-D1A2-6A48-B89D-7C50BB1B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6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2BF54-5AA1-C64F-97BE-18814307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D05E49-8D52-BC43-8D10-3674FD658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EBA004-6DA6-F846-BF2F-CEB0655B8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59EBF7-3F2C-6B43-B31B-A9C17DAE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DF1-AA07-4F1A-A007-11CD5629909C}" type="datetime1">
              <a:rPr lang="fr-FR" smtClean="0"/>
              <a:t>05/10/2022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D4D2BE-3140-7148-AF6F-06D7B589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4EA892-4B19-9C4B-B21E-C7E62D9D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90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42D189-99C1-D046-9987-A0D63464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F7C01D-3B99-3242-8FCF-24FE1109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4B084-C9A6-5E4D-9BAC-0624E35DB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1F4A-457C-4C61-B14F-4E596F28BFB2}" type="datetime1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4D28D6-8F68-2C41-92A9-151458207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©Véronique Musson-Gonneaud - 05/10/2022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6289CE-CAB9-C54E-98AF-BC833A377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0D96-F56F-4B41-AD82-F81A463BED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89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ash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09466D3-A206-3C17-6926-BCA7A3A83F3B}"/>
              </a:ext>
            </a:extLst>
          </p:cNvPr>
          <p:cNvSpPr txBox="1"/>
          <p:nvPr/>
        </p:nvSpPr>
        <p:spPr>
          <a:xfrm>
            <a:off x="387458" y="874454"/>
            <a:ext cx="1142017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Quelles catégories adopter pour </a:t>
            </a: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décrire la console d’une harpe ?</a:t>
            </a:r>
          </a:p>
          <a:p>
            <a:pPr algn="ctr"/>
            <a:r>
              <a:rPr lang="fr-FR" sz="44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r-FR" sz="3600" i="1" dirty="0">
                <a:solidFill>
                  <a:srgbClr val="C00000"/>
                </a:solidFill>
                <a:latin typeface="+mj-lt"/>
              </a:rPr>
              <a:t>(Moyen-âge – Renaissance) 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2400" dirty="0">
                <a:latin typeface="+mj-lt"/>
              </a:rPr>
              <a:t>V. Musson-Gonneaud </a:t>
            </a:r>
          </a:p>
          <a:p>
            <a:pPr algn="ctr"/>
            <a:r>
              <a:rPr lang="fr-FR" sz="2400" dirty="0">
                <a:latin typeface="+mj-lt"/>
              </a:rPr>
              <a:t>5 oct. 2022</a:t>
            </a:r>
          </a:p>
          <a:p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E7B9C3-D019-A7AA-F818-0A1F314F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97202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779CA-68CA-FFA9-D0C0-375C8211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16</a:t>
            </a:r>
            <a:r>
              <a:rPr lang="fr-FR" b="1" baseline="30000" dirty="0">
                <a:solidFill>
                  <a:srgbClr val="C00000"/>
                </a:solidFill>
              </a:rPr>
              <a:t>e</a:t>
            </a:r>
            <a:r>
              <a:rPr lang="fr-FR" b="1" dirty="0">
                <a:solidFill>
                  <a:srgbClr val="C00000"/>
                </a:solidFill>
              </a:rPr>
              <a:t> s. </a:t>
            </a:r>
            <a:br>
              <a:rPr lang="fr-FR" b="1" dirty="0">
                <a:solidFill>
                  <a:srgbClr val="C00000"/>
                </a:solidFill>
              </a:rPr>
            </a:b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A425DA-A53E-75B0-DC16-43D7A04B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335018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21406C5-A9F7-404B-B5F3-437703E7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70" y="672860"/>
            <a:ext cx="8412460" cy="466232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8A22622-B273-A640-9EC1-70E98B251A81}"/>
              </a:ext>
            </a:extLst>
          </p:cNvPr>
          <p:cNvSpPr txBox="1"/>
          <p:nvPr/>
        </p:nvSpPr>
        <p:spPr>
          <a:xfrm>
            <a:off x="3962748" y="5815808"/>
            <a:ext cx="459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S. </a:t>
            </a:r>
            <a:r>
              <a:rPr lang="fr-FR" dirty="0" err="1"/>
              <a:t>Virdung</a:t>
            </a:r>
            <a:r>
              <a:rPr lang="fr-FR" dirty="0"/>
              <a:t> , </a:t>
            </a:r>
            <a:r>
              <a:rPr lang="fr-FR" i="1" dirty="0" err="1"/>
              <a:t>Musica</a:t>
            </a:r>
            <a:r>
              <a:rPr lang="fr-FR" i="1" dirty="0"/>
              <a:t> </a:t>
            </a:r>
            <a:r>
              <a:rPr lang="fr-FR" i="1" dirty="0" err="1"/>
              <a:t>getutscht</a:t>
            </a:r>
            <a:r>
              <a:rPr lang="fr-FR" i="1" dirty="0"/>
              <a:t> </a:t>
            </a:r>
            <a:r>
              <a:rPr lang="fr-FR" dirty="0"/>
              <a:t>(1511), </a:t>
            </a:r>
            <a:r>
              <a:rPr lang="de-DE" dirty="0"/>
              <a:t>p. 18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31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9B2580-863F-4402-05AD-D4AAE2B7D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09" y="157432"/>
            <a:ext cx="3290451" cy="65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250EA6E-5438-CD7E-A58C-C2030200A96A}"/>
              </a:ext>
            </a:extLst>
          </p:cNvPr>
          <p:cNvSpPr txBox="1"/>
          <p:nvPr/>
        </p:nvSpPr>
        <p:spPr>
          <a:xfrm>
            <a:off x="5637363" y="340765"/>
            <a:ext cx="23334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Jan Provost, </a:t>
            </a:r>
          </a:p>
          <a:p>
            <a:r>
              <a:rPr lang="fr-FR" dirty="0"/>
              <a:t>Le couronnement de la Vierge, 1524</a:t>
            </a:r>
          </a:p>
          <a:p>
            <a:br>
              <a:rPr lang="fr-FR" dirty="0"/>
            </a:br>
            <a:r>
              <a:rPr lang="fr-FR" dirty="0"/>
              <a:t>Musée de l'Ermitage, Saint </a:t>
            </a:r>
            <a:r>
              <a:rPr lang="fr-FR" dirty="0" err="1"/>
              <a:t>Petersbourg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D0FE91F-3B2F-259F-93D0-5C10D87E0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48" y="157432"/>
            <a:ext cx="4871048" cy="6597356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3E4B3D6-DDA2-D2B2-DB9E-A50B459E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003" y="6490557"/>
            <a:ext cx="4114800" cy="365125"/>
          </a:xfrm>
        </p:spPr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296474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9CFA95-AD5A-184D-8815-30AD99FD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190" y="394707"/>
            <a:ext cx="2855300" cy="62854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9E84B4-C812-E444-A4FA-126477559DD8}"/>
              </a:ext>
            </a:extLst>
          </p:cNvPr>
          <p:cNvSpPr txBox="1"/>
          <p:nvPr/>
        </p:nvSpPr>
        <p:spPr>
          <a:xfrm rot="10800000" flipV="1">
            <a:off x="181764" y="1155940"/>
            <a:ext cx="278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Michael Praetorius, </a:t>
            </a:r>
            <a:r>
              <a:rPr lang="fr-FR" i="1" dirty="0" err="1"/>
              <a:t>Syntagma</a:t>
            </a:r>
            <a:r>
              <a:rPr lang="fr-FR" i="1" dirty="0"/>
              <a:t> </a:t>
            </a:r>
            <a:r>
              <a:rPr lang="fr-FR" i="1" dirty="0" err="1"/>
              <a:t>Musicum</a:t>
            </a:r>
            <a:r>
              <a:rPr lang="fr-FR" dirty="0"/>
              <a:t>, 1619, </a:t>
            </a:r>
            <a:r>
              <a:rPr lang="de-DE" i="1" dirty="0"/>
              <a:t>De </a:t>
            </a:r>
            <a:r>
              <a:rPr lang="de-DE" i="1" dirty="0" err="1"/>
              <a:t>Organographia</a:t>
            </a:r>
            <a:r>
              <a:rPr lang="de-DE" i="1" dirty="0"/>
              <a:t> , XXXII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2DF99CB-92CF-654F-899D-7535EA97B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359" y="267451"/>
            <a:ext cx="3837317" cy="659054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A8E4988-915F-9740-9B73-298EFFDE52C6}"/>
              </a:ext>
            </a:extLst>
          </p:cNvPr>
          <p:cNvSpPr txBox="1"/>
          <p:nvPr/>
        </p:nvSpPr>
        <p:spPr>
          <a:xfrm>
            <a:off x="10457599" y="923331"/>
            <a:ext cx="168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Glarean, </a:t>
            </a:r>
            <a:r>
              <a:rPr lang="fr-FR" dirty="0" err="1"/>
              <a:t>Dodekachordon</a:t>
            </a:r>
            <a:r>
              <a:rPr lang="fr-FR" dirty="0"/>
              <a:t>, Bâle, 1547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82CADF-711D-06FA-6119-678588D6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0294" y="6436615"/>
            <a:ext cx="4114800" cy="365125"/>
          </a:xfrm>
        </p:spPr>
        <p:txBody>
          <a:bodyPr/>
          <a:lstStyle/>
          <a:p>
            <a:r>
              <a:rPr lang="fr-FR" dirty="0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179392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AE3911-9128-533B-E1A8-2CB0BF7D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29" y="-2806"/>
            <a:ext cx="3474413" cy="66723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C3EDD5-037C-08FB-B476-FF8F434A2BEF}"/>
              </a:ext>
            </a:extLst>
          </p:cNvPr>
          <p:cNvSpPr txBox="1"/>
          <p:nvPr/>
        </p:nvSpPr>
        <p:spPr>
          <a:xfrm>
            <a:off x="1207698" y="1006429"/>
            <a:ext cx="201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Mersenne</a:t>
            </a:r>
          </a:p>
          <a:p>
            <a:r>
              <a:rPr lang="fr-FR" dirty="0" err="1"/>
              <a:t>Cithara</a:t>
            </a:r>
            <a:r>
              <a:rPr lang="fr-FR" dirty="0"/>
              <a:t> </a:t>
            </a:r>
            <a:r>
              <a:rPr lang="fr-FR" dirty="0" err="1"/>
              <a:t>Antica</a:t>
            </a:r>
            <a:r>
              <a:rPr lang="fr-FR" dirty="0"/>
              <a:t>, </a:t>
            </a:r>
          </a:p>
          <a:p>
            <a:r>
              <a:rPr lang="fr-FR" dirty="0"/>
              <a:t>1636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85A9F3D-659D-CFE6-B098-97A8751A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7019"/>
            <a:ext cx="4114800" cy="365125"/>
          </a:xfrm>
        </p:spPr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91664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A2EB3-DF29-5384-995A-0DD3709C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Instruments conservés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F91EB9-27A0-B3A4-47DC-C35E0BA2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410662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MA-console conservée">
            <a:extLst>
              <a:ext uri="{FF2B5EF4-FFF2-40B4-BE49-F238E27FC236}">
                <a16:creationId xmlns:a16="http://schemas.microsoft.com/office/drawing/2014/main" id="{A435B653-6077-109C-59F5-4D4E56B9E2EB}"/>
              </a:ext>
            </a:extLst>
          </p:cNvPr>
          <p:cNvPicPr>
            <a:picLocks/>
          </p:cNvPicPr>
          <p:nvPr/>
        </p:nvPicPr>
        <p:blipFill>
          <a:blip r:embed="rId2"/>
          <a:srcRect l="-6945" r="-6945"/>
          <a:stretch>
            <a:fillRect/>
          </a:stretch>
        </p:blipFill>
        <p:spPr bwMode="auto">
          <a:xfrm>
            <a:off x="355600" y="219868"/>
            <a:ext cx="118364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406864-6754-B96B-4717-FCD99142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368257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EA5880D1-8F91-1643-BDC5-D335FDAA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78" y="143872"/>
            <a:ext cx="4946271" cy="646571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1EA459A-EE65-4C45-B626-46DA3E31745D}"/>
              </a:ext>
            </a:extLst>
          </p:cNvPr>
          <p:cNvSpPr txBox="1"/>
          <p:nvPr/>
        </p:nvSpPr>
        <p:spPr>
          <a:xfrm>
            <a:off x="4101089" y="5086351"/>
            <a:ext cx="1856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Gotische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Harfe</a:t>
            </a:r>
            <a:r>
              <a:rPr lang="fr-FR" dirty="0">
                <a:solidFill>
                  <a:srgbClr val="C00000"/>
                </a:solidFill>
              </a:rPr>
              <a:t>, </a:t>
            </a:r>
            <a:r>
              <a:rPr lang="fr-FR" dirty="0" err="1">
                <a:solidFill>
                  <a:srgbClr val="C00000"/>
                </a:solidFill>
              </a:rPr>
              <a:t>Germanisches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Nationalmuseum</a:t>
            </a:r>
            <a:r>
              <a:rPr lang="fr-FR" dirty="0">
                <a:solidFill>
                  <a:srgbClr val="C00000"/>
                </a:solidFill>
              </a:rPr>
              <a:t>, Nürnberg, début 16 e s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8DAAD97-DF86-8D6A-DE68-0751BC10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9" y="143872"/>
            <a:ext cx="2112198" cy="6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4E5F8BC-6D9E-55C9-91C5-B4124F28EB94}"/>
              </a:ext>
            </a:extLst>
          </p:cNvPr>
          <p:cNvSpPr txBox="1"/>
          <p:nvPr/>
        </p:nvSpPr>
        <p:spPr>
          <a:xfrm>
            <a:off x="530092" y="3680703"/>
            <a:ext cx="16259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Harpe de la Wartburg, Eisenach, milieu 15</a:t>
            </a:r>
            <a:r>
              <a:rPr lang="fr-FR" baseline="30000" dirty="0">
                <a:solidFill>
                  <a:srgbClr val="FFFF00"/>
                </a:solidFill>
              </a:rPr>
              <a:t>e</a:t>
            </a:r>
            <a:r>
              <a:rPr lang="fr-FR" dirty="0">
                <a:solidFill>
                  <a:srgbClr val="FFFF00"/>
                </a:solidFill>
              </a:rPr>
              <a:t> s.? </a:t>
            </a:r>
          </a:p>
          <a:p>
            <a:r>
              <a:rPr lang="fr-FR" dirty="0">
                <a:solidFill>
                  <a:srgbClr val="FFFF00"/>
                </a:solidFill>
              </a:rPr>
              <a:t>- </a:t>
            </a:r>
          </a:p>
          <a:p>
            <a:r>
              <a:rPr lang="fr-FR" dirty="0">
                <a:solidFill>
                  <a:srgbClr val="FFFF00"/>
                </a:solidFill>
              </a:rPr>
              <a:t>(Oswald von </a:t>
            </a:r>
            <a:r>
              <a:rPr lang="fr-FR" dirty="0" err="1">
                <a:solidFill>
                  <a:srgbClr val="FFFF00"/>
                </a:solidFill>
              </a:rPr>
              <a:t>Wolkenstein</a:t>
            </a:r>
            <a:r>
              <a:rPr lang="fr-FR" dirty="0">
                <a:solidFill>
                  <a:srgbClr val="FFFF00"/>
                </a:solidFill>
              </a:rPr>
              <a:t>, 1377-1445 ?)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D92C2C-3363-B31C-A0A5-AA16F64E7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668" y="143872"/>
            <a:ext cx="4185309" cy="64657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021D592-AEDF-DCA6-060B-ABD894958FD3}"/>
              </a:ext>
            </a:extLst>
          </p:cNvPr>
          <p:cNvSpPr txBox="1"/>
          <p:nvPr/>
        </p:nvSpPr>
        <p:spPr>
          <a:xfrm>
            <a:off x="8291703" y="5501849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FF00"/>
                </a:solidFill>
              </a:rPr>
              <a:t>Arpetta</a:t>
            </a:r>
            <a:r>
              <a:rPr lang="fr-FR" dirty="0">
                <a:solidFill>
                  <a:srgbClr val="FFFF00"/>
                </a:solidFill>
              </a:rPr>
              <a:t>, Rome,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493891-19D4-C491-7555-6DA36153CE80}"/>
              </a:ext>
            </a:extLst>
          </p:cNvPr>
          <p:cNvSpPr txBox="1"/>
          <p:nvPr/>
        </p:nvSpPr>
        <p:spPr>
          <a:xfrm>
            <a:off x="10363200" y="1447800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Instruments conservés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B08AC7-A490-FA0D-078F-BEB11A21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903" y="6563679"/>
            <a:ext cx="4114800" cy="365125"/>
          </a:xfrm>
        </p:spPr>
        <p:txBody>
          <a:bodyPr/>
          <a:lstStyle/>
          <a:p>
            <a:r>
              <a:rPr lang="fr-FR" dirty="0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399240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DE9773-C55E-3A2F-1B11-0D5A81AB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83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Quelles catégories pour décrire la console ?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3C2279B-3978-39B1-531F-87B71590C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6" y="2042555"/>
            <a:ext cx="11789044" cy="44503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console : indissociable d’aspects </a:t>
            </a: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   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tient cordes et chevilles)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angle de l’axe des cordes / caisse d’harmonie</a:t>
            </a:r>
          </a:p>
          <a:p>
            <a:pPr marL="1257300" lvl="2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longueurs vibrante</a:t>
            </a:r>
            <a:endParaRPr lang="fr-FR" sz="2400" i="1" dirty="0"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106000"/>
              </a:lnSpc>
              <a:spcAft>
                <a:spcPts val="800"/>
              </a:spcAft>
              <a:buNone/>
            </a:pPr>
            <a:endParaRPr lang="fr-FR" sz="2400" i="1" dirty="0">
              <a:effectLst/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106000"/>
              </a:lnSpc>
              <a:spcAft>
                <a:spcPts val="800"/>
              </a:spcAft>
              <a:buNone/>
            </a:pPr>
            <a:endParaRPr lang="fr-FR" sz="2400" i="1" dirty="0"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79FA828-4CEE-81E9-E9AA-24E3EE85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164012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19D611-F527-7B46-05B7-77503DB4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2" y="172151"/>
            <a:ext cx="11305309" cy="622267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1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Segoe UI Semilight" panose="020B0402040204020203" pitchFamily="34" charset="0"/>
              </a:rPr>
              <a:t>Proposition V. M-G   </a:t>
            </a:r>
            <a:r>
              <a:rPr lang="fr-FR" sz="1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Segoe UI Semilight" panose="020B0402040204020203" pitchFamily="34" charset="0"/>
              </a:rPr>
              <a:t>(à débattre…)</a:t>
            </a:r>
            <a:endParaRPr lang="fr-FR" sz="11200" dirty="0">
              <a:solidFill>
                <a:srgbClr val="C00000"/>
              </a:solidFill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lv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fr-FR" sz="96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Console de forme simple</a:t>
            </a:r>
            <a:r>
              <a:rPr lang="fr-FR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: </a:t>
            </a:r>
          </a:p>
          <a:p>
            <a:pPr lvl="2">
              <a:lnSpc>
                <a:spcPct val="105000"/>
              </a:lnSpc>
              <a:spcAft>
                <a:spcPts val="800"/>
              </a:spcAft>
            </a:pPr>
            <a:r>
              <a:rPr lang="fr-FR" sz="9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Droite</a:t>
            </a:r>
          </a:p>
          <a:p>
            <a:pPr lvl="2">
              <a:lnSpc>
                <a:spcPct val="105000"/>
              </a:lnSpc>
              <a:spcAft>
                <a:spcPts val="800"/>
              </a:spcAft>
            </a:pPr>
            <a:r>
              <a:rPr lang="fr-FR" sz="9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Courbe / arrondie</a:t>
            </a:r>
          </a:p>
          <a:p>
            <a:pPr lvl="5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fr-FR" sz="8000" dirty="0">
                <a:solidFill>
                  <a:srgbClr val="7030A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Sur une seule  </a:t>
            </a:r>
            <a:r>
              <a:rPr lang="fr-FR" sz="8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« ligne » </a:t>
            </a:r>
          </a:p>
          <a:p>
            <a:pPr lvl="5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fr-FR" sz="8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Plan des chevilles </a:t>
            </a:r>
            <a:r>
              <a:rPr lang="fr-FR" sz="80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dans l'axe</a:t>
            </a:r>
            <a:r>
              <a:rPr lang="fr-FR" sz="8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de la jonction avec la caisse</a:t>
            </a:r>
            <a:endParaRPr lang="fr-FR" sz="8000" b="1" dirty="0">
              <a:solidFill>
                <a:srgbClr val="7030A0"/>
              </a:solidFill>
              <a:effectLst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2. Console de forme complexe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 : </a:t>
            </a:r>
          </a:p>
          <a:p>
            <a:pPr lvl="2">
              <a:lnSpc>
                <a:spcPct val="105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fr-FR" sz="9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Angulaire » ? / « coudée » ? (= typique 15</a:t>
            </a:r>
            <a:r>
              <a:rPr lang="fr-FR" sz="9200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9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s.) </a:t>
            </a:r>
          </a:p>
          <a:p>
            <a:pPr lvl="2">
              <a:lnSpc>
                <a:spcPct val="105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fr-FR" sz="9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Arrondie (= col de cygne)</a:t>
            </a:r>
          </a:p>
          <a:p>
            <a:pPr lvl="5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80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« Décrochement » </a:t>
            </a:r>
            <a:r>
              <a:rPr lang="fr-FR" sz="8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au niveau de la jonction avec la caisse</a:t>
            </a:r>
          </a:p>
          <a:p>
            <a:pPr lvl="5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8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Plan des chevilles dans un autre axe que celui de la jonction avec la caisse</a:t>
            </a:r>
          </a:p>
          <a:p>
            <a:pPr marL="0" indent="0">
              <a:buNone/>
            </a:pPr>
            <a:endParaRPr lang="fr-FR" sz="28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EC1B63E-462A-AD7F-6C38-562C8362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8392" y="6418613"/>
            <a:ext cx="4114800" cy="365125"/>
          </a:xfrm>
        </p:spPr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415807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30E12AA-A2EF-7EF1-79DA-45DF97F96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63" t="7848" r="-39563" b="-7848"/>
          <a:stretch/>
        </p:blipFill>
        <p:spPr>
          <a:xfrm>
            <a:off x="8793414" y="2039052"/>
            <a:ext cx="5368592" cy="50457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C4728E-76B4-2A72-6B4B-8453B4102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8" b="-5008"/>
          <a:stretch/>
        </p:blipFill>
        <p:spPr>
          <a:xfrm>
            <a:off x="6273070" y="161391"/>
            <a:ext cx="2428937" cy="43132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16901A-D9D7-860B-A180-9B11FCF4E3D2}"/>
              </a:ext>
            </a:extLst>
          </p:cNvPr>
          <p:cNvSpPr txBox="1"/>
          <p:nvPr/>
        </p:nvSpPr>
        <p:spPr>
          <a:xfrm>
            <a:off x="615852" y="5150985"/>
            <a:ext cx="176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8E3152-335D-DB41-9901-99CA884876D7}"/>
              </a:ext>
            </a:extLst>
          </p:cNvPr>
          <p:cNvSpPr txBox="1"/>
          <p:nvPr/>
        </p:nvSpPr>
        <p:spPr>
          <a:xfrm>
            <a:off x="2944590" y="6074169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11FE19-8C9D-1FAE-75CD-0436B5CB12C6}"/>
              </a:ext>
            </a:extLst>
          </p:cNvPr>
          <p:cNvSpPr txBox="1"/>
          <p:nvPr/>
        </p:nvSpPr>
        <p:spPr>
          <a:xfrm>
            <a:off x="5803565" y="704209"/>
            <a:ext cx="204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B7C13E-DEDE-40AF-4FAA-934FAA5ED922}"/>
              </a:ext>
            </a:extLst>
          </p:cNvPr>
          <p:cNvSpPr txBox="1"/>
          <p:nvPr/>
        </p:nvSpPr>
        <p:spPr>
          <a:xfrm>
            <a:off x="469505" y="-18537"/>
            <a:ext cx="514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EXEMPLES DE CONSOLES À  CLASSER 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531D21-A3C8-D20D-F424-BE7701126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29" t="2504" r="-33429" b="-2504"/>
          <a:stretch/>
        </p:blipFill>
        <p:spPr>
          <a:xfrm>
            <a:off x="54955" y="550115"/>
            <a:ext cx="5145704" cy="46010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B8FB547-A9B3-1422-9F77-A42E8AB3D8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15" r="-16215"/>
          <a:stretch/>
        </p:blipFill>
        <p:spPr>
          <a:xfrm>
            <a:off x="3583589" y="2850623"/>
            <a:ext cx="3215806" cy="352103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A3E5383-2EB6-4FF4-1A62-BAB58B559391}"/>
              </a:ext>
            </a:extLst>
          </p:cNvPr>
          <p:cNvSpPr txBox="1"/>
          <p:nvPr/>
        </p:nvSpPr>
        <p:spPr>
          <a:xfrm>
            <a:off x="9982200" y="1669720"/>
            <a:ext cx="204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0E8890-7692-091B-AF13-2247220D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53480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EDDD2C-DD6D-2AE2-C643-CE2447E4A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4" r="-11354"/>
          <a:stretch/>
        </p:blipFill>
        <p:spPr>
          <a:xfrm>
            <a:off x="302226" y="109598"/>
            <a:ext cx="4755943" cy="38579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4D6985-4DBC-7022-052A-E03578D78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619" r="11619"/>
          <a:stretch/>
        </p:blipFill>
        <p:spPr>
          <a:xfrm>
            <a:off x="4148992" y="1215563"/>
            <a:ext cx="4027877" cy="51430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23CE56-041A-ABA1-5C41-8AD16DBE4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067" y="109598"/>
            <a:ext cx="3689211" cy="43010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DDD143C-8FAB-C922-3BF2-5709C7D70A7D}"/>
              </a:ext>
            </a:extLst>
          </p:cNvPr>
          <p:cNvSpPr txBox="1"/>
          <p:nvPr/>
        </p:nvSpPr>
        <p:spPr>
          <a:xfrm>
            <a:off x="1790699" y="3967566"/>
            <a:ext cx="81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333042-4D9E-E119-A802-FE13B2822C5B}"/>
              </a:ext>
            </a:extLst>
          </p:cNvPr>
          <p:cNvSpPr txBox="1"/>
          <p:nvPr/>
        </p:nvSpPr>
        <p:spPr>
          <a:xfrm>
            <a:off x="6361803" y="846231"/>
            <a:ext cx="44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E21D7A-3A0C-A749-BADD-35EA536EDB08}"/>
              </a:ext>
            </a:extLst>
          </p:cNvPr>
          <p:cNvSpPr txBox="1"/>
          <p:nvPr/>
        </p:nvSpPr>
        <p:spPr>
          <a:xfrm>
            <a:off x="10175673" y="4410678"/>
            <a:ext cx="44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3D7210-A87D-808B-2112-324D2BF1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069" y="6492875"/>
            <a:ext cx="4114800" cy="365125"/>
          </a:xfrm>
        </p:spPr>
        <p:txBody>
          <a:bodyPr/>
          <a:lstStyle/>
          <a:p>
            <a:r>
              <a:rPr lang="fr-FR" dirty="0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182778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DE9773-C55E-3A2F-1B11-0D5A81AB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3C2279B-3978-39B1-531F-87B71590C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2775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Segoe UI Semilight" panose="020B0402040204020203" pitchFamily="34" charset="0"/>
              </a:rPr>
              <a:t>Proposition initiale </a:t>
            </a:r>
            <a:r>
              <a:rPr lang="fr-FR" b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Segoe UI Semilight" panose="020B0402040204020203" pitchFamily="34" charset="0"/>
              </a:rPr>
              <a:t>Musiconis</a:t>
            </a:r>
            <a:endParaRPr lang="fr-FR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2400" i="1" dirty="0">
                <a:ea typeface="Times New Roman" panose="02020603050405020304" pitchFamily="18" charset="0"/>
                <a:cs typeface="Segoe UI Semilight" panose="020B0402040204020203" pitchFamily="34" charset="0"/>
              </a:rPr>
              <a:t>Forme de la console : </a:t>
            </a:r>
            <a:endParaRPr lang="fr-FR" sz="2400" i="1" dirty="0">
              <a:effectLst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4472C4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endParaRPr lang="fr-FR" sz="2000" b="1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4472C4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arrondie</a:t>
            </a:r>
            <a:endParaRPr lang="fr-FR" sz="2000" b="1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4472C4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échancrée</a:t>
            </a:r>
            <a:r>
              <a:rPr lang="fr-FR" sz="20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(= avec deux points de chaque côté)</a:t>
            </a:r>
            <a:endParaRPr lang="fr-FR" sz="2000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4472C4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 de cygne</a:t>
            </a:r>
            <a:r>
              <a:rPr lang="fr-FR" sz="2000" b="1" dirty="0">
                <a:solidFill>
                  <a:srgbClr val="4472C4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(si l'emboîtement dans la caisse de résonance a la forme du cou du volatile)</a:t>
            </a:r>
            <a:endParaRPr lang="fr-FR" sz="2000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4472C4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 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endParaRPr lang="fr-FR" sz="1800" i="1" dirty="0">
              <a:effectLst/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fr-FR" sz="2400" i="1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Est-ce </a:t>
            </a:r>
            <a:r>
              <a:rPr lang="fr-FR" sz="2400" b="1" i="1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conforme aux modèles principaux ?</a:t>
            </a:r>
            <a:endParaRPr lang="fr-FR" sz="2400" b="1" dirty="0"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fr-FR" sz="2400" i="1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Sinon </a:t>
            </a:r>
            <a:r>
              <a:rPr lang="fr-FR" sz="2400" b="1" i="1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comment améliorer la liste ?</a:t>
            </a:r>
            <a:endParaRPr lang="fr-FR" sz="2400" dirty="0">
              <a:effectLst/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E3FA545-4321-2425-4C42-316746F1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423494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779CA-68CA-FFA9-D0C0-375C8211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11</a:t>
            </a:r>
            <a:r>
              <a:rPr lang="fr-FR" b="1" baseline="30000" dirty="0">
                <a:solidFill>
                  <a:srgbClr val="C00000"/>
                </a:solidFill>
              </a:rPr>
              <a:t>e</a:t>
            </a:r>
            <a:r>
              <a:rPr lang="fr-FR" b="1" dirty="0">
                <a:solidFill>
                  <a:srgbClr val="C00000"/>
                </a:solidFill>
              </a:rPr>
              <a:t> -  14</a:t>
            </a:r>
            <a:r>
              <a:rPr lang="fr-FR" b="1" baseline="30000" dirty="0">
                <a:solidFill>
                  <a:srgbClr val="C00000"/>
                </a:solidFill>
              </a:rPr>
              <a:t>e</a:t>
            </a:r>
            <a:r>
              <a:rPr lang="fr-FR" b="1" dirty="0">
                <a:solidFill>
                  <a:srgbClr val="C00000"/>
                </a:solidFill>
              </a:rPr>
              <a:t> s.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B65762-CED2-CE9C-6C1A-CC2EF293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422348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FF954D-449E-E1A5-10E0-80968687F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90" y="98168"/>
            <a:ext cx="3700271" cy="54517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4D4492-E55F-D339-E93E-170BEDA9F1DA}"/>
              </a:ext>
            </a:extLst>
          </p:cNvPr>
          <p:cNvSpPr txBox="1"/>
          <p:nvPr/>
        </p:nvSpPr>
        <p:spPr>
          <a:xfrm>
            <a:off x="4365626" y="5621108"/>
            <a:ext cx="3213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David jouant de la harpe devant la Vierge et deux anges jouant de la trompe - 1302-1305 (</a:t>
            </a:r>
            <a:r>
              <a:rPr lang="fr-FR" dirty="0" err="1"/>
              <a:t>Musiconis</a:t>
            </a:r>
            <a:r>
              <a:rPr lang="fr-FR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D6D44D-E862-6BC3-5E0B-9872C0F8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164" y="122284"/>
            <a:ext cx="4123436" cy="388228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C2C73DA-2A7B-1295-485C-6DC5C4EBBFCC}"/>
              </a:ext>
            </a:extLst>
          </p:cNvPr>
          <p:cNvSpPr txBox="1"/>
          <p:nvPr/>
        </p:nvSpPr>
        <p:spPr>
          <a:xfrm>
            <a:off x="8212328" y="4111829"/>
            <a:ext cx="3700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Cathédrale du Mans - Fresque des Anges Musiciens, fin 14e s.,  détail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860D42-1149-3AEC-14FB-0B124100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98168"/>
            <a:ext cx="3634488" cy="545173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4CB1B5C-B0BF-1829-7E2E-2592BDA7D6C6}"/>
              </a:ext>
            </a:extLst>
          </p:cNvPr>
          <p:cNvSpPr txBox="1"/>
          <p:nvPr/>
        </p:nvSpPr>
        <p:spPr>
          <a:xfrm>
            <a:off x="812800" y="5836502"/>
            <a:ext cx="2959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Détail enluminure-Charleville-Mézières 12e s - </a:t>
            </a:r>
            <a:r>
              <a:rPr lang="fr-FR" dirty="0" err="1"/>
              <a:t>Musiconis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61A1AA-CAD8-2C7B-2354-42AEFDC5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70694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779CA-68CA-FFA9-D0C0-375C8211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15</a:t>
            </a:r>
            <a:r>
              <a:rPr lang="fr-FR" b="1" baseline="30000" dirty="0">
                <a:solidFill>
                  <a:srgbClr val="C00000"/>
                </a:solidFill>
              </a:rPr>
              <a:t>e</a:t>
            </a:r>
            <a:r>
              <a:rPr lang="fr-FR" b="1" dirty="0">
                <a:solidFill>
                  <a:srgbClr val="C00000"/>
                </a:solidFill>
              </a:rPr>
              <a:t> s.</a:t>
            </a:r>
            <a:br>
              <a:rPr lang="fr-FR" b="1" dirty="0">
                <a:solidFill>
                  <a:srgbClr val="C00000"/>
                </a:solidFill>
              </a:rPr>
            </a:b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9C26E2-FD5C-80AF-5ABE-F75CEA74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299634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55C57ED-872F-26EF-F844-ABC9A313A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90500"/>
            <a:ext cx="5435600" cy="5435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27AF3D1-2D01-011B-E6F4-2D42EB6566A0}"/>
              </a:ext>
            </a:extLst>
          </p:cNvPr>
          <p:cNvSpPr txBox="1"/>
          <p:nvPr/>
        </p:nvSpPr>
        <p:spPr>
          <a:xfrm>
            <a:off x="355600" y="5744170"/>
            <a:ext cx="5270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1420-1430 - Retable with </a:t>
            </a:r>
            <a:r>
              <a:rPr lang="fr-FR" dirty="0" err="1"/>
              <a:t>Scenes</a:t>
            </a:r>
            <a:r>
              <a:rPr lang="fr-FR" dirty="0"/>
              <a:t> from the Life of Saint Andrew MET, NY (</a:t>
            </a:r>
            <a:r>
              <a:rPr lang="fr-FR" dirty="0" err="1"/>
              <a:t>Musiconis</a:t>
            </a:r>
            <a:r>
              <a:rPr lang="fr-FR" dirty="0"/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AEFD466-B191-F7A4-4B7B-D48ED184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063" y="190500"/>
            <a:ext cx="6218037" cy="5435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119A47C-C28F-D61D-BDBC-68328C7537A2}"/>
              </a:ext>
            </a:extLst>
          </p:cNvPr>
          <p:cNvSpPr txBox="1"/>
          <p:nvPr/>
        </p:nvSpPr>
        <p:spPr>
          <a:xfrm>
            <a:off x="6240663" y="5744170"/>
            <a:ext cx="5862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1454 - Giovanni di Paolo, Madonna and Child with Saints - Giovanni di Paolo di Grazia- MET, NY (</a:t>
            </a:r>
            <a:r>
              <a:rPr lang="fr-FR" dirty="0" err="1"/>
              <a:t>Musiconis</a:t>
            </a:r>
            <a:r>
              <a:rPr lang="fr-FR" dirty="0"/>
              <a:t>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7E7CC-AEBD-1FBB-3366-B475ED50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196"/>
            <a:ext cx="4114800" cy="365125"/>
          </a:xfrm>
        </p:spPr>
        <p:txBody>
          <a:bodyPr/>
          <a:lstStyle/>
          <a:p>
            <a:r>
              <a:rPr lang="fr-FR" dirty="0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162667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4C53E0-A945-616D-6729-7FE45D0BA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" y="101600"/>
            <a:ext cx="4722495" cy="59904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CD36AA-67E5-D577-0F5F-0FA78F91A4BC}"/>
              </a:ext>
            </a:extLst>
          </p:cNvPr>
          <p:cNvSpPr txBox="1"/>
          <p:nvPr/>
        </p:nvSpPr>
        <p:spPr>
          <a:xfrm>
            <a:off x="228600" y="6022915"/>
            <a:ext cx="4356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1470-1490 - Virgin and Child in an </a:t>
            </a:r>
            <a:r>
              <a:rPr lang="fr-FR" dirty="0" err="1"/>
              <a:t>Apse</a:t>
            </a:r>
            <a:r>
              <a:rPr lang="fr-FR" dirty="0"/>
              <a:t>, d'après Robert Campin MET, NY (</a:t>
            </a:r>
            <a:r>
              <a:rPr lang="fr-FR" dirty="0" err="1"/>
              <a:t>Musiconis</a:t>
            </a:r>
            <a:r>
              <a:rPr lang="fr-FR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B5C146-EE67-EA26-4038-6B1624085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93" y="101600"/>
            <a:ext cx="6532107" cy="52988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3A0F8-C979-DC3D-FB54-D46C7E7402A9}"/>
              </a:ext>
            </a:extLst>
          </p:cNvPr>
          <p:cNvSpPr txBox="1"/>
          <p:nvPr/>
        </p:nvSpPr>
        <p:spPr>
          <a:xfrm>
            <a:off x="5979795" y="5555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Bosch- La Tentation de saint Antoine - après 1490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4707A0-BE70-F489-2ABC-9793F1B3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727" y="6457840"/>
            <a:ext cx="4114800" cy="365125"/>
          </a:xfrm>
        </p:spPr>
        <p:txBody>
          <a:bodyPr/>
          <a:lstStyle/>
          <a:p>
            <a:r>
              <a:rPr lang="fr-FR"/>
              <a:t>©Véronique Musson-Gonneaud - 05/10/2022</a:t>
            </a:r>
          </a:p>
        </p:txBody>
      </p:sp>
    </p:spTree>
    <p:extLst>
      <p:ext uri="{BB962C8B-B14F-4D97-AF65-F5344CB8AC3E}">
        <p14:creationId xmlns:p14="http://schemas.microsoft.com/office/powerpoint/2010/main" val="259292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524</Words>
  <Application>Microsoft Office PowerPoint</Application>
  <PresentationFormat>Grand écran</PresentationFormat>
  <Paragraphs>91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Segoe UI Semilight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 </vt:lpstr>
      <vt:lpstr>11e -  14e s.</vt:lpstr>
      <vt:lpstr>Présentation PowerPoint</vt:lpstr>
      <vt:lpstr>15e s. </vt:lpstr>
      <vt:lpstr>Présentation PowerPoint</vt:lpstr>
      <vt:lpstr>Présentation PowerPoint</vt:lpstr>
      <vt:lpstr>16e s.  </vt:lpstr>
      <vt:lpstr>Présentation PowerPoint</vt:lpstr>
      <vt:lpstr>Présentation PowerPoint</vt:lpstr>
      <vt:lpstr>Présentation PowerPoint</vt:lpstr>
      <vt:lpstr>Présentation PowerPoint</vt:lpstr>
      <vt:lpstr>Instruments conservés</vt:lpstr>
      <vt:lpstr>Présentation PowerPoint</vt:lpstr>
      <vt:lpstr>Présentation PowerPoint</vt:lpstr>
      <vt:lpstr>Quelles catégories pour décrire la console 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 MUSSON-GONNEAUD</dc:creator>
  <cp:lastModifiedBy>Frédéric Billiet</cp:lastModifiedBy>
  <cp:revision>121</cp:revision>
  <dcterms:created xsi:type="dcterms:W3CDTF">2022-04-26T23:39:28Z</dcterms:created>
  <dcterms:modified xsi:type="dcterms:W3CDTF">2022-10-05T15:02:34Z</dcterms:modified>
</cp:coreProperties>
</file>