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0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44B95-1047-40D7-B648-70A6B95AEF3A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FAF33-88D1-44E9-9B2D-8C25C53D41C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623731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</a:t>
            </a:r>
            <a:endParaRPr lang="fr-FR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indicativo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per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realtà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certezza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constatazione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obiettività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domani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fr-F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fr-F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arrivato</a:t>
            </a:r>
            <a:r>
              <a:rPr lang="fr-F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ieri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; ti </a:t>
            </a:r>
            <a:r>
              <a:rPr lang="fr-F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telefonerò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arrivo</a:t>
            </a:r>
            <a:endParaRPr lang="fr-FR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congiuntivo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per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desiderio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soggettività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il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dubbio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irrealtà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credo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malato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abbia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ragione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non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condizionale</a:t>
            </a:r>
            <a:endParaRPr lang="fr-FR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per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azioni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eventual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subordinate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condizione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tu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venissi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trovarmi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sarei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molto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felice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 se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fossi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libero </a:t>
            </a:r>
            <a:r>
              <a:rPr lang="fr-FR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Roma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fr-FR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imperativo</a:t>
            </a:r>
            <a:endParaRPr lang="fr-F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per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esortazione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ammonimento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portami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rivista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0" indent="0" algn="just">
              <a:buNone/>
              <a:tabLst>
                <a:tab pos="900113" algn="l"/>
                <a:tab pos="1341438" algn="l"/>
                <a:tab pos="1976438" algn="l"/>
                <a:tab pos="3952875" algn="l"/>
              </a:tabLst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NB1 	forma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fr-FR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portarmi</a:t>
            </a:r>
            <a:r>
              <a:rPr lang="fr-FR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rivista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0" indent="0" algn="just">
              <a:buNone/>
              <a:tabLst>
                <a:tab pos="900113" algn="l"/>
                <a:tab pos="1341438" algn="l"/>
                <a:tab pos="1976438" algn="l"/>
                <a:tab pos="3952875" algn="l"/>
              </a:tabLst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NB1 	forma di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cortesia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porti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rivista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5312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9EF76F5-8D0E-C0CC-052A-3D2475A5D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7" t="22096" r="28521" b="24591"/>
          <a:stretch/>
        </p:blipFill>
        <p:spPr>
          <a:xfrm>
            <a:off x="161764" y="611905"/>
            <a:ext cx="8820472" cy="5576716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6EF8FDE-6D1E-875A-6A3F-1FAF1A99BE67}"/>
              </a:ext>
            </a:extLst>
          </p:cNvPr>
          <p:cNvSpPr txBox="1"/>
          <p:nvPr/>
        </p:nvSpPr>
        <p:spPr>
          <a:xfrm>
            <a:off x="251520" y="6283505"/>
            <a:ext cx="78488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dirty="0"/>
              <a:t>https://www.google.com/url?sa=t&amp;rct=j&amp;q=&amp;esrc=s&amp;source=web&amp;cd=&amp;ved=2ahUKEwjDl6vbrIOEAxVIUKQEHUX2DXUQFnoECA4QAQ&amp;url=https%3A%2F%2Fonline.scuola.zanichelli.it%2Fgrammabilita-files%2Fextra-arancione%2FB5%2FB5_usiamo_dizionario_pp237-238.pdf&amp;usg=AOvVaw0Bskz7GfPtng-H2TWNdGvq&amp;opi=89978449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8A38F6E-31FA-B57D-FB6F-97AD2334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99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61653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indefiniti</a:t>
            </a:r>
            <a:endParaRPr lang="fr-FR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tabLst>
                <a:tab pos="1341438" algn="l"/>
              </a:tabLst>
            </a:pPr>
            <a:r>
              <a:rPr lang="fr-F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infinito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  <a:tabLst>
                <a:tab pos="354013" algn="l"/>
                <a:tab pos="1341438" algn="l"/>
              </a:tabLst>
            </a:pP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per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esprimere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azione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più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essenziale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nessuna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determinazione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(persona e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;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come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entrata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dizionario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fr-FR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studiare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l’italiano  ;  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vuoi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venire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me ?</a:t>
            </a:r>
            <a:endParaRPr lang="fr-FR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participio</a:t>
            </a:r>
            <a:r>
              <a:rPr lang="fr-FR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comprato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giara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contenente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dieci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litri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olio</a:t>
            </a:r>
            <a:endParaRPr lang="fr-F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Ecco le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soluzioni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corrispondenti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domande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lessicalizzato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AGGETTIVO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Pinocchio e il Grillo </a:t>
            </a:r>
            <a:r>
              <a:rPr lang="fr-FR" sz="4000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Parlante</a:t>
            </a: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 molto </a:t>
            </a:r>
            <a:r>
              <a:rPr lang="fr-FR" sz="4000" b="1" i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pesanti</a:t>
            </a:r>
            <a:endParaRPr lang="fr-FR" sz="4000" b="1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lessicalizzato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(molto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Abbiamo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conosciuto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insegnante</a:t>
            </a:r>
            <a:endParaRPr lang="fr-FR" sz="4000" b="1" i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 </a:t>
            </a:r>
            <a:r>
              <a:rPr lang="fr-FR" sz="4000" b="1" i="1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cantanti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bravissimi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participio</a:t>
            </a:r>
            <a:r>
              <a:rPr lang="fr-F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passato</a:t>
            </a:r>
            <a:endParaRPr lang="fr-FR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precisa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genere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Paolo è </a:t>
            </a:r>
            <a:r>
              <a:rPr lang="fr-FR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uscito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;  Anna è </a:t>
            </a:r>
            <a:r>
              <a:rPr lang="fr-FR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arrivata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; 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siamo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;  sono </a:t>
            </a:r>
            <a:r>
              <a:rPr lang="fr-FR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andate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mare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fr-FR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gerundio</a:t>
            </a:r>
            <a:endParaRPr lang="fr-FR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per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esprimere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un’azione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rapporto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un’altra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(causale, temporale,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consecutivo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0113" algn="l"/>
                <a:tab pos="1341438" algn="l"/>
              </a:tabLst>
            </a:pPr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	</a:t>
            </a:r>
            <a:r>
              <a:rPr lang="fr-FR" sz="40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uscendo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 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incontrato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Maria  :  </a:t>
            </a:r>
            <a:r>
              <a:rPr lang="fr-FR" sz="40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sbagliando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</a:t>
            </a:r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impara</a:t>
            </a:r>
            <a:endParaRPr lang="fr-F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C7B74A7-4915-4903-3C95-4A4A139B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34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/>
              <a:t>Il </a:t>
            </a:r>
            <a:r>
              <a:rPr lang="fr-FR" sz="2800" b="1" dirty="0">
                <a:solidFill>
                  <a:srgbClr val="FF0000"/>
                </a:solidFill>
              </a:rPr>
              <a:t>tempo</a:t>
            </a:r>
            <a:r>
              <a:rPr lang="fr-FR" sz="2800" b="1" dirty="0"/>
              <a:t>, l’</a:t>
            </a:r>
            <a:r>
              <a:rPr lang="fr-FR" sz="2800" b="1" dirty="0" err="1">
                <a:solidFill>
                  <a:srgbClr val="FF0000"/>
                </a:solidFill>
              </a:rPr>
              <a:t>aspetto</a:t>
            </a:r>
            <a:r>
              <a:rPr lang="fr-FR" sz="2800" b="1" dirty="0"/>
              <a:t>, e l’</a:t>
            </a:r>
            <a:r>
              <a:rPr lang="fr-FR" sz="2800" b="1" dirty="0" err="1">
                <a:solidFill>
                  <a:srgbClr val="FF0000"/>
                </a:solidFill>
              </a:rPr>
              <a:t>azione</a:t>
            </a:r>
            <a:endParaRPr lang="fr-F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2800" b="1" dirty="0"/>
          </a:p>
          <a:p>
            <a:pPr marL="0" indent="0" algn="just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tempo 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scorrere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della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realtà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(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un’ora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due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giorni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quattro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secoli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marL="0" indent="0" algn="just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Il tempo grammaticale (linguistico)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la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relazione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tra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due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momenti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il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dell’azione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dell’enunciazione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530225" algn="l"/>
                <a:tab pos="2243138" algn="l"/>
              </a:tabLst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contemporaneità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es.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Vedo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Marco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ascolta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530225" algn="l"/>
                <a:tab pos="2243138" algn="l"/>
              </a:tabLst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anteriorità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es.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Siamo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sicuri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Marco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chiuse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porta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(prima)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530225" algn="l"/>
                <a:tab pos="2243138" algn="l"/>
              </a:tabLst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posteriorità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es.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Marco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partirà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sabato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D2C3C5A-322B-77DC-7622-B82E2F91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04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aspetto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esprime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svolgimento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dell’azione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-	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aspetto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perfettivo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azione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del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tutto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conclusa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Maria </a:t>
            </a:r>
            <a:r>
              <a:rPr lang="fr-FR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uscì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di casa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alle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20.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La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macchina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girò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a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sinistra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-	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aspetto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imperfettivo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azione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in corso)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Giovanni </a:t>
            </a:r>
            <a:r>
              <a:rPr lang="fr-FR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giocava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continuamente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con il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cellulare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L’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attore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recitava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con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un’emozione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comunicativa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-	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aspetto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compiuto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azione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conclusa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da poco)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Maria </a:t>
            </a:r>
            <a:r>
              <a:rPr lang="fr-FR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è </a:t>
            </a:r>
            <a:r>
              <a:rPr lang="fr-FR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arrivata</a:t>
            </a:r>
            <a:r>
              <a:rPr lang="fr-FR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bicicletta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Ho </a:t>
            </a:r>
            <a:r>
              <a:rPr lang="fr-FR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comprato</a:t>
            </a:r>
            <a:r>
              <a:rPr lang="fr-FR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nuovo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computer.</a:t>
            </a: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F337B6-0FAB-2D39-745F-4EF506D3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39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azione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esprime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la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tipologia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del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verbo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-	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azione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momentanea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(non ha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durata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Accendi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la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luce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per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favore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!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Oggi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ha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telefonato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Francesca.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-	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azione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continuativa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azione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durativa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ragazzi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studiano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in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biblioteca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Il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tecnico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ha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riparato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il computer.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-	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azione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trasformativa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comprende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trasformazione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L’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architetto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ha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costruito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il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palazzo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marL="0" indent="0" algn="just">
              <a:buNone/>
              <a:tabLst>
                <a:tab pos="354013" algn="l"/>
                <a:tab pos="633413" algn="l"/>
                <a:tab pos="1254125" algn="l"/>
              </a:tabLst>
            </a:pP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Pietro 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è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guarito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dall’influenza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63F39EE-B55A-6FC7-15E4-3FD1E08C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99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riflessivi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pronominali</a:t>
            </a: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riflessivi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azione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espressa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ricade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soggetto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cioè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 si riflette »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soggetto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Vengono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le </a:t>
            </a:r>
            <a:r>
              <a:rPr lang="fr-FR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particelle</a:t>
            </a:r>
            <a:r>
              <a:rPr lang="fr-F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pronominali</a:t>
            </a:r>
            <a:endParaRPr lang="fr-F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 	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siamo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salutati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ieri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stazione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Ogni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mattina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Luisa 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guarda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specchio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segreteria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F7E96-E139-5EA8-E5EB-16BA2F0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78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</a:tabLst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	Forma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riflessiva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propria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soggetto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oggetto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coincidono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Ogni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mattina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guardo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allo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specchio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io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guardo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me</a:t>
            </a: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Ti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credi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furbo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?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tu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credi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te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stesso</a:t>
            </a:r>
            <a:endParaRPr lang="fr-FR" sz="22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Questa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sera Anna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metterà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abito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rosso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lei mette a se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stessa</a:t>
            </a:r>
            <a:endParaRPr lang="fr-FR" sz="22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	Forma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riflessiva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apparente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soggetto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oggetto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non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coincidono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Il bambino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 lava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le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mani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il bambino / le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mani</a:t>
            </a:r>
            <a:endParaRPr lang="fr-FR" sz="22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Mentre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cucinavo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 sono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tagliato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 dito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io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/ un dito</a:t>
            </a: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Gli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attori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 sono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pettinati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 capelli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gli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attori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/ i capelli</a:t>
            </a: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	Forma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riflessiva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reciproca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soggetto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oggetto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interscambiabili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es.	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Ci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vediamo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sabato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sera ?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noi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↔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voi</a:t>
            </a:r>
            <a:endParaRPr lang="fr-FR" sz="2200" b="1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Paolo e Anna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amano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teneramente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Paolo ↔ Anna</a:t>
            </a:r>
          </a:p>
          <a:p>
            <a:pPr marL="0" indent="0" algn="just">
              <a:buNone/>
              <a:tabLst>
                <a:tab pos="354013" algn="l"/>
                <a:tab pos="361950" algn="l"/>
                <a:tab pos="989013" algn="l"/>
                <a:tab pos="5922963" algn="l"/>
              </a:tabLst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I due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automobilisti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insultarono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lungo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autom.1 ↔ autom.2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D27A1C7-F19F-9749-A949-9C0FED3B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60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  <a:p>
            <a:pPr marL="0" indent="0" algn="ctr">
              <a:buNone/>
              <a:tabLst>
                <a:tab pos="354013" algn="l"/>
                <a:tab pos="633413" algn="l"/>
              </a:tabLst>
            </a:pP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Verbi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intransitivi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pronominali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ctr">
              <a:buNone/>
              <a:tabLst>
                <a:tab pos="354013" algn="l"/>
                <a:tab pos="633413" algn="l"/>
              </a:tabLst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</a:tabLst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Hanno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significato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attivo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marL="0" indent="0" algn="just">
              <a:buNone/>
              <a:tabLst>
                <a:tab pos="354013" algn="l"/>
                <a:tab pos="633413" algn="l"/>
              </a:tabLst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Vengono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utilizzati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con le </a:t>
            </a:r>
            <a:r>
              <a:rPr lang="fr-FR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particelle</a:t>
            </a:r>
            <a:r>
              <a:rPr lang="fr-FR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pronominali</a:t>
            </a:r>
            <a:endParaRPr lang="fr-FR" sz="2400" u="sng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indent="0" algn="just">
              <a:buNone/>
              <a:tabLst>
                <a:tab pos="354013" algn="l"/>
                <a:tab pos="633413" algn="l"/>
              </a:tabLst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>
              <a:buFontTx/>
              <a:buChar char="-"/>
              <a:tabLst>
                <a:tab pos="354013" algn="l"/>
                <a:tab pos="633413" algn="l"/>
              </a:tabLst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Verbi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solo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pronominali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accorger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lamentar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ribellar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…)</a:t>
            </a:r>
          </a:p>
          <a:p>
            <a:pPr algn="just">
              <a:buFontTx/>
              <a:buChar char="-"/>
              <a:tabLst>
                <a:tab pos="354013" algn="l"/>
                <a:tab pos="633413" algn="l"/>
              </a:tabLst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>
              <a:buFontTx/>
              <a:buChar char="-"/>
              <a:tabLst>
                <a:tab pos="354013" algn="l"/>
                <a:tab pos="633413" algn="l"/>
              </a:tabLst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Verbi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che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diventano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intransitivi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alla forma pronominale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alzare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alzar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stancare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stancar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…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algn="just">
              <a:buFontTx/>
              <a:buChar char="-"/>
              <a:tabLst>
                <a:tab pos="354013" algn="l"/>
                <a:tab pos="633413" algn="l"/>
              </a:tabLst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>
              <a:buFontTx/>
              <a:buChar char="-"/>
              <a:tabLst>
                <a:tab pos="354013" algn="l"/>
                <a:tab pos="633413" algn="l"/>
              </a:tabLst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Verbi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intransitivi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con </a:t>
            </a:r>
            <a:r>
              <a:rPr lang="fr-FR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doppia</a:t>
            </a:r>
            <a:r>
              <a:rPr lang="fr-F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forma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ammuffire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ammuffir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alternare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alternar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…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algn="just">
              <a:buFontTx/>
              <a:buChar char="-"/>
              <a:tabLst>
                <a:tab pos="354013" algn="l"/>
                <a:tab pos="633413" algn="l"/>
              </a:tabLst>
            </a:pP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33DE3ED-B332-0C2C-BCA1-7B6E6673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73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5FA251-ED0E-0BC9-1DEF-4E5146689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42" t="13360" r="27626" b="10272"/>
          <a:stretch/>
        </p:blipFill>
        <p:spPr>
          <a:xfrm>
            <a:off x="1187624" y="526603"/>
            <a:ext cx="6984776" cy="6325835"/>
          </a:xfr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F7E86DA-2CBE-8D00-23ED-669B3D41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76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1119</Words>
  <Application>Microsoft Office PowerPoint</Application>
  <PresentationFormat>Affichage à l'écran (4:3)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Thème Office</vt:lpstr>
      <vt:lpstr>Grammaire italienne   -  L2LAITGR   -   année 2023-2024 </vt:lpstr>
      <vt:lpstr>Grammaire italienne   -  L2LAITGR   -   année 2023-2024 </vt:lpstr>
      <vt:lpstr>Grammaire italienne   -  L2LAITGR   -   année 2023-2024 </vt:lpstr>
      <vt:lpstr>Grammaire italienne   -  L2LAITGR   -   année 2023-2024 </vt:lpstr>
      <vt:lpstr>Grammaire italienne   -  L2LAITGR   -   année 2023-2024 </vt:lpstr>
      <vt:lpstr>Grammaire italienne   -  L2LAITGR   -   année 2023-2024 </vt:lpstr>
      <vt:lpstr>Grammaire italienne   -  L2LAITGR   -   année 2023-2024 </vt:lpstr>
      <vt:lpstr>Grammaire italienne   -  L2LAITGR   -   année 2023-2024 </vt:lpstr>
      <vt:lpstr>Grammaire italienne   -  L2LAITGR   -   année 2023-2024 </vt:lpstr>
      <vt:lpstr>Grammaire italienne   -  L2LAITGR   -   année 2023-2024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Grammaire italienne   -   L2ITMGRA / L2X103IT   -   année 2019-2020</dc:title>
  <dc:creator>isabella</dc:creator>
  <cp:lastModifiedBy>Isabella Montersino</cp:lastModifiedBy>
  <cp:revision>34</cp:revision>
  <dcterms:created xsi:type="dcterms:W3CDTF">2020-01-25T20:46:52Z</dcterms:created>
  <dcterms:modified xsi:type="dcterms:W3CDTF">2024-01-29T19:41:27Z</dcterms:modified>
</cp:coreProperties>
</file>