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6" r:id="rId2"/>
    <p:sldId id="399" r:id="rId3"/>
    <p:sldId id="401" r:id="rId4"/>
    <p:sldId id="400" r:id="rId5"/>
    <p:sldId id="398" r:id="rId6"/>
    <p:sldId id="402" r:id="rId7"/>
    <p:sldId id="403" r:id="rId8"/>
    <p:sldId id="404" r:id="rId9"/>
    <p:sldId id="405" r:id="rId10"/>
    <p:sldId id="406" r:id="rId11"/>
    <p:sldId id="407" r:id="rId12"/>
    <p:sldId id="408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CCED1B-F14E-4FD1-9FCA-0F4AF4EC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B6638A-EE1A-4F74-A068-CFD840A88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DC4811-0347-4C61-BA3D-99E376307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3456-3CD3-420B-8537-431E022E60F1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C6055B-84FB-4E0E-A233-D8C91C55B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45FC19-32BD-4C14-BB7D-AFC0FA2A8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6CAE-4ED0-49EE-8229-CF3518E6D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63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14AA07-12C3-44D5-AF25-CD3A84860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C76FDB-3735-40BC-9435-DEB0D144D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835E60-1B08-485B-977D-C58B062AD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3456-3CD3-420B-8537-431E022E60F1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1D031E-F837-4326-8894-468DED3E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670276-8673-4070-B3A9-7F697601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6CAE-4ED0-49EE-8229-CF3518E6D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52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E9ADFA0-15D0-45EE-AD67-8A251FCFD5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0D7F7C-59DE-4ED0-A74B-AAA12259A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1916E7-A3B6-4930-B7CA-1BA174269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3456-3CD3-420B-8537-431E022E60F1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F451D8-7C73-4488-AFE7-DDA608CE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662426-9611-4DA6-B03B-AC81DAF3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6CAE-4ED0-49EE-8229-CF3518E6D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26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F454AF-6DF2-4027-B36C-D092B177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5EBD9A-A8E3-4FA4-9730-2527EDFC3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C3E236-CCCF-49DE-A554-2D192EC9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3456-3CD3-420B-8537-431E022E60F1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135170-94BB-49C6-8623-9BB60CF3B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B93F93-E03F-473F-A802-7770B07B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6CAE-4ED0-49EE-8229-CF3518E6D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0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333BC7-97E7-406D-BF10-B1269CE47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9A85CC-19DC-4D7C-BD8B-6D2F5ECEF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FD9F7E-901C-459D-8221-3AC09A74B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3456-3CD3-420B-8537-431E022E60F1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7C73F4-5C78-4F39-AE50-0C54052C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46A332-D982-4845-8B45-6A163734D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6CAE-4ED0-49EE-8229-CF3518E6D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08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DCCF8D-D4D2-4B2C-80D8-979D7932D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EA15CB-5556-482E-9502-EE7873F88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9B6015-50E4-4B31-8396-4CCAFD0D0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75308E-2061-4420-B084-4ABEAB58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3456-3CD3-420B-8537-431E022E60F1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DF6B8C-75F9-4902-B2C7-B46200A7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0EAC41-5F55-48B8-88A6-C0F138A6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6CAE-4ED0-49EE-8229-CF3518E6D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21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87B21B-7820-4C72-876E-73F6C1E4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A5FA09-1C58-434C-9ADF-EC66EF2D6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5E79DB-E6A3-47C4-B85D-47A0E7250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F1AC80F-1E5C-4D00-B62C-33BF764BC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F6F3454-1B91-47B4-B970-A2B0D0DAC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F4B1C6B-E496-4388-9ADD-E8F3E7C0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3456-3CD3-420B-8537-431E022E60F1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2D0C4D9-9EE4-45D9-816E-6950FCD69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18B3236-FFA2-4678-9EB9-2D5687F9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6CAE-4ED0-49EE-8229-CF3518E6D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4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0BAC5-BB8A-4C6E-A4B4-A22158811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CE8FDD7-77C5-4DA7-BC40-1C888788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3456-3CD3-420B-8537-431E022E60F1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692294-3DED-4E98-A8A3-271577F6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49F44F-8AA0-49F6-A1CD-33ABAE5B8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6CAE-4ED0-49EE-8229-CF3518E6D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95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E0E555-7BCC-4EFF-A9E2-25498D3DF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3456-3CD3-420B-8537-431E022E60F1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BF115E9-CC59-4FA6-97A2-C0FE7B4B8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601592-440E-48F6-8294-709F87CC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6CAE-4ED0-49EE-8229-CF3518E6D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01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9A24E7-2FB6-4944-B90D-7BD09178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C1943-D1E0-4042-91DF-0C1788434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0A424A-229F-4B1F-ABD5-1DC59A3B9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760478-BD10-4B67-A056-BA04A817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3456-3CD3-420B-8537-431E022E60F1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C177A0-5765-44DB-81A4-458EEE4BB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AB1BAF-E488-4579-97E8-70C56C2CC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6CAE-4ED0-49EE-8229-CF3518E6D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433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C880F3-0EA2-4521-B94A-EEDDCB445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D15F8A4-5F02-4C22-A3EC-00F00A0F7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79F47D-342F-449C-9F93-CCDA68B00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EC5E65-E0A3-4C27-A998-2BC1DB5F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3456-3CD3-420B-8537-431E022E60F1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D94149-ADCB-4D28-B358-CE9046D9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AC23AD-8FCD-4818-86AA-DFCD65FA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6CAE-4ED0-49EE-8229-CF3518E6D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12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EE12198-587C-4D16-BC21-2CCF42571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631597-02C3-494D-835D-98299C9B1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849E12-E6D6-4546-913A-C1618947F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83456-3CD3-420B-8537-431E022E60F1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D75606-AC52-4BE4-810A-53520D60CE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AB21DF-862F-4E4B-B734-0B2B0F022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F6CAE-4ED0-49EE-8229-CF3518E6D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53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ylibit.com/doc/200415/analisi-logica--complement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I </a:t>
            </a:r>
            <a:r>
              <a:rPr lang="fr-FR" b="1" dirty="0" err="1">
                <a:solidFill>
                  <a:srgbClr val="FF0000"/>
                </a:solidFill>
              </a:rPr>
              <a:t>complementi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indiretti</a:t>
            </a:r>
            <a:r>
              <a:rPr lang="fr-FR" b="1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(</a:t>
            </a:r>
            <a:r>
              <a:rPr lang="fr-FR" b="1" dirty="0" err="1">
                <a:solidFill>
                  <a:srgbClr val="FF0000"/>
                </a:solidFill>
              </a:rPr>
              <a:t>nella</a:t>
            </a:r>
            <a:r>
              <a:rPr lang="fr-FR" b="1" dirty="0">
                <a:solidFill>
                  <a:srgbClr val="FF0000"/>
                </a:solidFill>
              </a:rPr>
              <a:t> frase semplice)</a:t>
            </a:r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i="1" dirty="0" err="1"/>
              <a:t>Capitolo</a:t>
            </a:r>
            <a:r>
              <a:rPr lang="fr-FR" i="1" dirty="0"/>
              <a:t> 12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F1F90505-3F43-F841-8E06-016F96C4F451}"/>
              </a:ext>
            </a:extLst>
          </p:cNvPr>
          <p:cNvSpPr>
            <a:spLocks noGrp="1"/>
          </p:cNvSpPr>
          <p:nvPr/>
        </p:nvSpPr>
        <p:spPr>
          <a:xfrm>
            <a:off x="229583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Grammaire italienne   </a:t>
            </a:r>
            <a:r>
              <a:rPr lang="fr-FR" sz="1600" dirty="0"/>
              <a:t>-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155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FA1C71-FF5D-264E-50E3-A490A11A5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u="sng" dirty="0"/>
              <a:t>ho </a:t>
            </a:r>
            <a:r>
              <a:rPr lang="fr-FR" u="sng" dirty="0" err="1"/>
              <a:t>scritto</a:t>
            </a:r>
            <a:r>
              <a:rPr lang="fr-FR" dirty="0"/>
              <a:t> / </a:t>
            </a:r>
            <a:r>
              <a:rPr lang="fr-FR" b="1" dirty="0"/>
              <a:t>per</a:t>
            </a:r>
            <a:r>
              <a:rPr lang="fr-FR" dirty="0"/>
              <a:t> </a:t>
            </a:r>
            <a:r>
              <a:rPr lang="fr-FR" u="sng" dirty="0" err="1"/>
              <a:t>spiegargli</a:t>
            </a:r>
            <a:r>
              <a:rPr lang="fr-FR" dirty="0"/>
              <a:t> </a:t>
            </a:r>
            <a:r>
              <a:rPr lang="fr-FR" dirty="0" err="1"/>
              <a:t>questo</a:t>
            </a:r>
            <a:r>
              <a:rPr lang="fr-FR" dirty="0"/>
              <a:t> </a:t>
            </a:r>
            <a:r>
              <a:rPr lang="fr-FR" dirty="0" err="1"/>
              <a:t>progetto</a:t>
            </a:r>
            <a:endParaRPr lang="fr-FR" dirty="0"/>
          </a:p>
          <a:p>
            <a:pPr marL="0" indent="0">
              <a:buNone/>
            </a:pPr>
            <a:r>
              <a:rPr lang="fr-FR" i="1" dirty="0" err="1"/>
              <a:t>Esprime</a:t>
            </a:r>
            <a:r>
              <a:rPr lang="fr-FR" i="1" dirty="0"/>
              <a:t> il fine, lo </a:t>
            </a:r>
            <a:r>
              <a:rPr lang="fr-FR" i="1" dirty="0" err="1"/>
              <a:t>scopo</a:t>
            </a:r>
            <a:endParaRPr lang="fr-FR" i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Gli</a:t>
            </a:r>
            <a:r>
              <a:rPr lang="fr-FR" dirty="0"/>
              <a:t> ho </a:t>
            </a:r>
            <a:r>
              <a:rPr lang="fr-FR" dirty="0" err="1"/>
              <a:t>fatto</a:t>
            </a:r>
            <a:r>
              <a:rPr lang="fr-FR" dirty="0"/>
              <a:t> la </a:t>
            </a:r>
            <a:r>
              <a:rPr lang="fr-FR" dirty="0" err="1"/>
              <a:t>domanda</a:t>
            </a:r>
            <a:r>
              <a:rPr lang="fr-FR" dirty="0"/>
              <a:t> / </a:t>
            </a:r>
            <a:r>
              <a:rPr lang="fr-FR" b="1" dirty="0"/>
              <a:t>per</a:t>
            </a:r>
            <a:r>
              <a:rPr lang="fr-FR" dirty="0"/>
              <a:t> </a:t>
            </a:r>
            <a:r>
              <a:rPr lang="fr-FR" dirty="0" err="1"/>
              <a:t>aver</a:t>
            </a:r>
            <a:r>
              <a:rPr lang="fr-FR" dirty="0"/>
              <a:t> </a:t>
            </a:r>
            <a:r>
              <a:rPr lang="fr-FR" dirty="0" err="1"/>
              <a:t>avuto</a:t>
            </a:r>
            <a:r>
              <a:rPr lang="fr-FR" dirty="0"/>
              <a:t> un </a:t>
            </a:r>
            <a:r>
              <a:rPr lang="fr-FR" dirty="0" err="1"/>
              <a:t>dubbio</a:t>
            </a:r>
            <a:endParaRPr lang="fr-FR" dirty="0"/>
          </a:p>
          <a:p>
            <a:pPr marL="0" indent="0">
              <a:buNone/>
            </a:pPr>
            <a:r>
              <a:rPr lang="fr-FR" i="1" dirty="0" err="1"/>
              <a:t>Esprime</a:t>
            </a:r>
            <a:r>
              <a:rPr lang="fr-FR" i="1" dirty="0"/>
              <a:t> la causa, il </a:t>
            </a:r>
            <a:r>
              <a:rPr lang="fr-FR" i="1" dirty="0" err="1"/>
              <a:t>motivo</a:t>
            </a:r>
            <a:endParaRPr lang="fr-FR" i="1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B52680D4-56DA-88E7-778D-EF565620EBC1}"/>
              </a:ext>
            </a:extLst>
          </p:cNvPr>
          <p:cNvSpPr>
            <a:spLocks noGrp="1"/>
          </p:cNvSpPr>
          <p:nvPr/>
        </p:nvSpPr>
        <p:spPr>
          <a:xfrm>
            <a:off x="229583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Grammaire italienne   </a:t>
            </a:r>
            <a:r>
              <a:rPr lang="fr-FR" sz="1600" dirty="0"/>
              <a:t>-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260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8F037D-0AD9-E12F-CDEB-1F24AB1FB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I due </a:t>
            </a:r>
            <a:r>
              <a:rPr lang="fr-FR" dirty="0" err="1">
                <a:solidFill>
                  <a:srgbClr val="FF0000"/>
                </a:solidFill>
              </a:rPr>
              <a:t>complementi</a:t>
            </a:r>
            <a:r>
              <a:rPr lang="fr-FR" dirty="0">
                <a:solidFill>
                  <a:srgbClr val="FF0000"/>
                </a:solidFill>
              </a:rPr>
              <a:t> di </a:t>
            </a:r>
            <a:r>
              <a:rPr lang="fr-FR" b="1" dirty="0">
                <a:solidFill>
                  <a:srgbClr val="FF0000"/>
                </a:solidFill>
              </a:rPr>
              <a:t>tempo</a:t>
            </a:r>
          </a:p>
          <a:p>
            <a:pPr marL="0" indent="0">
              <a:buNone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Tempo </a:t>
            </a:r>
            <a:r>
              <a:rPr lang="fr-FR" dirty="0" err="1">
                <a:solidFill>
                  <a:srgbClr val="FF0000"/>
                </a:solidFill>
              </a:rPr>
              <a:t>determinato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/>
              <a:t>(--&gt; </a:t>
            </a:r>
            <a:r>
              <a:rPr lang="fr-FR" i="1" dirty="0" err="1"/>
              <a:t>percezione</a:t>
            </a:r>
            <a:r>
              <a:rPr lang="fr-FR" i="1" dirty="0"/>
              <a:t> </a:t>
            </a:r>
            <a:r>
              <a:rPr lang="fr-FR" i="1" dirty="0" err="1"/>
              <a:t>del</a:t>
            </a:r>
            <a:r>
              <a:rPr lang="fr-FR" i="1" dirty="0"/>
              <a:t> tempo ben </a:t>
            </a:r>
            <a:r>
              <a:rPr lang="fr-FR" i="1" dirty="0" err="1"/>
              <a:t>delimitata</a:t>
            </a:r>
            <a:r>
              <a:rPr lang="fr-FR" i="1" dirty="0"/>
              <a:t>)</a:t>
            </a:r>
          </a:p>
          <a:p>
            <a:pPr marL="0" indent="0">
              <a:buNone/>
            </a:pPr>
            <a:r>
              <a:rPr lang="fr-FR" dirty="0"/>
              <a:t>	La </a:t>
            </a:r>
            <a:r>
              <a:rPr lang="fr-FR" dirty="0" err="1"/>
              <a:t>lezione</a:t>
            </a:r>
            <a:r>
              <a:rPr lang="fr-FR" dirty="0"/>
              <a:t> </a:t>
            </a:r>
            <a:r>
              <a:rPr lang="fr-FR" dirty="0" err="1"/>
              <a:t>comincia</a:t>
            </a:r>
            <a:r>
              <a:rPr lang="fr-FR" dirty="0"/>
              <a:t> </a:t>
            </a:r>
            <a:r>
              <a:rPr lang="fr-FR" b="1" dirty="0" err="1"/>
              <a:t>alle</a:t>
            </a:r>
            <a:r>
              <a:rPr lang="fr-FR" dirty="0"/>
              <a:t> </a:t>
            </a:r>
            <a:r>
              <a:rPr lang="fr-FR" dirty="0" err="1"/>
              <a:t>cinque</a:t>
            </a:r>
            <a:r>
              <a:rPr lang="fr-FR" dirty="0"/>
              <a:t> e </a:t>
            </a:r>
            <a:r>
              <a:rPr lang="fr-FR" dirty="0" err="1"/>
              <a:t>finisce</a:t>
            </a:r>
            <a:r>
              <a:rPr lang="fr-FR" dirty="0"/>
              <a:t> </a:t>
            </a:r>
            <a:r>
              <a:rPr lang="fr-FR" b="1" dirty="0" err="1"/>
              <a:t>alle</a:t>
            </a:r>
            <a:r>
              <a:rPr lang="fr-FR" dirty="0"/>
              <a:t> </a:t>
            </a:r>
            <a:r>
              <a:rPr lang="fr-FR" dirty="0" err="1"/>
              <a:t>sei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b="1" dirty="0" err="1"/>
              <a:t>Domani</a:t>
            </a:r>
            <a:r>
              <a:rPr lang="fr-FR" dirty="0"/>
              <a:t>, </a:t>
            </a:r>
            <a:r>
              <a:rPr lang="fr-FR" dirty="0" err="1"/>
              <a:t>andrò</a:t>
            </a:r>
            <a:r>
              <a:rPr lang="fr-FR" dirty="0"/>
              <a:t> a casa</a:t>
            </a:r>
          </a:p>
          <a:p>
            <a:pPr marL="0" indent="0">
              <a:buNone/>
            </a:pPr>
            <a:endParaRPr lang="fr-FR" dirty="0"/>
          </a:p>
          <a:p>
            <a:pPr marL="514350" indent="-514350">
              <a:buAutoNum type="arabicPeriod" startAt="2"/>
            </a:pPr>
            <a:r>
              <a:rPr lang="fr-FR" dirty="0">
                <a:solidFill>
                  <a:srgbClr val="FF0000"/>
                </a:solidFill>
              </a:rPr>
              <a:t>Tempo </a:t>
            </a:r>
            <a:r>
              <a:rPr lang="fr-FR" dirty="0" err="1">
                <a:solidFill>
                  <a:srgbClr val="FF0000"/>
                </a:solidFill>
              </a:rPr>
              <a:t>continuato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/>
              <a:t>(--&gt; </a:t>
            </a:r>
            <a:r>
              <a:rPr lang="fr-FR" i="1" dirty="0" err="1"/>
              <a:t>percezione</a:t>
            </a:r>
            <a:r>
              <a:rPr lang="fr-FR" i="1" dirty="0"/>
              <a:t> </a:t>
            </a:r>
            <a:r>
              <a:rPr lang="fr-FR" i="1" dirty="0" err="1"/>
              <a:t>del</a:t>
            </a:r>
            <a:r>
              <a:rPr lang="fr-FR" i="1" dirty="0"/>
              <a:t> tempo </a:t>
            </a:r>
            <a:r>
              <a:rPr lang="fr-FR" i="1" dirty="0" err="1"/>
              <a:t>nel</a:t>
            </a:r>
            <a:r>
              <a:rPr lang="fr-FR" i="1" dirty="0"/>
              <a:t> </a:t>
            </a:r>
            <a:r>
              <a:rPr lang="fr-FR" i="1" dirty="0" err="1"/>
              <a:t>suo</a:t>
            </a:r>
            <a:r>
              <a:rPr lang="fr-FR" i="1" dirty="0"/>
              <a:t> </a:t>
            </a:r>
            <a:r>
              <a:rPr lang="fr-FR" i="1" dirty="0" err="1"/>
              <a:t>svolgersi</a:t>
            </a:r>
            <a:r>
              <a:rPr lang="fr-FR" i="1" dirty="0"/>
              <a:t>)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/>
              <a:t>	La </a:t>
            </a:r>
            <a:r>
              <a:rPr lang="fr-FR" dirty="0" err="1"/>
              <a:t>pioggia</a:t>
            </a:r>
            <a:r>
              <a:rPr lang="fr-FR" dirty="0"/>
              <a:t> è </a:t>
            </a:r>
            <a:r>
              <a:rPr lang="fr-FR" dirty="0" err="1"/>
              <a:t>caduta</a:t>
            </a:r>
            <a:r>
              <a:rPr lang="fr-FR" dirty="0"/>
              <a:t> </a:t>
            </a:r>
            <a:r>
              <a:rPr lang="fr-FR" b="1" i="1" dirty="0"/>
              <a:t>per</a:t>
            </a:r>
            <a:r>
              <a:rPr lang="fr-FR" dirty="0"/>
              <a:t> tutta la </a:t>
            </a:r>
            <a:r>
              <a:rPr lang="fr-FR" dirty="0" err="1"/>
              <a:t>notte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b="1" i="1" dirty="0"/>
              <a:t>Durante</a:t>
            </a:r>
            <a:r>
              <a:rPr lang="fr-FR" dirty="0"/>
              <a:t> l’</a:t>
            </a:r>
            <a:r>
              <a:rPr lang="fr-FR" dirty="0" err="1"/>
              <a:t>estate</a:t>
            </a:r>
            <a:r>
              <a:rPr lang="fr-FR" dirty="0"/>
              <a:t>, </a:t>
            </a:r>
            <a:r>
              <a:rPr lang="fr-FR" dirty="0" err="1"/>
              <a:t>andiamo</a:t>
            </a:r>
            <a:r>
              <a:rPr lang="fr-FR" dirty="0"/>
              <a:t> in Italia.</a:t>
            </a:r>
          </a:p>
          <a:p>
            <a:pPr marL="0" indent="0">
              <a:buNone/>
            </a:pPr>
            <a:r>
              <a:rPr lang="fr-FR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B3E4F424-5858-6B2C-A2AA-352A48C218CC}"/>
              </a:ext>
            </a:extLst>
          </p:cNvPr>
          <p:cNvSpPr>
            <a:spLocks noGrp="1"/>
          </p:cNvSpPr>
          <p:nvPr/>
        </p:nvSpPr>
        <p:spPr>
          <a:xfrm>
            <a:off x="229583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Grammaire italienne   </a:t>
            </a:r>
            <a:r>
              <a:rPr lang="fr-FR" sz="1600" dirty="0"/>
              <a:t>-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8973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F2101A-FD71-93DF-DB8F-6C2633941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356"/>
            <a:ext cx="10515600" cy="53094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Complemento</a:t>
            </a:r>
            <a:r>
              <a:rPr lang="fr-FR" dirty="0">
                <a:solidFill>
                  <a:srgbClr val="FF0000"/>
                </a:solidFill>
              </a:rPr>
              <a:t> di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strumento</a:t>
            </a:r>
            <a:r>
              <a:rPr lang="fr-FR" b="1" dirty="0">
                <a:solidFill>
                  <a:srgbClr val="FF0000"/>
                </a:solidFill>
              </a:rPr>
              <a:t>, di mezzo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2600" dirty="0" err="1"/>
              <a:t>Vado</a:t>
            </a:r>
            <a:r>
              <a:rPr lang="fr-FR" sz="2600" dirty="0"/>
              <a:t> </a:t>
            </a:r>
            <a:r>
              <a:rPr lang="fr-FR" sz="2600" b="1" i="1" dirty="0"/>
              <a:t>in</a:t>
            </a:r>
            <a:r>
              <a:rPr lang="fr-FR" sz="2600" dirty="0"/>
              <a:t> </a:t>
            </a:r>
            <a:r>
              <a:rPr lang="fr-FR" sz="2600" dirty="0" err="1"/>
              <a:t>università</a:t>
            </a:r>
            <a:r>
              <a:rPr lang="fr-FR" sz="2600" dirty="0"/>
              <a:t> </a:t>
            </a:r>
            <a:r>
              <a:rPr lang="fr-FR" sz="2600" b="1" i="1" dirty="0"/>
              <a:t>in </a:t>
            </a:r>
            <a:r>
              <a:rPr lang="fr-FR" sz="2600" dirty="0" err="1"/>
              <a:t>metropolitana</a:t>
            </a:r>
            <a:r>
              <a:rPr lang="fr-FR" sz="2600" dirty="0"/>
              <a:t> (</a:t>
            </a:r>
            <a:r>
              <a:rPr lang="fr-FR" sz="2600" i="1" dirty="0"/>
              <a:t>con la</a:t>
            </a:r>
            <a:r>
              <a:rPr lang="fr-FR" sz="2600" dirty="0"/>
              <a:t> </a:t>
            </a:r>
            <a:r>
              <a:rPr lang="fr-FR" sz="2600" dirty="0" err="1"/>
              <a:t>metropolitana</a:t>
            </a:r>
            <a:r>
              <a:rPr lang="fr-FR" sz="2600" dirty="0"/>
              <a:t>)</a:t>
            </a:r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Complemento</a:t>
            </a:r>
            <a:r>
              <a:rPr lang="fr-FR" dirty="0">
                <a:solidFill>
                  <a:srgbClr val="FF0000"/>
                </a:solidFill>
              </a:rPr>
              <a:t> di </a:t>
            </a:r>
            <a:r>
              <a:rPr lang="fr-FR" b="1" dirty="0" err="1">
                <a:solidFill>
                  <a:srgbClr val="FF0000"/>
                </a:solidFill>
              </a:rPr>
              <a:t>specificazione</a:t>
            </a:r>
            <a:r>
              <a:rPr lang="fr-FR" b="1" dirty="0">
                <a:solidFill>
                  <a:srgbClr val="FF0000"/>
                </a:solidFill>
              </a:rPr>
              <a:t>  (DI)</a:t>
            </a:r>
          </a:p>
          <a:p>
            <a:pPr marL="0" indent="0">
              <a:buNone/>
            </a:pPr>
            <a:r>
              <a:rPr lang="fr-FR" b="1" dirty="0"/>
              <a:t>	</a:t>
            </a:r>
            <a:r>
              <a:rPr lang="fr-FR" sz="2600" dirty="0"/>
              <a:t>Una </a:t>
            </a:r>
            <a:r>
              <a:rPr lang="fr-FR" sz="2600" b="1" dirty="0"/>
              <a:t>statua</a:t>
            </a:r>
            <a:r>
              <a:rPr lang="fr-FR" sz="2600" dirty="0"/>
              <a:t> </a:t>
            </a:r>
            <a:r>
              <a:rPr lang="fr-FR" sz="2600" dirty="0">
                <a:solidFill>
                  <a:srgbClr val="FF0000"/>
                </a:solidFill>
              </a:rPr>
              <a:t>di</a:t>
            </a:r>
            <a:r>
              <a:rPr lang="fr-FR" sz="2600" dirty="0"/>
              <a:t> </a:t>
            </a:r>
            <a:r>
              <a:rPr lang="fr-FR" sz="2600" b="1" dirty="0" err="1"/>
              <a:t>marmo</a:t>
            </a:r>
            <a:r>
              <a:rPr lang="fr-FR" sz="2600" dirty="0"/>
              <a:t>		</a:t>
            </a:r>
            <a:r>
              <a:rPr lang="fr-FR" sz="2600" dirty="0" err="1"/>
              <a:t>materia</a:t>
            </a:r>
            <a:endParaRPr lang="fr-FR" sz="2600" dirty="0"/>
          </a:p>
          <a:p>
            <a:pPr marL="0" indent="0">
              <a:buNone/>
            </a:pPr>
            <a:r>
              <a:rPr lang="fr-FR" sz="2600" dirty="0"/>
              <a:t>	Un </a:t>
            </a:r>
            <a:r>
              <a:rPr lang="fr-FR" sz="2600" b="1" dirty="0" err="1"/>
              <a:t>quadro</a:t>
            </a:r>
            <a:r>
              <a:rPr lang="fr-FR" sz="2600" dirty="0"/>
              <a:t> </a:t>
            </a:r>
            <a:r>
              <a:rPr lang="fr-FR" sz="2600" dirty="0">
                <a:solidFill>
                  <a:srgbClr val="FF0000"/>
                </a:solidFill>
              </a:rPr>
              <a:t>di</a:t>
            </a:r>
            <a:r>
              <a:rPr lang="fr-FR" sz="2600" dirty="0"/>
              <a:t> </a:t>
            </a:r>
            <a:r>
              <a:rPr lang="fr-FR" sz="2600" b="1" dirty="0"/>
              <a:t>Michelangelo</a:t>
            </a:r>
            <a:r>
              <a:rPr lang="fr-FR" sz="2600" dirty="0"/>
              <a:t>	</a:t>
            </a:r>
            <a:r>
              <a:rPr lang="fr-FR" sz="2600" dirty="0" err="1"/>
              <a:t>autore</a:t>
            </a:r>
            <a:endParaRPr lang="fr-FR" sz="2600" dirty="0"/>
          </a:p>
          <a:p>
            <a:pPr marL="0" indent="0">
              <a:buNone/>
            </a:pPr>
            <a:r>
              <a:rPr lang="fr-FR" sz="2600" dirty="0"/>
              <a:t>	Un </a:t>
            </a:r>
            <a:r>
              <a:rPr lang="fr-FR" sz="2600" b="1" dirty="0" err="1"/>
              <a:t>gioiello</a:t>
            </a:r>
            <a:r>
              <a:rPr lang="fr-FR" sz="2600" dirty="0"/>
              <a:t> </a:t>
            </a:r>
            <a:r>
              <a:rPr lang="fr-FR" sz="2600" dirty="0">
                <a:solidFill>
                  <a:srgbClr val="FF0000"/>
                </a:solidFill>
              </a:rPr>
              <a:t>di</a:t>
            </a:r>
            <a:r>
              <a:rPr lang="fr-FR" sz="2600" dirty="0"/>
              <a:t> </a:t>
            </a:r>
            <a:r>
              <a:rPr lang="fr-FR" sz="2600" b="1" dirty="0" err="1"/>
              <a:t>valore</a:t>
            </a:r>
            <a:r>
              <a:rPr lang="fr-FR" sz="2600" dirty="0"/>
              <a:t>			</a:t>
            </a:r>
            <a:r>
              <a:rPr lang="fr-FR" sz="2600" dirty="0" err="1"/>
              <a:t>prezzo</a:t>
            </a:r>
            <a:endParaRPr lang="fr-FR" sz="2600" dirty="0"/>
          </a:p>
          <a:p>
            <a:pPr marL="0" indent="0">
              <a:buNone/>
            </a:pPr>
            <a:r>
              <a:rPr lang="fr-FR" sz="2600" dirty="0"/>
              <a:t>	Il </a:t>
            </a:r>
            <a:r>
              <a:rPr lang="fr-FR" sz="2600" b="1" dirty="0" err="1"/>
              <a:t>tablet</a:t>
            </a:r>
            <a:r>
              <a:rPr lang="fr-FR" sz="2600" dirty="0"/>
              <a:t> </a:t>
            </a:r>
            <a:r>
              <a:rPr lang="fr-FR" sz="2600" dirty="0">
                <a:solidFill>
                  <a:srgbClr val="FF0000"/>
                </a:solidFill>
              </a:rPr>
              <a:t>di</a:t>
            </a:r>
            <a:r>
              <a:rPr lang="fr-FR" sz="2600" dirty="0"/>
              <a:t> </a:t>
            </a:r>
            <a:r>
              <a:rPr lang="fr-FR" sz="2600" b="1" dirty="0"/>
              <a:t>Luisa</a:t>
            </a:r>
            <a:r>
              <a:rPr lang="fr-FR" sz="2600" dirty="0"/>
              <a:t>			</a:t>
            </a:r>
            <a:r>
              <a:rPr lang="fr-FR" sz="2600" dirty="0" err="1"/>
              <a:t>possessore</a:t>
            </a:r>
            <a:endParaRPr lang="fr-FR" sz="2600" dirty="0"/>
          </a:p>
          <a:p>
            <a:pPr marL="0" indent="0">
              <a:buNone/>
            </a:pPr>
            <a:r>
              <a:rPr lang="fr-FR" sz="2600" i="1" dirty="0"/>
              <a:t>	</a:t>
            </a:r>
            <a:r>
              <a:rPr lang="fr-FR" sz="2600" i="1" dirty="0" err="1"/>
              <a:t>ecc</a:t>
            </a:r>
            <a:r>
              <a:rPr lang="fr-FR" sz="2600" i="1" dirty="0"/>
              <a:t>.</a:t>
            </a:r>
          </a:p>
          <a:p>
            <a:pPr marL="0" indent="0">
              <a:buNone/>
            </a:pPr>
            <a:r>
              <a:rPr lang="fr-FR" sz="2600" b="1" dirty="0"/>
              <a:t>	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3F74127-959B-E659-8C1F-F7D87684857A}"/>
              </a:ext>
            </a:extLst>
          </p:cNvPr>
          <p:cNvSpPr>
            <a:spLocks noGrp="1"/>
          </p:cNvSpPr>
          <p:nvPr/>
        </p:nvSpPr>
        <p:spPr>
          <a:xfrm>
            <a:off x="229583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Grammaire italienne   </a:t>
            </a:r>
            <a:r>
              <a:rPr lang="fr-FR" sz="1600" dirty="0"/>
              <a:t>-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911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FB9454-7B66-4DD3-A5A7-3CA94B681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848" y="1340768"/>
            <a:ext cx="8568952" cy="49831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  <a:highlight>
                  <a:srgbClr val="FFFF00"/>
                </a:highlight>
              </a:rPr>
              <a:t>L’</a:t>
            </a:r>
            <a:r>
              <a:rPr lang="fr-FR" b="1" dirty="0" err="1">
                <a:solidFill>
                  <a:srgbClr val="FF0000"/>
                </a:solidFill>
                <a:highlight>
                  <a:srgbClr val="FFFF00"/>
                </a:highlight>
              </a:rPr>
              <a:t>analisi</a:t>
            </a:r>
            <a:r>
              <a:rPr lang="fr-FR" b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fr-FR" b="1" dirty="0" err="1">
                <a:solidFill>
                  <a:srgbClr val="FF0000"/>
                </a:solidFill>
                <a:highlight>
                  <a:srgbClr val="FFFF00"/>
                </a:highlight>
              </a:rPr>
              <a:t>logica</a:t>
            </a:r>
            <a:endParaRPr lang="fr-FR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 algn="ctr">
              <a:buNone/>
            </a:pPr>
            <a:endParaRPr lang="fr-FR" b="1" dirty="0"/>
          </a:p>
          <a:p>
            <a:pPr marL="0" indent="0" algn="just">
              <a:buNone/>
            </a:pPr>
            <a:r>
              <a:rPr lang="fr-FR" dirty="0"/>
              <a:t>	La frase semplice (</a:t>
            </a:r>
            <a:r>
              <a:rPr lang="fr-FR" dirty="0" err="1"/>
              <a:t>comprendente</a:t>
            </a:r>
            <a:r>
              <a:rPr lang="fr-FR" dirty="0"/>
              <a:t> un solo verbo) </a:t>
            </a:r>
            <a:r>
              <a:rPr lang="fr-FR" dirty="0" err="1"/>
              <a:t>può</a:t>
            </a:r>
            <a:r>
              <a:rPr lang="fr-FR" dirty="0"/>
              <a:t> </a:t>
            </a:r>
            <a:r>
              <a:rPr lang="fr-FR" dirty="0" err="1"/>
              <a:t>essere</a:t>
            </a:r>
            <a:r>
              <a:rPr lang="fr-FR" dirty="0"/>
              <a:t> </a:t>
            </a:r>
            <a:r>
              <a:rPr lang="fr-FR" dirty="0" err="1"/>
              <a:t>studiata</a:t>
            </a:r>
            <a:r>
              <a:rPr lang="fr-FR" dirty="0"/>
              <a:t> </a:t>
            </a:r>
            <a:r>
              <a:rPr lang="fr-FR" dirty="0" err="1"/>
              <a:t>sotto</a:t>
            </a:r>
            <a:r>
              <a:rPr lang="fr-FR" dirty="0"/>
              <a:t> varie </a:t>
            </a:r>
            <a:r>
              <a:rPr lang="fr-FR" dirty="0" err="1"/>
              <a:t>angolature</a:t>
            </a:r>
            <a:r>
              <a:rPr lang="fr-FR" dirty="0"/>
              <a:t> </a:t>
            </a:r>
            <a:r>
              <a:rPr lang="fr-FR" dirty="0" err="1"/>
              <a:t>linguistiche</a:t>
            </a:r>
            <a:r>
              <a:rPr lang="fr-FR" dirty="0"/>
              <a:t>, tra </a:t>
            </a:r>
            <a:r>
              <a:rPr lang="fr-FR" dirty="0" err="1"/>
              <a:t>cui</a:t>
            </a:r>
            <a:r>
              <a:rPr lang="fr-FR" dirty="0"/>
              <a:t> l’</a:t>
            </a:r>
            <a:r>
              <a:rPr lang="fr-FR" b="1" dirty="0" err="1"/>
              <a:t>analisi</a:t>
            </a:r>
            <a:r>
              <a:rPr lang="fr-FR" b="1" dirty="0"/>
              <a:t> </a:t>
            </a:r>
            <a:r>
              <a:rPr lang="fr-FR" b="1" dirty="0" err="1"/>
              <a:t>logica</a:t>
            </a:r>
            <a:r>
              <a:rPr lang="fr-FR" dirty="0"/>
              <a:t>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	</a:t>
            </a:r>
            <a:r>
              <a:rPr lang="fr-FR" dirty="0" err="1"/>
              <a:t>Questo</a:t>
            </a:r>
            <a:r>
              <a:rPr lang="fr-FR" dirty="0"/>
              <a:t> </a:t>
            </a:r>
            <a:r>
              <a:rPr lang="fr-FR" dirty="0" err="1"/>
              <a:t>tipo</a:t>
            </a:r>
            <a:r>
              <a:rPr lang="fr-FR" dirty="0"/>
              <a:t> di </a:t>
            </a:r>
            <a:r>
              <a:rPr lang="fr-FR" dirty="0" err="1"/>
              <a:t>analisi</a:t>
            </a:r>
            <a:r>
              <a:rPr lang="fr-FR" dirty="0"/>
              <a:t> </a:t>
            </a:r>
            <a:r>
              <a:rPr lang="fr-FR" dirty="0" err="1"/>
              <a:t>identifica</a:t>
            </a:r>
            <a:r>
              <a:rPr lang="fr-FR" dirty="0"/>
              <a:t> il </a:t>
            </a:r>
            <a:r>
              <a:rPr lang="fr-FR" b="1" i="1" dirty="0" err="1"/>
              <a:t>soggetto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frase e il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b="1" i="1" dirty="0" err="1"/>
              <a:t>predicato</a:t>
            </a:r>
            <a:r>
              <a:rPr lang="fr-FR" dirty="0"/>
              <a:t> (</a:t>
            </a:r>
            <a:r>
              <a:rPr lang="fr-FR" dirty="0" err="1"/>
              <a:t>cioè</a:t>
            </a:r>
            <a:r>
              <a:rPr lang="fr-FR" dirty="0"/>
              <a:t> il verbo e i </a:t>
            </a:r>
            <a:r>
              <a:rPr lang="fr-FR" dirty="0" err="1"/>
              <a:t>suoi</a:t>
            </a:r>
            <a:r>
              <a:rPr lang="fr-FR" dirty="0"/>
              <a:t> </a:t>
            </a:r>
            <a:r>
              <a:rPr lang="fr-FR" dirty="0" err="1"/>
              <a:t>complementi</a:t>
            </a:r>
            <a:r>
              <a:rPr lang="fr-FR" dirty="0"/>
              <a:t>).</a:t>
            </a:r>
          </a:p>
          <a:p>
            <a:pPr marL="0" indent="0" algn="just">
              <a:buNone/>
              <a:tabLst>
                <a:tab pos="358775" algn="l"/>
              </a:tabLst>
            </a:pPr>
            <a:endParaRPr lang="fr-FR" sz="240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BEAA515-58F6-D1E2-F51C-2C1B8B039662}"/>
              </a:ext>
            </a:extLst>
          </p:cNvPr>
          <p:cNvSpPr>
            <a:spLocks noGrp="1"/>
          </p:cNvSpPr>
          <p:nvPr/>
        </p:nvSpPr>
        <p:spPr>
          <a:xfrm>
            <a:off x="229583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Grammaire italienne   </a:t>
            </a:r>
            <a:r>
              <a:rPr lang="fr-FR" sz="1600" dirty="0"/>
              <a:t>-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830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EEB002-BBFE-415E-950C-A51A4394B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524" y="1123724"/>
            <a:ext cx="8568952" cy="5440362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  <a:tabLst>
                <a:tab pos="358775" algn="l"/>
              </a:tabLst>
            </a:pPr>
            <a:r>
              <a:rPr lang="fr-FR" dirty="0"/>
              <a:t>Il </a:t>
            </a:r>
            <a:r>
              <a:rPr lang="fr-FR" b="1" dirty="0" err="1">
                <a:solidFill>
                  <a:srgbClr val="FF0000"/>
                </a:solidFill>
              </a:rPr>
              <a:t>soggetto</a:t>
            </a:r>
            <a:r>
              <a:rPr lang="fr-FR" b="1" i="1" dirty="0"/>
              <a:t> </a:t>
            </a:r>
            <a:r>
              <a:rPr lang="fr-FR" dirty="0" err="1"/>
              <a:t>compie</a:t>
            </a:r>
            <a:r>
              <a:rPr lang="fr-FR" dirty="0"/>
              <a:t> (o </a:t>
            </a:r>
            <a:r>
              <a:rPr lang="fr-FR" dirty="0" err="1"/>
              <a:t>subisce</a:t>
            </a:r>
            <a:r>
              <a:rPr lang="fr-FR" dirty="0"/>
              <a:t>) l’</a:t>
            </a:r>
            <a:r>
              <a:rPr lang="fr-FR" dirty="0" err="1"/>
              <a:t>azione</a:t>
            </a:r>
            <a:r>
              <a:rPr lang="fr-FR" dirty="0"/>
              <a:t> </a:t>
            </a:r>
            <a:r>
              <a:rPr lang="fr-FR" dirty="0" err="1"/>
              <a:t>espressa</a:t>
            </a:r>
            <a:r>
              <a:rPr lang="fr-FR" dirty="0"/>
              <a:t> dal verbo, con </a:t>
            </a:r>
            <a:r>
              <a:rPr lang="fr-FR" dirty="0" err="1"/>
              <a:t>cui</a:t>
            </a:r>
            <a:r>
              <a:rPr lang="fr-FR" dirty="0"/>
              <a:t> si accorda in </a:t>
            </a:r>
            <a:r>
              <a:rPr lang="fr-FR" dirty="0" err="1"/>
              <a:t>numero</a:t>
            </a:r>
            <a:r>
              <a:rPr lang="fr-FR" dirty="0"/>
              <a:t> e </a:t>
            </a:r>
            <a:r>
              <a:rPr lang="fr-FR" dirty="0" err="1"/>
              <a:t>genere</a:t>
            </a:r>
            <a:r>
              <a:rPr lang="fr-FR" dirty="0"/>
              <a:t>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fr-FR" dirty="0"/>
              <a:t>	es. </a:t>
            </a:r>
            <a:r>
              <a:rPr lang="fr-FR" b="1" i="1" dirty="0"/>
              <a:t>Mario </a:t>
            </a:r>
            <a:r>
              <a:rPr lang="fr-FR" dirty="0"/>
              <a:t>(</a:t>
            </a:r>
            <a:r>
              <a:rPr lang="fr-FR" dirty="0" err="1"/>
              <a:t>soggetto</a:t>
            </a:r>
            <a:r>
              <a:rPr lang="fr-FR" dirty="0"/>
              <a:t>) </a:t>
            </a:r>
            <a:r>
              <a:rPr lang="fr-FR" i="1" dirty="0" err="1"/>
              <a:t>accende</a:t>
            </a:r>
            <a:r>
              <a:rPr lang="fr-FR" i="1" dirty="0"/>
              <a:t> il computer</a:t>
            </a:r>
          </a:p>
          <a:p>
            <a:pPr marL="0" indent="0" algn="just">
              <a:buNone/>
              <a:tabLst>
                <a:tab pos="358775" algn="l"/>
              </a:tabLst>
            </a:pPr>
            <a:endParaRPr lang="fr-FR" i="1" dirty="0"/>
          </a:p>
          <a:p>
            <a:pPr algn="just">
              <a:buFontTx/>
              <a:buChar char="-"/>
              <a:tabLst>
                <a:tab pos="358775" algn="l"/>
              </a:tabLst>
            </a:pPr>
            <a:r>
              <a:rPr lang="fr-FR" dirty="0"/>
              <a:t>Il </a:t>
            </a:r>
            <a:r>
              <a:rPr lang="fr-FR" b="1" dirty="0" err="1">
                <a:solidFill>
                  <a:srgbClr val="FF0000"/>
                </a:solidFill>
              </a:rPr>
              <a:t>predicato</a:t>
            </a:r>
            <a:r>
              <a:rPr lang="fr-FR" dirty="0"/>
              <a:t> </a:t>
            </a:r>
            <a:r>
              <a:rPr lang="fr-FR" dirty="0" err="1"/>
              <a:t>può</a:t>
            </a:r>
            <a:r>
              <a:rPr lang="fr-FR" dirty="0"/>
              <a:t> </a:t>
            </a:r>
            <a:r>
              <a:rPr lang="fr-FR" dirty="0" err="1"/>
              <a:t>essere</a:t>
            </a:r>
            <a:r>
              <a:rPr lang="fr-FR" dirty="0"/>
              <a:t> </a:t>
            </a:r>
            <a:r>
              <a:rPr lang="fr-FR" b="1" i="1" dirty="0"/>
              <a:t>verbale</a:t>
            </a:r>
            <a:r>
              <a:rPr lang="fr-FR" dirty="0"/>
              <a:t> (</a:t>
            </a:r>
            <a:r>
              <a:rPr lang="fr-FR" dirty="0" err="1"/>
              <a:t>quando</a:t>
            </a:r>
            <a:r>
              <a:rPr lang="fr-FR" dirty="0"/>
              <a:t> il verbo è </a:t>
            </a:r>
            <a:r>
              <a:rPr lang="fr-FR" i="1" dirty="0" err="1"/>
              <a:t>predicativo</a:t>
            </a:r>
            <a:r>
              <a:rPr lang="fr-FR" dirty="0"/>
              <a:t>) o </a:t>
            </a:r>
            <a:r>
              <a:rPr lang="fr-FR" b="1" i="1" dirty="0"/>
              <a:t>nominale </a:t>
            </a:r>
            <a:r>
              <a:rPr lang="fr-FR" dirty="0"/>
              <a:t>(</a:t>
            </a:r>
            <a:r>
              <a:rPr lang="fr-FR" dirty="0" err="1"/>
              <a:t>quando</a:t>
            </a:r>
            <a:r>
              <a:rPr lang="fr-FR" dirty="0"/>
              <a:t> il verbo è </a:t>
            </a:r>
            <a:r>
              <a:rPr lang="fr-FR" i="1" dirty="0"/>
              <a:t>« </a:t>
            </a:r>
            <a:r>
              <a:rPr lang="fr-FR" i="1" dirty="0" err="1"/>
              <a:t>essere</a:t>
            </a:r>
            <a:r>
              <a:rPr lang="fr-FR" i="1" dirty="0"/>
              <a:t> » </a:t>
            </a:r>
            <a:r>
              <a:rPr lang="fr-FR" dirty="0" err="1"/>
              <a:t>collegato</a:t>
            </a:r>
            <a:r>
              <a:rPr lang="fr-FR" dirty="0"/>
              <a:t> ad un </a:t>
            </a:r>
            <a:r>
              <a:rPr lang="fr-FR" i="1" dirty="0" err="1"/>
              <a:t>aggettivo</a:t>
            </a:r>
            <a:r>
              <a:rPr lang="fr-FR" dirty="0"/>
              <a:t>).</a:t>
            </a:r>
          </a:p>
          <a:p>
            <a:pPr marL="457200" lvl="1" indent="0" algn="just">
              <a:buNone/>
              <a:tabLst>
                <a:tab pos="358775" algn="l"/>
              </a:tabLst>
            </a:pPr>
            <a:r>
              <a:rPr lang="fr-FR" dirty="0"/>
              <a:t>es. </a:t>
            </a:r>
            <a:r>
              <a:rPr lang="fr-FR" i="1" dirty="0"/>
              <a:t>Mario </a:t>
            </a:r>
            <a:r>
              <a:rPr lang="fr-FR" b="1" i="1" dirty="0" err="1"/>
              <a:t>accende</a:t>
            </a:r>
            <a:r>
              <a:rPr lang="fr-FR" b="1" i="1" dirty="0"/>
              <a:t> </a:t>
            </a:r>
            <a:r>
              <a:rPr lang="fr-FR" dirty="0"/>
              <a:t>(</a:t>
            </a:r>
            <a:r>
              <a:rPr lang="fr-FR" dirty="0" err="1"/>
              <a:t>predicato</a:t>
            </a:r>
            <a:r>
              <a:rPr lang="fr-FR" dirty="0"/>
              <a:t> verbale) </a:t>
            </a:r>
            <a:r>
              <a:rPr lang="fr-FR" i="1" dirty="0"/>
              <a:t>il computer</a:t>
            </a:r>
          </a:p>
          <a:p>
            <a:pPr marL="457200" lvl="1" indent="0" algn="just">
              <a:buNone/>
              <a:tabLst>
                <a:tab pos="358775" algn="l"/>
              </a:tabLst>
            </a:pPr>
            <a:r>
              <a:rPr lang="fr-FR" dirty="0"/>
              <a:t>es. </a:t>
            </a:r>
            <a:r>
              <a:rPr lang="fr-FR" i="1" dirty="0"/>
              <a:t>Mario </a:t>
            </a:r>
            <a:r>
              <a:rPr lang="fr-FR" b="1" i="1" dirty="0"/>
              <a:t>è </a:t>
            </a:r>
            <a:r>
              <a:rPr lang="fr-FR" dirty="0"/>
              <a:t>(</a:t>
            </a:r>
            <a:r>
              <a:rPr lang="fr-FR" dirty="0" err="1"/>
              <a:t>predicato</a:t>
            </a:r>
            <a:r>
              <a:rPr lang="fr-FR" dirty="0"/>
              <a:t> nominale) </a:t>
            </a:r>
            <a:r>
              <a:rPr lang="fr-FR" dirty="0" err="1"/>
              <a:t>concentrato</a:t>
            </a:r>
            <a:endParaRPr lang="fr-FR" b="1" dirty="0"/>
          </a:p>
          <a:p>
            <a:pPr marL="457200" lvl="1" indent="0" algn="just">
              <a:buNone/>
              <a:tabLst>
                <a:tab pos="358775" algn="l"/>
              </a:tabLst>
            </a:pPr>
            <a:endParaRPr lang="fr-FR" dirty="0"/>
          </a:p>
          <a:p>
            <a:pPr marL="0" indent="0" algn="just">
              <a:buNone/>
              <a:tabLst>
                <a:tab pos="358775" algn="l"/>
              </a:tabLst>
            </a:pPr>
            <a:r>
              <a:rPr lang="fr-FR" dirty="0"/>
              <a:t>-	I </a:t>
            </a:r>
            <a:r>
              <a:rPr lang="fr-FR" b="1" dirty="0" err="1">
                <a:solidFill>
                  <a:srgbClr val="FF0000"/>
                </a:solidFill>
              </a:rPr>
              <a:t>complementi</a:t>
            </a:r>
            <a:r>
              <a:rPr lang="fr-FR" dirty="0"/>
              <a:t> </a:t>
            </a:r>
            <a:r>
              <a:rPr lang="fr-FR" dirty="0" err="1"/>
              <a:t>dipendono</a:t>
            </a:r>
            <a:r>
              <a:rPr lang="fr-FR" dirty="0"/>
              <a:t> dal verbo : </a:t>
            </a:r>
            <a:r>
              <a:rPr lang="fr-FR" dirty="0" err="1"/>
              <a:t>completano</a:t>
            </a:r>
            <a:r>
              <a:rPr lang="fr-FR" dirty="0"/>
              <a:t> il </a:t>
            </a:r>
            <a:r>
              <a:rPr lang="fr-FR" dirty="0" err="1"/>
              <a:t>senso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frase e </a:t>
            </a:r>
            <a:r>
              <a:rPr lang="fr-FR" dirty="0" err="1"/>
              <a:t>possono</a:t>
            </a:r>
            <a:r>
              <a:rPr lang="fr-FR" dirty="0"/>
              <a:t> </a:t>
            </a:r>
            <a:r>
              <a:rPr lang="fr-FR" dirty="0" err="1"/>
              <a:t>essere</a:t>
            </a:r>
            <a:r>
              <a:rPr lang="fr-FR" dirty="0"/>
              <a:t> </a:t>
            </a:r>
            <a:r>
              <a:rPr lang="fr-FR" b="1" i="1" dirty="0" err="1"/>
              <a:t>diretti</a:t>
            </a:r>
            <a:r>
              <a:rPr lang="fr-FR" dirty="0"/>
              <a:t> o </a:t>
            </a:r>
            <a:r>
              <a:rPr lang="fr-FR" b="1" i="1" dirty="0" err="1"/>
              <a:t>indiretti</a:t>
            </a:r>
            <a:r>
              <a:rPr lang="fr-FR" dirty="0"/>
              <a:t>.</a:t>
            </a:r>
          </a:p>
          <a:p>
            <a:pPr marL="457200" lvl="1" indent="0" algn="just">
              <a:buNone/>
              <a:tabLst>
                <a:tab pos="358775" algn="l"/>
              </a:tabLst>
            </a:pPr>
            <a:r>
              <a:rPr lang="fr-FR" dirty="0"/>
              <a:t>es. </a:t>
            </a:r>
            <a:r>
              <a:rPr lang="fr-FR" i="1" dirty="0"/>
              <a:t>Mario </a:t>
            </a:r>
            <a:r>
              <a:rPr lang="fr-FR" i="1" dirty="0" err="1"/>
              <a:t>accende</a:t>
            </a:r>
            <a:r>
              <a:rPr lang="fr-FR" i="1" dirty="0"/>
              <a:t> </a:t>
            </a:r>
            <a:r>
              <a:rPr lang="fr-FR" b="1" i="1" dirty="0"/>
              <a:t>il computer </a:t>
            </a:r>
            <a:r>
              <a:rPr lang="fr-FR" dirty="0"/>
              <a:t>(</a:t>
            </a:r>
            <a:r>
              <a:rPr lang="fr-FR" dirty="0" err="1"/>
              <a:t>complemento</a:t>
            </a:r>
            <a:r>
              <a:rPr lang="fr-FR" dirty="0"/>
              <a:t> </a:t>
            </a:r>
            <a:r>
              <a:rPr lang="fr-FR" dirty="0" err="1"/>
              <a:t>oggetto</a:t>
            </a:r>
            <a:r>
              <a:rPr lang="fr-FR" dirty="0"/>
              <a:t>, </a:t>
            </a:r>
            <a:r>
              <a:rPr lang="fr-FR" dirty="0" err="1"/>
              <a:t>diretto</a:t>
            </a:r>
            <a:r>
              <a:rPr lang="fr-FR" dirty="0"/>
              <a:t>)</a:t>
            </a:r>
          </a:p>
          <a:p>
            <a:pPr marL="457200" lvl="1" indent="0" algn="just">
              <a:buNone/>
              <a:tabLst>
                <a:tab pos="358775" algn="l"/>
              </a:tabLst>
            </a:pPr>
            <a:r>
              <a:rPr lang="fr-FR" dirty="0"/>
              <a:t>es. </a:t>
            </a:r>
            <a:r>
              <a:rPr lang="fr-FR" i="1" dirty="0"/>
              <a:t>Mario </a:t>
            </a:r>
            <a:r>
              <a:rPr lang="fr-FR" i="1" dirty="0" err="1"/>
              <a:t>telefona</a:t>
            </a:r>
            <a:r>
              <a:rPr lang="fr-FR" b="1" i="1" dirty="0"/>
              <a:t> a Lucia </a:t>
            </a:r>
            <a:r>
              <a:rPr lang="fr-FR" dirty="0"/>
              <a:t>(</a:t>
            </a:r>
            <a:r>
              <a:rPr lang="fr-FR" dirty="0" err="1"/>
              <a:t>complemento</a:t>
            </a:r>
            <a:r>
              <a:rPr lang="fr-FR" dirty="0"/>
              <a:t> di termine, </a:t>
            </a:r>
            <a:r>
              <a:rPr lang="fr-FR" dirty="0" err="1"/>
              <a:t>indiretto</a:t>
            </a:r>
            <a:r>
              <a:rPr lang="fr-FR" dirty="0"/>
              <a:t>)</a:t>
            </a:r>
          </a:p>
          <a:p>
            <a:pPr marL="0" indent="0" algn="just">
              <a:buNone/>
              <a:tabLst>
                <a:tab pos="358775" algn="l"/>
              </a:tabLst>
            </a:pPr>
            <a:endParaRPr lang="fr-FR" dirty="0"/>
          </a:p>
          <a:p>
            <a:pPr marL="0" indent="0" algn="just">
              <a:buNone/>
              <a:tabLst>
                <a:tab pos="358775" algn="l"/>
              </a:tabLst>
            </a:pPr>
            <a:endParaRPr lang="fr-FR" dirty="0"/>
          </a:p>
          <a:p>
            <a:pPr marL="0" indent="0" algn="just">
              <a:buNone/>
              <a:tabLst>
                <a:tab pos="358775" algn="l"/>
              </a:tabLst>
            </a:pPr>
            <a:endParaRPr lang="fr-FR" dirty="0"/>
          </a:p>
          <a:p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127F40B-F5A3-392B-AC27-89C374A13DD9}"/>
              </a:ext>
            </a:extLst>
          </p:cNvPr>
          <p:cNvSpPr>
            <a:spLocks noGrp="1"/>
          </p:cNvSpPr>
          <p:nvPr/>
        </p:nvSpPr>
        <p:spPr>
          <a:xfrm>
            <a:off x="229583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Grammaire italienne   </a:t>
            </a:r>
            <a:r>
              <a:rPr lang="fr-FR" sz="1600" dirty="0"/>
              <a:t>-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124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1A2581-E993-4A8F-80A9-0CC7A60AA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3" y="1268760"/>
            <a:ext cx="11277600" cy="5440362"/>
          </a:xfrm>
        </p:spPr>
        <p:txBody>
          <a:bodyPr>
            <a:normAutofit fontScale="70000" lnSpcReduction="20000"/>
          </a:bodyPr>
          <a:lstStyle/>
          <a:p>
            <a:pPr marL="0" indent="446088" algn="just">
              <a:buNone/>
            </a:pPr>
            <a:r>
              <a:rPr lang="fr-FR" dirty="0"/>
              <a:t>Le </a:t>
            </a:r>
            <a:r>
              <a:rPr lang="fr-FR" b="1" dirty="0" err="1"/>
              <a:t>preposizioni</a:t>
            </a:r>
            <a:r>
              <a:rPr lang="fr-FR" dirty="0"/>
              <a:t> sono </a:t>
            </a:r>
            <a:r>
              <a:rPr lang="fr-FR" dirty="0" err="1"/>
              <a:t>utilizzate</a:t>
            </a:r>
            <a:r>
              <a:rPr lang="fr-FR" dirty="0"/>
              <a:t> per </a:t>
            </a:r>
            <a:r>
              <a:rPr lang="fr-FR" dirty="0" err="1"/>
              <a:t>introdurre</a:t>
            </a:r>
            <a:r>
              <a:rPr lang="fr-FR" dirty="0"/>
              <a:t> i </a:t>
            </a:r>
            <a:r>
              <a:rPr lang="fr-FR" b="1" i="1" dirty="0" err="1"/>
              <a:t>complementi</a:t>
            </a:r>
            <a:r>
              <a:rPr lang="fr-FR" dirty="0"/>
              <a:t> </a:t>
            </a:r>
            <a:r>
              <a:rPr lang="fr-FR" i="1" dirty="0" err="1"/>
              <a:t>indiretti</a:t>
            </a:r>
            <a:r>
              <a:rPr lang="fr-FR" dirty="0"/>
              <a:t>. </a:t>
            </a:r>
          </a:p>
          <a:p>
            <a:pPr marL="0" indent="446088" algn="just">
              <a:buNone/>
            </a:pPr>
            <a:r>
              <a:rPr lang="fr-FR" dirty="0"/>
              <a:t>La </a:t>
            </a:r>
            <a:r>
              <a:rPr lang="fr-FR" dirty="0" err="1"/>
              <a:t>loro</a:t>
            </a:r>
            <a:r>
              <a:rPr lang="fr-FR" dirty="0"/>
              <a:t> </a:t>
            </a:r>
            <a:r>
              <a:rPr lang="fr-FR" dirty="0" err="1"/>
              <a:t>scelta</a:t>
            </a:r>
            <a:r>
              <a:rPr lang="fr-FR" dirty="0"/>
              <a:t> è </a:t>
            </a:r>
            <a:r>
              <a:rPr lang="fr-FR" dirty="0" err="1"/>
              <a:t>intrinsecamente</a:t>
            </a:r>
            <a:r>
              <a:rPr lang="fr-FR" dirty="0"/>
              <a:t> </a:t>
            </a:r>
            <a:r>
              <a:rPr lang="fr-FR" dirty="0" err="1"/>
              <a:t>legata</a:t>
            </a:r>
            <a:r>
              <a:rPr lang="fr-FR" dirty="0"/>
              <a:t> alla </a:t>
            </a:r>
            <a:r>
              <a:rPr lang="fr-FR" b="1" i="1" dirty="0" err="1"/>
              <a:t>reggenza</a:t>
            </a:r>
            <a:r>
              <a:rPr lang="fr-FR" i="1" dirty="0"/>
              <a:t> verbale </a:t>
            </a:r>
            <a:r>
              <a:rPr lang="fr-FR" dirty="0"/>
              <a:t>:</a:t>
            </a:r>
          </a:p>
          <a:p>
            <a:pPr marL="0" indent="446088" algn="just">
              <a:buNone/>
            </a:pPr>
            <a:endParaRPr lang="fr-FR" dirty="0"/>
          </a:p>
          <a:p>
            <a:pPr indent="15875" algn="just">
              <a:buFontTx/>
              <a:buChar char="-"/>
              <a:tabLst>
                <a:tab pos="533400" algn="l"/>
                <a:tab pos="1077913" algn="l"/>
                <a:tab pos="4213225" algn="l"/>
              </a:tabLst>
            </a:pPr>
            <a:r>
              <a:rPr lang="fr-FR" dirty="0"/>
              <a:t> verbo </a:t>
            </a:r>
            <a:r>
              <a:rPr lang="fr-FR" dirty="0" err="1"/>
              <a:t>transitivo</a:t>
            </a:r>
            <a:r>
              <a:rPr lang="fr-FR" dirty="0"/>
              <a:t> </a:t>
            </a:r>
            <a:r>
              <a:rPr lang="fr-FR" dirty="0" err="1"/>
              <a:t>diretto</a:t>
            </a:r>
            <a:r>
              <a:rPr lang="fr-FR" dirty="0"/>
              <a:t> :	</a:t>
            </a:r>
          </a:p>
          <a:p>
            <a:pPr marL="0" indent="0" algn="just">
              <a:spcBef>
                <a:spcPts val="1200"/>
              </a:spcBef>
              <a:buNone/>
              <a:tabLst>
                <a:tab pos="533400" algn="l"/>
                <a:tab pos="1077913" algn="l"/>
                <a:tab pos="4572000" algn="l"/>
              </a:tabLst>
            </a:pPr>
            <a:r>
              <a:rPr lang="fr-FR" i="1" dirty="0"/>
              <a:t>	</a:t>
            </a:r>
            <a:r>
              <a:rPr lang="fr-FR" dirty="0"/>
              <a:t>es. 	</a:t>
            </a:r>
            <a:r>
              <a:rPr lang="fr-FR" i="1" dirty="0"/>
              <a:t>Luca </a:t>
            </a:r>
            <a:r>
              <a:rPr lang="fr-FR" i="1" u="sng" dirty="0" err="1"/>
              <a:t>studia</a:t>
            </a:r>
            <a:r>
              <a:rPr lang="fr-FR" i="1" u="sng" dirty="0"/>
              <a:t> </a:t>
            </a:r>
            <a:r>
              <a:rPr lang="fr-FR" b="1" i="1" u="sng" dirty="0">
                <a:solidFill>
                  <a:srgbClr val="FF0000"/>
                </a:solidFill>
              </a:rPr>
              <a:t>Ø</a:t>
            </a:r>
            <a:r>
              <a:rPr lang="fr-FR" i="1" dirty="0"/>
              <a:t> </a:t>
            </a:r>
            <a:r>
              <a:rPr lang="fr-FR" i="1" dirty="0" err="1"/>
              <a:t>medicina</a:t>
            </a:r>
            <a:r>
              <a:rPr lang="fr-FR" i="1" dirty="0"/>
              <a:t>  	</a:t>
            </a:r>
            <a:r>
              <a:rPr lang="fr-FR" dirty="0"/>
              <a:t>(</a:t>
            </a:r>
            <a:r>
              <a:rPr lang="fr-FR" dirty="0" err="1"/>
              <a:t>complemento</a:t>
            </a:r>
            <a:r>
              <a:rPr lang="fr-FR" dirty="0"/>
              <a:t> </a:t>
            </a:r>
            <a:r>
              <a:rPr lang="fr-FR" dirty="0" err="1"/>
              <a:t>oggetto</a:t>
            </a:r>
            <a:r>
              <a:rPr lang="fr-FR" dirty="0"/>
              <a:t>)</a:t>
            </a:r>
            <a:endParaRPr lang="fr-FR" i="1" dirty="0"/>
          </a:p>
          <a:p>
            <a:pPr marL="0" indent="0" algn="just">
              <a:buNone/>
              <a:tabLst>
                <a:tab pos="533400" algn="l"/>
                <a:tab pos="1077913" algn="l"/>
                <a:tab pos="4572000" algn="l"/>
              </a:tabLst>
            </a:pPr>
            <a:endParaRPr lang="fr-FR" i="1" dirty="0"/>
          </a:p>
          <a:p>
            <a:pPr marL="0" indent="0" algn="just">
              <a:buNone/>
              <a:tabLst>
                <a:tab pos="358775" algn="l"/>
                <a:tab pos="533400" algn="l"/>
                <a:tab pos="4572000" algn="l"/>
              </a:tabLst>
            </a:pPr>
            <a:r>
              <a:rPr lang="fr-FR" dirty="0"/>
              <a:t>	- verbo </a:t>
            </a:r>
            <a:r>
              <a:rPr lang="fr-FR" dirty="0" err="1"/>
              <a:t>transitivo</a:t>
            </a:r>
            <a:r>
              <a:rPr lang="fr-FR" dirty="0"/>
              <a:t> </a:t>
            </a:r>
            <a:r>
              <a:rPr lang="fr-FR" dirty="0" err="1"/>
              <a:t>indiretto</a:t>
            </a:r>
            <a:r>
              <a:rPr lang="fr-FR" dirty="0"/>
              <a:t> :	</a:t>
            </a:r>
          </a:p>
          <a:p>
            <a:pPr marL="0" indent="0" algn="just">
              <a:spcBef>
                <a:spcPts val="1200"/>
              </a:spcBef>
              <a:buNone/>
              <a:tabLst>
                <a:tab pos="533400" algn="l"/>
                <a:tab pos="1077913" algn="l"/>
                <a:tab pos="4572000" algn="l"/>
              </a:tabLst>
            </a:pPr>
            <a:r>
              <a:rPr lang="fr-FR" i="1" dirty="0"/>
              <a:t>	</a:t>
            </a:r>
            <a:r>
              <a:rPr lang="fr-FR" dirty="0"/>
              <a:t>es. 	</a:t>
            </a:r>
            <a:r>
              <a:rPr lang="fr-FR" i="1" dirty="0"/>
              <a:t>Luca </a:t>
            </a:r>
            <a:r>
              <a:rPr lang="fr-FR" i="1" u="sng" dirty="0" err="1"/>
              <a:t>telefona</a:t>
            </a:r>
            <a:r>
              <a:rPr lang="fr-FR" i="1" u="sng" dirty="0"/>
              <a:t> </a:t>
            </a:r>
            <a:r>
              <a:rPr lang="fr-FR" b="1" i="1" u="sng" dirty="0">
                <a:solidFill>
                  <a:srgbClr val="FF0000"/>
                </a:solidFill>
              </a:rPr>
              <a:t>a</a:t>
            </a:r>
            <a:r>
              <a:rPr lang="fr-FR" i="1" dirty="0"/>
              <a:t> Paolo	</a:t>
            </a:r>
            <a:r>
              <a:rPr lang="fr-FR" dirty="0"/>
              <a:t>(</a:t>
            </a:r>
            <a:r>
              <a:rPr lang="fr-FR" dirty="0" err="1"/>
              <a:t>complemento</a:t>
            </a:r>
            <a:r>
              <a:rPr lang="fr-FR" dirty="0"/>
              <a:t> di </a:t>
            </a:r>
            <a:r>
              <a:rPr lang="fr-FR" dirty="0">
                <a:solidFill>
                  <a:srgbClr val="FF0000"/>
                </a:solidFill>
              </a:rPr>
              <a:t>termine</a:t>
            </a:r>
            <a:r>
              <a:rPr lang="fr-FR" dirty="0"/>
              <a:t>) 		</a:t>
            </a:r>
            <a:r>
              <a:rPr lang="fr-FR" b="1" i="1" dirty="0">
                <a:solidFill>
                  <a:srgbClr val="FF0000"/>
                </a:solidFill>
              </a:rPr>
              <a:t>A</a:t>
            </a:r>
            <a:r>
              <a:rPr lang="fr-FR" b="1" i="1" dirty="0"/>
              <a:t> </a:t>
            </a:r>
            <a:r>
              <a:rPr lang="fr-FR" b="1" i="1" dirty="0">
                <a:solidFill>
                  <a:srgbClr val="FF0000"/>
                </a:solidFill>
              </a:rPr>
              <a:t>CHI ?</a:t>
            </a:r>
          </a:p>
          <a:p>
            <a:pPr marL="0" indent="0" algn="just">
              <a:spcBef>
                <a:spcPts val="1200"/>
              </a:spcBef>
              <a:buNone/>
              <a:tabLst>
                <a:tab pos="533400" algn="l"/>
                <a:tab pos="1077913" algn="l"/>
                <a:tab pos="4572000" algn="l"/>
              </a:tabLst>
            </a:pPr>
            <a:r>
              <a:rPr lang="fr-FR" i="1" dirty="0"/>
              <a:t>		Luca </a:t>
            </a:r>
            <a:r>
              <a:rPr lang="fr-FR" i="1" u="sng" dirty="0" err="1"/>
              <a:t>cerca</a:t>
            </a:r>
            <a:r>
              <a:rPr lang="fr-FR" i="1" u="sng" dirty="0"/>
              <a:t> </a:t>
            </a:r>
            <a:r>
              <a:rPr lang="fr-FR" b="1" i="1" u="sng" dirty="0" err="1">
                <a:solidFill>
                  <a:srgbClr val="FF0000"/>
                </a:solidFill>
              </a:rPr>
              <a:t>nel</a:t>
            </a:r>
            <a:r>
              <a:rPr lang="fr-FR" i="1" u="sng" dirty="0"/>
              <a:t> </a:t>
            </a:r>
            <a:r>
              <a:rPr lang="fr-FR" i="1" dirty="0" err="1"/>
              <a:t>manuale</a:t>
            </a:r>
            <a:r>
              <a:rPr lang="fr-FR" dirty="0"/>
              <a:t> 	(</a:t>
            </a:r>
            <a:r>
              <a:rPr lang="fr-FR" dirty="0" err="1"/>
              <a:t>complemento</a:t>
            </a:r>
            <a:r>
              <a:rPr lang="fr-FR" dirty="0"/>
              <a:t> di </a:t>
            </a:r>
            <a:r>
              <a:rPr lang="fr-FR" dirty="0" err="1">
                <a:solidFill>
                  <a:srgbClr val="FF0000"/>
                </a:solidFill>
              </a:rPr>
              <a:t>stato</a:t>
            </a:r>
            <a:r>
              <a:rPr lang="fr-FR" dirty="0">
                <a:solidFill>
                  <a:srgbClr val="FF0000"/>
                </a:solidFill>
              </a:rPr>
              <a:t> in </a:t>
            </a:r>
            <a:r>
              <a:rPr lang="fr-FR" dirty="0" err="1">
                <a:solidFill>
                  <a:srgbClr val="FF0000"/>
                </a:solidFill>
              </a:rPr>
              <a:t>luogo</a:t>
            </a:r>
            <a:r>
              <a:rPr lang="fr-FR" dirty="0"/>
              <a:t>)		</a:t>
            </a:r>
            <a:r>
              <a:rPr lang="fr-FR" b="1" i="1" dirty="0">
                <a:solidFill>
                  <a:srgbClr val="FF0000"/>
                </a:solidFill>
              </a:rPr>
              <a:t>DOVE ?</a:t>
            </a:r>
          </a:p>
          <a:p>
            <a:pPr marL="0" indent="0" algn="just">
              <a:spcBef>
                <a:spcPts val="1200"/>
              </a:spcBef>
              <a:buNone/>
              <a:tabLst>
                <a:tab pos="533400" algn="l"/>
                <a:tab pos="1077913" algn="l"/>
                <a:tab pos="4572000" algn="l"/>
              </a:tabLst>
            </a:pPr>
            <a:r>
              <a:rPr lang="fr-FR" i="1" dirty="0"/>
              <a:t>		Luca </a:t>
            </a:r>
            <a:r>
              <a:rPr lang="fr-FR" i="1" u="sng" dirty="0"/>
              <a:t>parla </a:t>
            </a:r>
            <a:r>
              <a:rPr lang="fr-FR" b="1" i="1" u="sng" dirty="0">
                <a:solidFill>
                  <a:srgbClr val="FF0000"/>
                </a:solidFill>
              </a:rPr>
              <a:t>di</a:t>
            </a:r>
            <a:r>
              <a:rPr lang="fr-FR" b="1" i="1" u="sng" dirty="0"/>
              <a:t> </a:t>
            </a:r>
            <a:r>
              <a:rPr lang="fr-FR" i="1" dirty="0" err="1"/>
              <a:t>politica</a:t>
            </a:r>
            <a:r>
              <a:rPr lang="fr-FR" dirty="0"/>
              <a:t> 	(</a:t>
            </a:r>
            <a:r>
              <a:rPr lang="fr-FR" dirty="0" err="1"/>
              <a:t>complemento</a:t>
            </a:r>
            <a:r>
              <a:rPr lang="fr-FR" dirty="0"/>
              <a:t> di </a:t>
            </a:r>
            <a:r>
              <a:rPr lang="fr-FR" dirty="0" err="1">
                <a:solidFill>
                  <a:srgbClr val="FF0000"/>
                </a:solidFill>
              </a:rPr>
              <a:t>argomento</a:t>
            </a:r>
            <a:r>
              <a:rPr lang="fr-FR" dirty="0"/>
              <a:t>)		</a:t>
            </a:r>
            <a:r>
              <a:rPr lang="fr-FR" b="1" i="1" dirty="0">
                <a:solidFill>
                  <a:srgbClr val="FF0000"/>
                </a:solidFill>
              </a:rPr>
              <a:t>DI CHE COSA ?</a:t>
            </a:r>
            <a:endParaRPr lang="fr-FR" i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1200"/>
              </a:spcBef>
              <a:buNone/>
              <a:tabLst>
                <a:tab pos="533400" algn="l"/>
                <a:tab pos="1077913" algn="l"/>
                <a:tab pos="4572000" algn="l"/>
              </a:tabLst>
            </a:pPr>
            <a:r>
              <a:rPr lang="fr-FR" i="1" dirty="0"/>
              <a:t>		Luca </a:t>
            </a:r>
            <a:r>
              <a:rPr lang="fr-FR" i="1" u="sng" dirty="0" err="1"/>
              <a:t>viene</a:t>
            </a:r>
            <a:r>
              <a:rPr lang="fr-FR" i="1" u="sng" dirty="0"/>
              <a:t> </a:t>
            </a:r>
            <a:r>
              <a:rPr lang="fr-FR" b="1" i="1" u="sng" dirty="0">
                <a:solidFill>
                  <a:srgbClr val="FF0000"/>
                </a:solidFill>
              </a:rPr>
              <a:t>dalla</a:t>
            </a:r>
            <a:r>
              <a:rPr lang="fr-FR" b="1" i="1" u="sng" dirty="0"/>
              <a:t> </a:t>
            </a:r>
            <a:r>
              <a:rPr lang="fr-FR" i="1" dirty="0" err="1"/>
              <a:t>Cina</a:t>
            </a:r>
            <a:r>
              <a:rPr lang="fr-FR" dirty="0"/>
              <a:t>	(</a:t>
            </a:r>
            <a:r>
              <a:rPr lang="fr-FR" dirty="0" err="1"/>
              <a:t>complemento</a:t>
            </a:r>
            <a:r>
              <a:rPr lang="fr-FR" dirty="0"/>
              <a:t> di </a:t>
            </a:r>
            <a:r>
              <a:rPr lang="fr-FR" dirty="0">
                <a:solidFill>
                  <a:srgbClr val="FF0000"/>
                </a:solidFill>
              </a:rPr>
              <a:t>moto da </a:t>
            </a:r>
            <a:r>
              <a:rPr lang="fr-FR" dirty="0" err="1">
                <a:solidFill>
                  <a:srgbClr val="FF0000"/>
                </a:solidFill>
              </a:rPr>
              <a:t>luogo</a:t>
            </a:r>
            <a:r>
              <a:rPr lang="fr-FR" dirty="0"/>
              <a:t>) 		</a:t>
            </a:r>
            <a:r>
              <a:rPr lang="fr-FR" b="1" i="1" dirty="0">
                <a:solidFill>
                  <a:srgbClr val="FF0000"/>
                </a:solidFill>
              </a:rPr>
              <a:t>DA DOVE ?</a:t>
            </a:r>
          </a:p>
          <a:p>
            <a:pPr marL="0" indent="446088" algn="just">
              <a:spcBef>
                <a:spcPts val="1200"/>
              </a:spcBef>
              <a:buNone/>
              <a:tabLst>
                <a:tab pos="533400" algn="l"/>
                <a:tab pos="1077913" algn="l"/>
                <a:tab pos="4572000" algn="l"/>
              </a:tabLst>
            </a:pPr>
            <a:r>
              <a:rPr lang="fr-FR" i="1" dirty="0"/>
              <a:t>		Luca </a:t>
            </a:r>
            <a:r>
              <a:rPr lang="fr-FR" i="1" u="sng" dirty="0" err="1"/>
              <a:t>tornerà</a:t>
            </a:r>
            <a:r>
              <a:rPr lang="fr-FR" i="1" u="sng" dirty="0"/>
              <a:t> </a:t>
            </a:r>
            <a:r>
              <a:rPr lang="fr-FR" b="1" i="1" u="sng" dirty="0">
                <a:solidFill>
                  <a:srgbClr val="FF0000"/>
                </a:solidFill>
              </a:rPr>
              <a:t>per</a:t>
            </a:r>
            <a:r>
              <a:rPr lang="fr-FR" i="1" u="sng" dirty="0"/>
              <a:t> </a:t>
            </a:r>
            <a:r>
              <a:rPr lang="fr-FR" i="1" dirty="0"/>
              <a:t>le </a:t>
            </a:r>
            <a:r>
              <a:rPr lang="fr-FR" i="1" dirty="0" err="1"/>
              <a:t>sette</a:t>
            </a:r>
            <a:r>
              <a:rPr lang="fr-FR" dirty="0"/>
              <a:t>	(</a:t>
            </a:r>
            <a:r>
              <a:rPr lang="fr-FR" dirty="0" err="1"/>
              <a:t>complemento</a:t>
            </a:r>
            <a:r>
              <a:rPr lang="fr-FR" dirty="0"/>
              <a:t> di </a:t>
            </a:r>
            <a:r>
              <a:rPr lang="fr-FR" dirty="0">
                <a:solidFill>
                  <a:srgbClr val="FF0000"/>
                </a:solidFill>
              </a:rPr>
              <a:t>tempo</a:t>
            </a:r>
            <a:r>
              <a:rPr lang="fr-FR" dirty="0"/>
              <a:t>)			</a:t>
            </a:r>
            <a:r>
              <a:rPr lang="fr-FR" b="1" i="1" dirty="0">
                <a:solidFill>
                  <a:srgbClr val="FF0000"/>
                </a:solidFill>
              </a:rPr>
              <a:t>QUANDO ?</a:t>
            </a:r>
          </a:p>
          <a:p>
            <a:pPr marL="0" indent="446088" algn="just">
              <a:spcBef>
                <a:spcPts val="1200"/>
              </a:spcBef>
              <a:buNone/>
              <a:tabLst>
                <a:tab pos="533400" algn="l"/>
                <a:tab pos="1077913" algn="l"/>
                <a:tab pos="4572000" algn="l"/>
              </a:tabLst>
            </a:pPr>
            <a:r>
              <a:rPr lang="fr-FR" i="1" dirty="0"/>
              <a:t>		Luca </a:t>
            </a:r>
            <a:r>
              <a:rPr lang="fr-FR" i="1" u="sng" dirty="0" err="1"/>
              <a:t>studia</a:t>
            </a:r>
            <a:r>
              <a:rPr lang="fr-FR" i="1" u="sng" dirty="0"/>
              <a:t> </a:t>
            </a:r>
            <a:r>
              <a:rPr lang="fr-FR" b="1" i="1" u="sng" dirty="0">
                <a:solidFill>
                  <a:srgbClr val="FF0000"/>
                </a:solidFill>
              </a:rPr>
              <a:t>con</a:t>
            </a:r>
            <a:r>
              <a:rPr lang="fr-FR" i="1" u="sng" dirty="0"/>
              <a:t> </a:t>
            </a:r>
            <a:r>
              <a:rPr lang="fr-FR" i="1" dirty="0"/>
              <a:t>Francesco	</a:t>
            </a:r>
            <a:r>
              <a:rPr lang="fr-FR" dirty="0"/>
              <a:t>(</a:t>
            </a:r>
            <a:r>
              <a:rPr lang="fr-FR" dirty="0" err="1"/>
              <a:t>complemento</a:t>
            </a:r>
            <a:r>
              <a:rPr lang="fr-FR" dirty="0"/>
              <a:t> di </a:t>
            </a:r>
            <a:r>
              <a:rPr lang="fr-FR" dirty="0" err="1">
                <a:solidFill>
                  <a:srgbClr val="FF0000"/>
                </a:solidFill>
              </a:rPr>
              <a:t>compagnia</a:t>
            </a:r>
            <a:r>
              <a:rPr lang="fr-FR" dirty="0"/>
              <a:t>)		</a:t>
            </a:r>
            <a:r>
              <a:rPr lang="fr-FR" b="1" i="1" dirty="0">
                <a:solidFill>
                  <a:srgbClr val="FF0000"/>
                </a:solidFill>
              </a:rPr>
              <a:t>CON CHI ?</a:t>
            </a:r>
            <a:endParaRPr lang="fr-FR" i="1" dirty="0"/>
          </a:p>
          <a:p>
            <a:pPr marL="0" indent="446088" algn="just">
              <a:spcBef>
                <a:spcPts val="1200"/>
              </a:spcBef>
              <a:buNone/>
              <a:tabLst>
                <a:tab pos="533400" algn="l"/>
                <a:tab pos="1077913" algn="l"/>
                <a:tab pos="4572000" algn="l"/>
              </a:tabLst>
            </a:pPr>
            <a:r>
              <a:rPr lang="fr-FR" dirty="0"/>
              <a:t>		Luca </a:t>
            </a:r>
            <a:r>
              <a:rPr lang="fr-FR" u="sng" dirty="0"/>
              <a:t>riflette </a:t>
            </a:r>
            <a:r>
              <a:rPr lang="fr-FR" b="1" u="sng" dirty="0">
                <a:solidFill>
                  <a:srgbClr val="FF0000"/>
                </a:solidFill>
              </a:rPr>
              <a:t>su</a:t>
            </a:r>
            <a:r>
              <a:rPr lang="fr-FR" dirty="0"/>
              <a:t> </a:t>
            </a:r>
            <a:r>
              <a:rPr lang="fr-FR" dirty="0" err="1"/>
              <a:t>questo</a:t>
            </a:r>
            <a:r>
              <a:rPr lang="fr-FR" dirty="0"/>
              <a:t> </a:t>
            </a:r>
            <a:r>
              <a:rPr lang="fr-FR" dirty="0" err="1"/>
              <a:t>tema</a:t>
            </a:r>
            <a:r>
              <a:rPr lang="fr-FR" dirty="0"/>
              <a:t>	(</a:t>
            </a:r>
            <a:r>
              <a:rPr lang="fr-FR" dirty="0" err="1"/>
              <a:t>complemento</a:t>
            </a:r>
            <a:r>
              <a:rPr lang="fr-FR" dirty="0"/>
              <a:t> di </a:t>
            </a:r>
            <a:r>
              <a:rPr lang="fr-FR" dirty="0" err="1">
                <a:solidFill>
                  <a:srgbClr val="FF0000"/>
                </a:solidFill>
              </a:rPr>
              <a:t>argomento</a:t>
            </a:r>
            <a:r>
              <a:rPr lang="fr-FR" dirty="0"/>
              <a:t>)		</a:t>
            </a:r>
            <a:r>
              <a:rPr lang="fr-FR" b="1" i="1" dirty="0">
                <a:solidFill>
                  <a:srgbClr val="FF0000"/>
                </a:solidFill>
              </a:rPr>
              <a:t>SU CHE COSA ?</a:t>
            </a:r>
          </a:p>
          <a:p>
            <a:pPr marL="0" indent="446088" algn="just">
              <a:buNone/>
            </a:pPr>
            <a:endParaRPr lang="fr-FR" i="1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57B1B9FC-580F-6B9C-F380-CE95722EC13F}"/>
              </a:ext>
            </a:extLst>
          </p:cNvPr>
          <p:cNvSpPr>
            <a:spLocks noGrp="1"/>
          </p:cNvSpPr>
          <p:nvPr/>
        </p:nvSpPr>
        <p:spPr>
          <a:xfrm>
            <a:off x="229583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Grammaire italienne   </a:t>
            </a:r>
            <a:r>
              <a:rPr lang="fr-FR" sz="1600" dirty="0"/>
              <a:t>-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363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1037BE-9559-4B6A-96BE-4EB10395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tabLst>
                <a:tab pos="446088" algn="l"/>
              </a:tabLst>
            </a:pPr>
            <a:r>
              <a:rPr lang="fr-FR" dirty="0"/>
              <a:t>	Prima di </a:t>
            </a:r>
            <a:r>
              <a:rPr lang="fr-FR" dirty="0" err="1"/>
              <a:t>studiare</a:t>
            </a:r>
            <a:r>
              <a:rPr lang="fr-FR" dirty="0"/>
              <a:t> i vari tipi di </a:t>
            </a:r>
            <a:r>
              <a:rPr lang="fr-FR" dirty="0" err="1"/>
              <a:t>complementi</a:t>
            </a:r>
            <a:r>
              <a:rPr lang="fr-FR" dirty="0"/>
              <a:t> (con le </a:t>
            </a:r>
            <a:r>
              <a:rPr lang="fr-FR" dirty="0" err="1"/>
              <a:t>preposizioni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li </a:t>
            </a:r>
            <a:r>
              <a:rPr lang="fr-FR" dirty="0" err="1"/>
              <a:t>introducono</a:t>
            </a:r>
            <a:r>
              <a:rPr lang="fr-FR" dirty="0"/>
              <a:t>), è bene </a:t>
            </a:r>
            <a:r>
              <a:rPr lang="fr-FR" dirty="0" err="1"/>
              <a:t>osservare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il </a:t>
            </a:r>
            <a:r>
              <a:rPr lang="fr-FR" dirty="0" err="1"/>
              <a:t>loro</a:t>
            </a:r>
            <a:r>
              <a:rPr lang="fr-FR" dirty="0"/>
              <a:t> </a:t>
            </a:r>
            <a:r>
              <a:rPr lang="fr-FR" dirty="0" err="1"/>
              <a:t>compito</a:t>
            </a:r>
            <a:r>
              <a:rPr lang="fr-FR" dirty="0"/>
              <a:t> è </a:t>
            </a:r>
            <a:r>
              <a:rPr lang="fr-FR" dirty="0" err="1"/>
              <a:t>quello</a:t>
            </a:r>
            <a:r>
              <a:rPr lang="fr-FR" dirty="0"/>
              <a:t> di </a:t>
            </a:r>
            <a:r>
              <a:rPr lang="fr-FR" dirty="0" err="1"/>
              <a:t>esplicitare</a:t>
            </a:r>
            <a:r>
              <a:rPr lang="fr-FR" dirty="0"/>
              <a:t> </a:t>
            </a:r>
            <a:r>
              <a:rPr lang="fr-FR" b="1" dirty="0">
                <a:solidFill>
                  <a:srgbClr val="0070C0"/>
                </a:solidFill>
              </a:rPr>
              <a:t>un </a:t>
            </a:r>
            <a:r>
              <a:rPr lang="fr-FR" b="1" dirty="0" err="1">
                <a:solidFill>
                  <a:srgbClr val="0070C0"/>
                </a:solidFill>
              </a:rPr>
              <a:t>nesso</a:t>
            </a:r>
            <a:r>
              <a:rPr lang="fr-FR" b="1" dirty="0">
                <a:solidFill>
                  <a:srgbClr val="0070C0"/>
                </a:solidFill>
              </a:rPr>
              <a:t> logico</a:t>
            </a:r>
            <a:r>
              <a:rPr lang="fr-FR" b="1" dirty="0"/>
              <a:t>.</a:t>
            </a:r>
          </a:p>
          <a:p>
            <a:pPr marL="0" indent="0" algn="just">
              <a:buNone/>
              <a:tabLst>
                <a:tab pos="446088" algn="l"/>
              </a:tabLst>
            </a:pPr>
            <a:endParaRPr lang="fr-FR" b="1" dirty="0"/>
          </a:p>
          <a:p>
            <a:pPr marL="0" indent="0" algn="just">
              <a:buNone/>
              <a:tabLst>
                <a:tab pos="446088" algn="l"/>
              </a:tabLst>
            </a:pPr>
            <a:r>
              <a:rPr lang="fr-FR" b="1" dirty="0"/>
              <a:t>	</a:t>
            </a:r>
            <a:r>
              <a:rPr lang="fr-FR" dirty="0"/>
              <a:t>I </a:t>
            </a:r>
            <a:r>
              <a:rPr lang="fr-FR" dirty="0" err="1"/>
              <a:t>complementi</a:t>
            </a:r>
            <a:r>
              <a:rPr lang="fr-FR" dirty="0"/>
              <a:t> sono </a:t>
            </a:r>
            <a:r>
              <a:rPr lang="fr-FR" dirty="0" err="1"/>
              <a:t>infatti</a:t>
            </a:r>
            <a:r>
              <a:rPr lang="fr-FR" dirty="0"/>
              <a:t> </a:t>
            </a:r>
            <a:r>
              <a:rPr lang="fr-FR" dirty="0" err="1"/>
              <a:t>collegati</a:t>
            </a:r>
            <a:r>
              <a:rPr lang="fr-FR" dirty="0"/>
              <a:t> al verbo da </a:t>
            </a:r>
            <a:r>
              <a:rPr lang="fr-FR" dirty="0" err="1"/>
              <a:t>cui</a:t>
            </a:r>
            <a:r>
              <a:rPr lang="fr-FR" dirty="0"/>
              <a:t> </a:t>
            </a:r>
            <a:r>
              <a:rPr lang="fr-FR" dirty="0" err="1"/>
              <a:t>dipendono</a:t>
            </a:r>
            <a:r>
              <a:rPr lang="fr-FR" dirty="0"/>
              <a:t> </a:t>
            </a:r>
            <a:r>
              <a:rPr lang="fr-FR" dirty="0" err="1"/>
              <a:t>secondo</a:t>
            </a:r>
            <a:r>
              <a:rPr lang="fr-FR" dirty="0"/>
              <a:t> un </a:t>
            </a:r>
            <a:r>
              <a:rPr lang="fr-FR" u="sng" dirty="0" err="1"/>
              <a:t>rapporto</a:t>
            </a:r>
            <a:r>
              <a:rPr lang="fr-FR" u="sng" dirty="0"/>
              <a:t> logico</a:t>
            </a:r>
            <a:r>
              <a:rPr lang="fr-FR" b="1" dirty="0"/>
              <a:t> </a:t>
            </a:r>
            <a:r>
              <a:rPr lang="fr-FR" dirty="0"/>
              <a:t>(di  </a:t>
            </a:r>
            <a:r>
              <a:rPr lang="fr-FR" b="1" i="1" dirty="0">
                <a:solidFill>
                  <a:srgbClr val="0070C0"/>
                </a:solidFill>
              </a:rPr>
              <a:t>causa</a:t>
            </a:r>
            <a:r>
              <a:rPr lang="fr-FR" dirty="0"/>
              <a:t>, </a:t>
            </a:r>
            <a:r>
              <a:rPr lang="fr-FR" b="1" i="1" dirty="0" err="1">
                <a:solidFill>
                  <a:srgbClr val="0070C0"/>
                </a:solidFill>
              </a:rPr>
              <a:t>temporalità</a:t>
            </a:r>
            <a:r>
              <a:rPr lang="fr-FR" dirty="0"/>
              <a:t>, </a:t>
            </a:r>
            <a:r>
              <a:rPr lang="fr-FR" b="1" i="1" dirty="0" err="1">
                <a:solidFill>
                  <a:srgbClr val="0070C0"/>
                </a:solidFill>
              </a:rPr>
              <a:t>luogo</a:t>
            </a:r>
            <a:r>
              <a:rPr lang="fr-FR" dirty="0"/>
              <a:t>, </a:t>
            </a:r>
            <a:r>
              <a:rPr lang="fr-FR" b="1" i="1" dirty="0">
                <a:solidFill>
                  <a:srgbClr val="0070C0"/>
                </a:solidFill>
              </a:rPr>
              <a:t>mezzo</a:t>
            </a:r>
            <a:r>
              <a:rPr lang="fr-FR" b="1" i="1" dirty="0"/>
              <a:t>, </a:t>
            </a:r>
            <a:r>
              <a:rPr lang="fr-FR" b="1" i="1" dirty="0" err="1">
                <a:solidFill>
                  <a:srgbClr val="0070C0"/>
                </a:solidFill>
              </a:rPr>
              <a:t>finalità</a:t>
            </a:r>
            <a:r>
              <a:rPr lang="fr-FR" dirty="0"/>
              <a:t>…),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contribuisce</a:t>
            </a:r>
            <a:r>
              <a:rPr lang="fr-FR" dirty="0"/>
              <a:t> alla </a:t>
            </a:r>
            <a:r>
              <a:rPr lang="fr-FR" dirty="0" err="1"/>
              <a:t>chiarezza</a:t>
            </a:r>
            <a:r>
              <a:rPr lang="fr-FR" dirty="0"/>
              <a:t>,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nostra</a:t>
            </a:r>
            <a:r>
              <a:rPr lang="fr-FR" dirty="0"/>
              <a:t> maniera di « </a:t>
            </a:r>
            <a:r>
              <a:rPr lang="fr-FR" dirty="0" err="1"/>
              <a:t>leggere</a:t>
            </a:r>
            <a:r>
              <a:rPr lang="fr-FR" dirty="0"/>
              <a:t> il </a:t>
            </a:r>
            <a:r>
              <a:rPr lang="fr-FR" dirty="0" err="1"/>
              <a:t>reale</a:t>
            </a:r>
            <a:r>
              <a:rPr lang="fr-FR" dirty="0"/>
              <a:t> ».</a:t>
            </a:r>
          </a:p>
          <a:p>
            <a:pPr marL="0" indent="0" algn="just">
              <a:buNone/>
              <a:tabLst>
                <a:tab pos="446088" algn="l"/>
              </a:tabLst>
            </a:pPr>
            <a:endParaRPr lang="fr-FR" dirty="0"/>
          </a:p>
          <a:p>
            <a:pPr marL="0" indent="0" algn="just">
              <a:buNone/>
              <a:tabLst>
                <a:tab pos="446088" algn="l"/>
              </a:tabLst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ABFB2C81-8A7C-7D3E-2E57-99877472C60F}"/>
              </a:ext>
            </a:extLst>
          </p:cNvPr>
          <p:cNvSpPr>
            <a:spLocks noGrp="1"/>
          </p:cNvSpPr>
          <p:nvPr/>
        </p:nvSpPr>
        <p:spPr>
          <a:xfrm>
            <a:off x="229583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Grammaire italienne   </a:t>
            </a:r>
            <a:r>
              <a:rPr lang="fr-FR" sz="1600" dirty="0"/>
              <a:t>-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672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1037BE-9559-4B6A-96BE-4EB10395B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1196752"/>
            <a:ext cx="8749912" cy="54726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tabLst>
                <a:tab pos="446088" algn="l"/>
              </a:tabLst>
            </a:pPr>
            <a:r>
              <a:rPr lang="fr-FR" sz="2600" dirty="0"/>
              <a:t>	Per </a:t>
            </a:r>
            <a:r>
              <a:rPr lang="fr-FR" sz="2600" dirty="0" err="1"/>
              <a:t>identificare</a:t>
            </a:r>
            <a:r>
              <a:rPr lang="fr-FR" sz="2600" dirty="0"/>
              <a:t> il </a:t>
            </a:r>
            <a:r>
              <a:rPr lang="fr-FR" sz="2600" dirty="0" err="1"/>
              <a:t>valore</a:t>
            </a:r>
            <a:r>
              <a:rPr lang="fr-FR" sz="2600" dirty="0"/>
              <a:t> di un </a:t>
            </a:r>
            <a:r>
              <a:rPr lang="fr-FR" sz="2600" dirty="0" err="1"/>
              <a:t>complemento</a:t>
            </a:r>
            <a:r>
              <a:rPr lang="fr-FR" sz="2600" dirty="0"/>
              <a:t>, in </a:t>
            </a:r>
            <a:r>
              <a:rPr lang="fr-FR" sz="2600" dirty="0" err="1"/>
              <a:t>una</a:t>
            </a:r>
            <a:r>
              <a:rPr lang="fr-FR" sz="2600" dirty="0"/>
              <a:t> data frase semplice, non basta </a:t>
            </a:r>
            <a:r>
              <a:rPr lang="fr-FR" sz="2600" dirty="0" err="1"/>
              <a:t>identificare</a:t>
            </a:r>
            <a:r>
              <a:rPr lang="fr-FR" sz="2600" dirty="0"/>
              <a:t> la </a:t>
            </a:r>
            <a:r>
              <a:rPr lang="fr-FR" sz="2600" dirty="0" err="1"/>
              <a:t>preposizione</a:t>
            </a:r>
            <a:r>
              <a:rPr lang="fr-FR" sz="2600" dirty="0"/>
              <a:t>. </a:t>
            </a:r>
            <a:r>
              <a:rPr lang="fr-FR" sz="2600" dirty="0" err="1"/>
              <a:t>Infatti</a:t>
            </a:r>
            <a:r>
              <a:rPr lang="fr-FR" sz="2600" dirty="0"/>
              <a:t>, </a:t>
            </a:r>
            <a:r>
              <a:rPr lang="fr-FR" sz="2600" b="1" dirty="0" err="1"/>
              <a:t>ogni</a:t>
            </a:r>
            <a:r>
              <a:rPr lang="fr-FR" sz="2600" b="1" dirty="0"/>
              <a:t> </a:t>
            </a:r>
            <a:r>
              <a:rPr lang="fr-FR" sz="2600" b="1" dirty="0" err="1"/>
              <a:t>preposizione</a:t>
            </a:r>
            <a:r>
              <a:rPr lang="fr-FR" sz="2600" b="1" dirty="0"/>
              <a:t> </a:t>
            </a:r>
            <a:r>
              <a:rPr lang="fr-FR" sz="2600" b="1" dirty="0" err="1"/>
              <a:t>può</a:t>
            </a:r>
            <a:r>
              <a:rPr lang="fr-FR" sz="2600" b="1" dirty="0"/>
              <a:t> </a:t>
            </a:r>
            <a:r>
              <a:rPr lang="fr-FR" sz="2600" b="1" dirty="0" err="1"/>
              <a:t>esprimere</a:t>
            </a:r>
            <a:r>
              <a:rPr lang="fr-FR" sz="2600" b="1" dirty="0"/>
              <a:t> </a:t>
            </a:r>
            <a:r>
              <a:rPr lang="fr-FR" sz="2600" b="1" u="sng" dirty="0" err="1"/>
              <a:t>differenti</a:t>
            </a:r>
            <a:r>
              <a:rPr lang="fr-FR" sz="2600" b="1" dirty="0"/>
              <a:t> </a:t>
            </a:r>
            <a:r>
              <a:rPr lang="fr-FR" sz="2600" b="1" dirty="0" err="1"/>
              <a:t>rapporti</a:t>
            </a:r>
            <a:r>
              <a:rPr lang="fr-FR" sz="2600" b="1" dirty="0"/>
              <a:t> </a:t>
            </a:r>
            <a:r>
              <a:rPr lang="fr-FR" sz="2600" b="1" dirty="0" err="1"/>
              <a:t>logici</a:t>
            </a:r>
            <a:r>
              <a:rPr lang="fr-FR" sz="2600" dirty="0"/>
              <a:t> :</a:t>
            </a:r>
          </a:p>
          <a:p>
            <a:pPr marL="0" indent="0" algn="just">
              <a:buNone/>
              <a:tabLst>
                <a:tab pos="446088" algn="l"/>
                <a:tab pos="5018088" algn="l"/>
              </a:tabLst>
            </a:pPr>
            <a:r>
              <a:rPr lang="fr-FR" sz="2600" dirty="0"/>
              <a:t>	</a:t>
            </a:r>
            <a:r>
              <a:rPr lang="fr-FR" sz="2200" i="1" dirty="0"/>
              <a:t>Studio italiano </a:t>
            </a:r>
            <a:r>
              <a:rPr lang="fr-FR" sz="2200" b="1" i="1" u="sng" dirty="0"/>
              <a:t>da</a:t>
            </a:r>
            <a:r>
              <a:rPr lang="fr-FR" sz="2200" i="1" u="sng" dirty="0"/>
              <a:t> </a:t>
            </a:r>
            <a:r>
              <a:rPr lang="fr-FR" sz="2200" i="1" u="sng" dirty="0" err="1"/>
              <a:t>tre</a:t>
            </a:r>
            <a:r>
              <a:rPr lang="fr-FR" sz="2200" i="1" u="sng" dirty="0"/>
              <a:t> </a:t>
            </a:r>
            <a:r>
              <a:rPr lang="fr-FR" sz="2200" i="1" u="sng" dirty="0" err="1"/>
              <a:t>mesi</a:t>
            </a:r>
            <a:r>
              <a:rPr lang="fr-FR" sz="2200" i="1" dirty="0"/>
              <a:t>	</a:t>
            </a:r>
            <a:r>
              <a:rPr lang="fr-FR" sz="2200" dirty="0" err="1"/>
              <a:t>compl</a:t>
            </a:r>
            <a:r>
              <a:rPr lang="fr-FR" sz="2200" dirty="0"/>
              <a:t>. di tempo</a:t>
            </a:r>
          </a:p>
          <a:p>
            <a:pPr marL="0" indent="0" algn="just">
              <a:buNone/>
              <a:tabLst>
                <a:tab pos="446088" algn="l"/>
                <a:tab pos="5018088" algn="l"/>
              </a:tabLst>
            </a:pPr>
            <a:r>
              <a:rPr lang="fr-FR" sz="2200" dirty="0"/>
              <a:t>	</a:t>
            </a:r>
            <a:r>
              <a:rPr lang="fr-FR" sz="2200" i="1" dirty="0"/>
              <a:t>Federico </a:t>
            </a:r>
            <a:r>
              <a:rPr lang="fr-FR" sz="2200" i="1" dirty="0" err="1"/>
              <a:t>viene</a:t>
            </a:r>
            <a:r>
              <a:rPr lang="fr-FR" sz="2200" i="1" dirty="0"/>
              <a:t> </a:t>
            </a:r>
            <a:r>
              <a:rPr lang="fr-FR" sz="2200" b="1" i="1" u="sng" dirty="0"/>
              <a:t>da</a:t>
            </a:r>
            <a:r>
              <a:rPr lang="fr-FR" sz="2200" i="1" u="sng" dirty="0"/>
              <a:t> </a:t>
            </a:r>
            <a:r>
              <a:rPr lang="fr-FR" sz="2200" i="1" u="sng" dirty="0" err="1"/>
              <a:t>Lione</a:t>
            </a:r>
            <a:r>
              <a:rPr lang="fr-FR" sz="2200" i="1" dirty="0"/>
              <a:t>	</a:t>
            </a:r>
            <a:r>
              <a:rPr lang="fr-FR" sz="2200" dirty="0" err="1"/>
              <a:t>compl</a:t>
            </a:r>
            <a:r>
              <a:rPr lang="fr-FR" sz="2200" dirty="0"/>
              <a:t>. di </a:t>
            </a:r>
            <a:r>
              <a:rPr lang="fr-FR" sz="2200" dirty="0" err="1"/>
              <a:t>luogo</a:t>
            </a:r>
            <a:endParaRPr lang="fr-FR" sz="2200" dirty="0"/>
          </a:p>
          <a:p>
            <a:pPr marL="0" indent="0" algn="just">
              <a:buNone/>
              <a:tabLst>
                <a:tab pos="446088" algn="l"/>
                <a:tab pos="5018088" algn="l"/>
              </a:tabLst>
            </a:pPr>
            <a:r>
              <a:rPr lang="fr-FR" sz="2200" dirty="0"/>
              <a:t>	</a:t>
            </a:r>
            <a:r>
              <a:rPr lang="fr-FR" sz="2200" i="1" dirty="0"/>
              <a:t>L’</a:t>
            </a:r>
            <a:r>
              <a:rPr lang="fr-FR" sz="2200" i="1" dirty="0" err="1"/>
              <a:t>esercizio</a:t>
            </a:r>
            <a:r>
              <a:rPr lang="fr-FR" sz="2200" i="1" dirty="0"/>
              <a:t> è </a:t>
            </a:r>
            <a:r>
              <a:rPr lang="fr-FR" sz="2200" b="1" i="1" u="sng" dirty="0"/>
              <a:t>da</a:t>
            </a:r>
            <a:r>
              <a:rPr lang="fr-FR" sz="2200" i="1" u="sng" dirty="0"/>
              <a:t> </a:t>
            </a:r>
            <a:r>
              <a:rPr lang="fr-FR" sz="2200" i="1" u="sng" dirty="0" err="1"/>
              <a:t>finire</a:t>
            </a:r>
            <a:r>
              <a:rPr lang="fr-FR" sz="2200" i="1" u="sng" dirty="0"/>
              <a:t> </a:t>
            </a:r>
            <a:r>
              <a:rPr lang="fr-FR" sz="2200" i="1" dirty="0"/>
              <a:t>per </a:t>
            </a:r>
            <a:r>
              <a:rPr lang="fr-FR" sz="2200" i="1" dirty="0" err="1"/>
              <a:t>domani</a:t>
            </a:r>
            <a:r>
              <a:rPr lang="fr-FR" sz="2200" dirty="0"/>
              <a:t>	</a:t>
            </a:r>
            <a:r>
              <a:rPr lang="fr-FR" sz="2200" dirty="0" err="1"/>
              <a:t>compl</a:t>
            </a:r>
            <a:r>
              <a:rPr lang="fr-FR" sz="2200" dirty="0"/>
              <a:t>. di fine (</a:t>
            </a:r>
            <a:r>
              <a:rPr lang="fr-FR" sz="2200" dirty="0" err="1"/>
              <a:t>subordinata</a:t>
            </a:r>
            <a:r>
              <a:rPr lang="fr-FR" sz="2200" dirty="0"/>
              <a:t> finale)</a:t>
            </a:r>
          </a:p>
          <a:p>
            <a:pPr marL="0" indent="0" algn="just">
              <a:buNone/>
              <a:tabLst>
                <a:tab pos="446088" algn="l"/>
                <a:tab pos="5018088" algn="l"/>
              </a:tabLst>
            </a:pPr>
            <a:endParaRPr lang="fr-FR" sz="2600" dirty="0"/>
          </a:p>
          <a:p>
            <a:pPr marL="0" indent="0" algn="just">
              <a:buNone/>
              <a:tabLst>
                <a:tab pos="446088" algn="l"/>
                <a:tab pos="5018088" algn="l"/>
              </a:tabLst>
            </a:pPr>
            <a:r>
              <a:rPr lang="fr-FR" sz="2600" dirty="0"/>
              <a:t>	E’ </a:t>
            </a:r>
            <a:r>
              <a:rPr lang="fr-FR" sz="2600" dirty="0" err="1"/>
              <a:t>invece</a:t>
            </a:r>
            <a:r>
              <a:rPr lang="fr-FR" sz="2600" dirty="0"/>
              <a:t> utile </a:t>
            </a:r>
            <a:r>
              <a:rPr lang="fr-FR" sz="2600" dirty="0" err="1"/>
              <a:t>formulare</a:t>
            </a:r>
            <a:r>
              <a:rPr lang="fr-FR" sz="2600" dirty="0"/>
              <a:t> la </a:t>
            </a:r>
            <a:r>
              <a:rPr lang="fr-FR" sz="2600" b="1" dirty="0" err="1"/>
              <a:t>domanda</a:t>
            </a:r>
            <a:r>
              <a:rPr lang="fr-FR" sz="2600" b="1" dirty="0"/>
              <a:t> </a:t>
            </a:r>
            <a:r>
              <a:rPr lang="fr-FR" sz="2600" b="1" u="sng" dirty="0" err="1"/>
              <a:t>sottintesa</a:t>
            </a:r>
            <a:r>
              <a:rPr lang="fr-FR" sz="2600" dirty="0"/>
              <a:t>, alla quale il </a:t>
            </a:r>
            <a:r>
              <a:rPr lang="fr-FR" sz="2600" dirty="0" err="1"/>
              <a:t>complemento</a:t>
            </a:r>
            <a:r>
              <a:rPr lang="fr-FR" sz="2600" dirty="0"/>
              <a:t> porta </a:t>
            </a:r>
            <a:r>
              <a:rPr lang="fr-FR" sz="2600" dirty="0" err="1"/>
              <a:t>una</a:t>
            </a:r>
            <a:r>
              <a:rPr lang="fr-FR" sz="2600" dirty="0"/>
              <a:t> </a:t>
            </a:r>
            <a:r>
              <a:rPr lang="fr-FR" sz="2600" dirty="0" err="1"/>
              <a:t>risposta</a:t>
            </a:r>
            <a:r>
              <a:rPr lang="fr-FR" sz="2600" dirty="0"/>
              <a:t> </a:t>
            </a:r>
            <a:r>
              <a:rPr lang="fr-FR" sz="2600" dirty="0" err="1"/>
              <a:t>soddisfacente</a:t>
            </a:r>
            <a:r>
              <a:rPr lang="fr-FR" sz="2600" dirty="0"/>
              <a:t> dal </a:t>
            </a:r>
            <a:r>
              <a:rPr lang="fr-FR" sz="2600" dirty="0" err="1"/>
              <a:t>punto</a:t>
            </a:r>
            <a:r>
              <a:rPr lang="fr-FR" sz="2600" dirty="0"/>
              <a:t> di vista logico :</a:t>
            </a:r>
          </a:p>
          <a:p>
            <a:pPr marL="0" indent="0" algn="just">
              <a:buNone/>
              <a:tabLst>
                <a:tab pos="446088" algn="l"/>
              </a:tabLst>
            </a:pPr>
            <a:r>
              <a:rPr lang="fr-FR" sz="2600" dirty="0"/>
              <a:t>	</a:t>
            </a:r>
            <a:r>
              <a:rPr lang="fr-FR" sz="2200" dirty="0"/>
              <a:t>Sono </a:t>
            </a:r>
            <a:r>
              <a:rPr lang="fr-FR" sz="2200" dirty="0" err="1"/>
              <a:t>contento</a:t>
            </a:r>
            <a:r>
              <a:rPr lang="fr-FR" sz="2200" dirty="0"/>
              <a:t> per il </a:t>
            </a:r>
            <a:r>
              <a:rPr lang="fr-FR" sz="2200" dirty="0" err="1"/>
              <a:t>tuo</a:t>
            </a:r>
            <a:r>
              <a:rPr lang="fr-FR" sz="2200" dirty="0"/>
              <a:t> </a:t>
            </a:r>
            <a:r>
              <a:rPr lang="fr-FR" sz="2200" dirty="0" err="1"/>
              <a:t>successo</a:t>
            </a:r>
            <a:r>
              <a:rPr lang="fr-FR" sz="2200" dirty="0"/>
              <a:t>	</a:t>
            </a:r>
          </a:p>
          <a:p>
            <a:pPr marL="0" indent="0" algn="just">
              <a:buNone/>
              <a:tabLst>
                <a:tab pos="446088" algn="l"/>
                <a:tab pos="1077913" algn="l"/>
                <a:tab pos="5018088" algn="l"/>
              </a:tabLst>
            </a:pPr>
            <a:r>
              <a:rPr lang="fr-FR" sz="2200" dirty="0"/>
              <a:t>		</a:t>
            </a:r>
            <a:r>
              <a:rPr lang="fr-FR" sz="2200" b="1" i="1" dirty="0"/>
              <a:t>Perché </a:t>
            </a:r>
            <a:r>
              <a:rPr lang="fr-FR" sz="2200" dirty="0"/>
              <a:t>sono </a:t>
            </a:r>
            <a:r>
              <a:rPr lang="fr-FR" sz="2200" dirty="0" err="1"/>
              <a:t>contento</a:t>
            </a:r>
            <a:r>
              <a:rPr lang="fr-FR" sz="2200" dirty="0"/>
              <a:t> ?	→ </a:t>
            </a:r>
            <a:r>
              <a:rPr lang="fr-FR" sz="2200" dirty="0" err="1"/>
              <a:t>compl</a:t>
            </a:r>
            <a:r>
              <a:rPr lang="fr-FR" sz="2200" dirty="0"/>
              <a:t>. di causa</a:t>
            </a:r>
          </a:p>
          <a:p>
            <a:pPr marL="0" indent="0" algn="just">
              <a:buNone/>
              <a:tabLst>
                <a:tab pos="446088" algn="l"/>
                <a:tab pos="1077913" algn="l"/>
                <a:tab pos="5018088" algn="l"/>
              </a:tabLst>
            </a:pPr>
            <a:endParaRPr lang="fr-FR" sz="2200" dirty="0"/>
          </a:p>
          <a:p>
            <a:pPr marL="0" indent="0" algn="just">
              <a:buNone/>
              <a:tabLst>
                <a:tab pos="446088" algn="l"/>
                <a:tab pos="1077913" algn="l"/>
                <a:tab pos="5018088" algn="l"/>
              </a:tabLst>
            </a:pPr>
            <a:r>
              <a:rPr lang="fr-FR" sz="2200" dirty="0"/>
              <a:t>	Da bambino mi </a:t>
            </a:r>
            <a:r>
              <a:rPr lang="fr-FR" sz="2200" dirty="0" err="1"/>
              <a:t>piaceva</a:t>
            </a:r>
            <a:r>
              <a:rPr lang="fr-FR" sz="2200" dirty="0"/>
              <a:t> </a:t>
            </a:r>
            <a:r>
              <a:rPr lang="fr-FR" sz="2200" dirty="0" err="1"/>
              <a:t>giocare</a:t>
            </a:r>
            <a:r>
              <a:rPr lang="fr-FR" sz="2200" dirty="0"/>
              <a:t> a tennis</a:t>
            </a:r>
          </a:p>
          <a:p>
            <a:pPr marL="0" indent="0" algn="just">
              <a:buNone/>
              <a:tabLst>
                <a:tab pos="446088" algn="l"/>
                <a:tab pos="1077913" algn="l"/>
                <a:tab pos="5018088" algn="l"/>
              </a:tabLst>
            </a:pPr>
            <a:r>
              <a:rPr lang="fr-FR" sz="2200" dirty="0"/>
              <a:t>		</a:t>
            </a:r>
            <a:r>
              <a:rPr lang="fr-FR" sz="2200" b="1" i="1" dirty="0" err="1"/>
              <a:t>Quando</a:t>
            </a:r>
            <a:r>
              <a:rPr lang="fr-FR" sz="2200" i="1" dirty="0"/>
              <a:t> mi </a:t>
            </a:r>
            <a:r>
              <a:rPr lang="fr-FR" sz="2200" i="1" dirty="0" err="1"/>
              <a:t>piaceva</a:t>
            </a:r>
            <a:r>
              <a:rPr lang="fr-FR" sz="2200" i="1" dirty="0"/>
              <a:t> ?	</a:t>
            </a:r>
            <a:r>
              <a:rPr lang="fr-FR" sz="2200" dirty="0"/>
              <a:t> → </a:t>
            </a:r>
            <a:r>
              <a:rPr lang="fr-FR" sz="2200" dirty="0" err="1"/>
              <a:t>compl</a:t>
            </a:r>
            <a:r>
              <a:rPr lang="fr-FR" sz="2200" dirty="0"/>
              <a:t>. di tempo</a:t>
            </a:r>
          </a:p>
          <a:p>
            <a:pPr marL="0" indent="0" algn="just">
              <a:buNone/>
              <a:tabLst>
                <a:tab pos="446088" algn="l"/>
                <a:tab pos="1077913" algn="l"/>
                <a:tab pos="5018088" algn="l"/>
              </a:tabLst>
            </a:pPr>
            <a:endParaRPr lang="fr-FR" sz="2200" dirty="0"/>
          </a:p>
          <a:p>
            <a:pPr marL="0" indent="0" algn="just">
              <a:buNone/>
              <a:tabLst>
                <a:tab pos="446088" algn="l"/>
                <a:tab pos="1077913" algn="l"/>
                <a:tab pos="5018088" algn="l"/>
              </a:tabLst>
            </a:pPr>
            <a:r>
              <a:rPr lang="fr-FR" sz="2200" dirty="0"/>
              <a:t>	Maria </a:t>
            </a:r>
            <a:r>
              <a:rPr lang="fr-FR" sz="2200" dirty="0" err="1"/>
              <a:t>telefona</a:t>
            </a:r>
            <a:r>
              <a:rPr lang="fr-FR" sz="2200" dirty="0"/>
              <a:t> a Luca	</a:t>
            </a:r>
          </a:p>
          <a:p>
            <a:pPr marL="0" indent="0" algn="just">
              <a:buNone/>
              <a:tabLst>
                <a:tab pos="446088" algn="l"/>
                <a:tab pos="1077913" algn="l"/>
                <a:tab pos="5018088" algn="l"/>
              </a:tabLst>
            </a:pPr>
            <a:r>
              <a:rPr lang="fr-FR" sz="2200" dirty="0"/>
              <a:t>		</a:t>
            </a:r>
            <a:r>
              <a:rPr lang="fr-FR" sz="2200" b="1" i="1" dirty="0"/>
              <a:t>A chi </a:t>
            </a:r>
            <a:r>
              <a:rPr lang="fr-FR" sz="2200" i="1" dirty="0" err="1"/>
              <a:t>telefona</a:t>
            </a:r>
            <a:r>
              <a:rPr lang="fr-FR" sz="2200" i="1" dirty="0"/>
              <a:t> </a:t>
            </a:r>
            <a:r>
              <a:rPr lang="fr-FR" sz="2200" dirty="0"/>
              <a:t>? 	→ </a:t>
            </a:r>
            <a:r>
              <a:rPr lang="fr-FR" sz="2200" dirty="0" err="1"/>
              <a:t>compl</a:t>
            </a:r>
            <a:r>
              <a:rPr lang="fr-FR" sz="2200" dirty="0"/>
              <a:t>. di termine</a:t>
            </a:r>
            <a:endParaRPr lang="fr-FR" sz="2600" dirty="0"/>
          </a:p>
          <a:p>
            <a:pPr marL="0" indent="0" algn="just">
              <a:buNone/>
              <a:tabLst>
                <a:tab pos="446088" algn="l"/>
                <a:tab pos="1077913" algn="l"/>
                <a:tab pos="5018088" algn="l"/>
              </a:tabLst>
            </a:pPr>
            <a:endParaRPr lang="fr-FR" sz="260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6E10CCD-6786-477D-E969-337EB26D390E}"/>
              </a:ext>
            </a:extLst>
          </p:cNvPr>
          <p:cNvSpPr>
            <a:spLocks noGrp="1"/>
          </p:cNvSpPr>
          <p:nvPr/>
        </p:nvSpPr>
        <p:spPr>
          <a:xfrm>
            <a:off x="229583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Grammaire italienne   </a:t>
            </a:r>
            <a:r>
              <a:rPr lang="fr-FR" sz="1600" dirty="0"/>
              <a:t>-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2729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1037BE-9559-4B6A-96BE-4EB10395B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1196752"/>
            <a:ext cx="8435280" cy="5160505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446088" algn="l"/>
              </a:tabLst>
            </a:pPr>
            <a:r>
              <a:rPr lang="fr-FR" sz="2600" dirty="0"/>
              <a:t>	</a:t>
            </a:r>
          </a:p>
          <a:p>
            <a:pPr marL="0" indent="0" algn="just">
              <a:buNone/>
              <a:tabLst>
                <a:tab pos="446088" algn="l"/>
              </a:tabLst>
            </a:pPr>
            <a:endParaRPr lang="fr-FR" sz="2600" dirty="0"/>
          </a:p>
          <a:p>
            <a:pPr marL="0" indent="0" algn="just">
              <a:buNone/>
              <a:tabLst>
                <a:tab pos="446088" algn="l"/>
              </a:tabLst>
            </a:pPr>
            <a:r>
              <a:rPr lang="fr-FR" dirty="0"/>
              <a:t> Il </a:t>
            </a:r>
            <a:r>
              <a:rPr lang="fr-FR" dirty="0" err="1"/>
              <a:t>manuale</a:t>
            </a:r>
            <a:r>
              <a:rPr lang="fr-FR" dirty="0"/>
              <a:t> di </a:t>
            </a:r>
            <a:r>
              <a:rPr lang="fr-FR" dirty="0" err="1"/>
              <a:t>grammatica</a:t>
            </a:r>
            <a:r>
              <a:rPr lang="fr-FR" dirty="0"/>
              <a:t> </a:t>
            </a:r>
            <a:r>
              <a:rPr lang="fr-FR" dirty="0" err="1"/>
              <a:t>italiana</a:t>
            </a:r>
            <a:r>
              <a:rPr lang="fr-FR" dirty="0"/>
              <a:t> </a:t>
            </a:r>
            <a:r>
              <a:rPr lang="fr-FR" dirty="0" err="1"/>
              <a:t>ricapitola</a:t>
            </a:r>
            <a:r>
              <a:rPr lang="fr-FR" dirty="0"/>
              <a:t> i vari tipi di  </a:t>
            </a:r>
            <a:r>
              <a:rPr lang="fr-FR" dirty="0" err="1"/>
              <a:t>complementi</a:t>
            </a:r>
            <a:r>
              <a:rPr lang="fr-FR" dirty="0"/>
              <a:t> (p. 253-260). </a:t>
            </a:r>
            <a:r>
              <a:rPr lang="fr-FR" dirty="0" err="1"/>
              <a:t>Riportiamo</a:t>
            </a:r>
            <a:r>
              <a:rPr lang="fr-FR" dirty="0"/>
              <a:t> </a:t>
            </a:r>
            <a:r>
              <a:rPr lang="fr-FR" dirty="0" err="1"/>
              <a:t>queste</a:t>
            </a:r>
            <a:r>
              <a:rPr lang="fr-FR" dirty="0"/>
              <a:t> pagine, </a:t>
            </a:r>
            <a:r>
              <a:rPr lang="fr-FR" dirty="0" err="1"/>
              <a:t>scannerizzate</a:t>
            </a:r>
            <a:r>
              <a:rPr lang="fr-FR" dirty="0"/>
              <a:t>,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sezione</a:t>
            </a:r>
            <a:r>
              <a:rPr lang="fr-FR" dirty="0"/>
              <a:t> </a:t>
            </a:r>
            <a:r>
              <a:rPr lang="fr-FR" b="1" dirty="0"/>
              <a:t>« </a:t>
            </a:r>
            <a:r>
              <a:rPr lang="fr-FR" b="1" dirty="0" err="1"/>
              <a:t>Strumenti</a:t>
            </a:r>
            <a:r>
              <a:rPr lang="fr-FR" b="1" dirty="0"/>
              <a:t> di </a:t>
            </a:r>
            <a:r>
              <a:rPr lang="fr-FR" b="1" dirty="0" err="1"/>
              <a:t>lavoro</a:t>
            </a:r>
            <a:r>
              <a:rPr lang="fr-FR" b="1" dirty="0"/>
              <a:t> » </a:t>
            </a:r>
            <a:r>
              <a:rPr lang="fr-FR" dirty="0"/>
              <a:t>di </a:t>
            </a:r>
            <a:r>
              <a:rPr lang="fr-FR" dirty="0" err="1"/>
              <a:t>moodle</a:t>
            </a:r>
            <a:r>
              <a:rPr lang="fr-FR"/>
              <a:t>.</a:t>
            </a:r>
            <a:endParaRPr lang="fr-FR" dirty="0"/>
          </a:p>
          <a:p>
            <a:pPr marL="0" indent="0" algn="just">
              <a:buNone/>
              <a:tabLst>
                <a:tab pos="446088" algn="l"/>
              </a:tabLst>
            </a:pPr>
            <a:endParaRPr lang="fr-FR" dirty="0"/>
          </a:p>
          <a:p>
            <a:pPr marL="0" indent="0" algn="just">
              <a:buNone/>
              <a:tabLst>
                <a:tab pos="446088" algn="l"/>
              </a:tabLst>
            </a:pPr>
            <a:r>
              <a:rPr lang="fr-FR" dirty="0"/>
              <a:t>	</a:t>
            </a:r>
            <a:r>
              <a:rPr lang="fr-FR" dirty="0" err="1"/>
              <a:t>Potete</a:t>
            </a:r>
            <a:r>
              <a:rPr lang="fr-FR" dirty="0"/>
              <a:t> </a:t>
            </a:r>
            <a:r>
              <a:rPr lang="fr-FR" dirty="0" err="1"/>
              <a:t>trovare</a:t>
            </a:r>
            <a:r>
              <a:rPr lang="fr-FR" dirty="0"/>
              <a:t> </a:t>
            </a:r>
            <a:r>
              <a:rPr lang="fr-FR" dirty="0" err="1"/>
              <a:t>altre</a:t>
            </a:r>
            <a:r>
              <a:rPr lang="fr-FR" dirty="0"/>
              <a:t> </a:t>
            </a:r>
            <a:r>
              <a:rPr lang="fr-FR" dirty="0" err="1"/>
              <a:t>illustrazioni</a:t>
            </a:r>
            <a:r>
              <a:rPr lang="fr-FR" dirty="0"/>
              <a:t> on line, per </a:t>
            </a:r>
            <a:r>
              <a:rPr lang="fr-FR" dirty="0" err="1"/>
              <a:t>esempio</a:t>
            </a:r>
            <a:r>
              <a:rPr lang="fr-FR" dirty="0"/>
              <a:t> : </a:t>
            </a:r>
            <a:r>
              <a:rPr lang="fr-FR" sz="2400" dirty="0">
                <a:hlinkClick r:id="rId2"/>
              </a:rPr>
              <a:t>https://studylibit.com/doc/200415/analisi-logica--complementi</a:t>
            </a:r>
            <a:endParaRPr lang="fr-FR" sz="2400" dirty="0"/>
          </a:p>
          <a:p>
            <a:pPr marL="0" indent="0" algn="just">
              <a:buNone/>
              <a:tabLst>
                <a:tab pos="446088" algn="l"/>
              </a:tabLst>
            </a:pPr>
            <a:endParaRPr lang="fr-FR" sz="240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AF1A78CD-25BA-56D1-4C1F-7ADDDC0884FD}"/>
              </a:ext>
            </a:extLst>
          </p:cNvPr>
          <p:cNvSpPr>
            <a:spLocks noGrp="1"/>
          </p:cNvSpPr>
          <p:nvPr/>
        </p:nvSpPr>
        <p:spPr>
          <a:xfrm>
            <a:off x="229583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Grammaire italienne   </a:t>
            </a:r>
            <a:r>
              <a:rPr lang="fr-FR" sz="1600" dirty="0"/>
              <a:t>-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220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E8DF3A-29AE-D94E-7750-5D7E485A1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09" y="750465"/>
            <a:ext cx="10515600" cy="622060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I </a:t>
            </a:r>
            <a:r>
              <a:rPr lang="fr-FR" b="1" dirty="0" err="1">
                <a:solidFill>
                  <a:srgbClr val="FF0000"/>
                </a:solidFill>
              </a:rPr>
              <a:t>quattro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complementi</a:t>
            </a:r>
            <a:r>
              <a:rPr lang="fr-FR" b="1" dirty="0">
                <a:solidFill>
                  <a:srgbClr val="FF0000"/>
                </a:solidFill>
              </a:rPr>
              <a:t> di </a:t>
            </a:r>
            <a:r>
              <a:rPr lang="fr-FR" b="1" dirty="0" err="1">
                <a:solidFill>
                  <a:srgbClr val="FF0000"/>
                </a:solidFill>
              </a:rPr>
              <a:t>luogo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:</a:t>
            </a:r>
          </a:p>
          <a:p>
            <a:pPr marL="0" indent="0">
              <a:buNone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solidFill>
                  <a:srgbClr val="FF0000"/>
                </a:solidFill>
              </a:rPr>
              <a:t>Stato</a:t>
            </a:r>
            <a:r>
              <a:rPr lang="fr-FR" dirty="0">
                <a:solidFill>
                  <a:srgbClr val="FF0000"/>
                </a:solidFill>
              </a:rPr>
              <a:t> in </a:t>
            </a:r>
            <a:r>
              <a:rPr lang="fr-FR" dirty="0" err="1">
                <a:solidFill>
                  <a:srgbClr val="FF0000"/>
                </a:solidFill>
              </a:rPr>
              <a:t>luogo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		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studenti</a:t>
            </a:r>
            <a:r>
              <a:rPr lang="fr-FR" dirty="0"/>
              <a:t> sono </a:t>
            </a:r>
            <a:r>
              <a:rPr lang="fr-FR" b="1" dirty="0"/>
              <a:t>in</a:t>
            </a:r>
            <a:r>
              <a:rPr lang="fr-FR" dirty="0"/>
              <a:t> </a:t>
            </a:r>
            <a:r>
              <a:rPr lang="fr-FR" dirty="0" err="1"/>
              <a:t>anfiteatro</a:t>
            </a:r>
            <a:r>
              <a:rPr lang="fr-FR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Moto da </a:t>
            </a:r>
            <a:r>
              <a:rPr lang="fr-FR" dirty="0" err="1">
                <a:solidFill>
                  <a:srgbClr val="FF0000"/>
                </a:solidFill>
              </a:rPr>
              <a:t>luogo</a:t>
            </a:r>
            <a:r>
              <a:rPr lang="fr-FR" dirty="0"/>
              <a:t>		</a:t>
            </a:r>
            <a:r>
              <a:rPr lang="fr-FR" dirty="0" err="1"/>
              <a:t>Vengo</a:t>
            </a:r>
            <a:r>
              <a:rPr lang="fr-FR" dirty="0"/>
              <a:t> </a:t>
            </a:r>
            <a:r>
              <a:rPr lang="fr-FR" b="1" dirty="0"/>
              <a:t>da</a:t>
            </a:r>
            <a:r>
              <a:rPr lang="fr-FR" dirty="0"/>
              <a:t> Mallorca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Moto a </a:t>
            </a:r>
            <a:r>
              <a:rPr lang="fr-FR" dirty="0" err="1">
                <a:solidFill>
                  <a:srgbClr val="FF0000"/>
                </a:solidFill>
              </a:rPr>
              <a:t>luogo</a:t>
            </a:r>
            <a:r>
              <a:rPr lang="fr-FR" dirty="0">
                <a:solidFill>
                  <a:srgbClr val="FF0000"/>
                </a:solidFill>
              </a:rPr>
              <a:t>	</a:t>
            </a:r>
            <a:r>
              <a:rPr lang="fr-FR" dirty="0"/>
              <a:t>		</a:t>
            </a:r>
            <a:r>
              <a:rPr lang="fr-FR" dirty="0" err="1"/>
              <a:t>Vado</a:t>
            </a:r>
            <a:r>
              <a:rPr lang="fr-FR" dirty="0"/>
              <a:t> </a:t>
            </a:r>
            <a:r>
              <a:rPr lang="fr-FR" b="1" dirty="0"/>
              <a:t>a</a:t>
            </a:r>
            <a:r>
              <a:rPr lang="fr-FR" dirty="0"/>
              <a:t> Roma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Moto per </a:t>
            </a:r>
            <a:r>
              <a:rPr lang="fr-FR" dirty="0" err="1">
                <a:solidFill>
                  <a:srgbClr val="FF0000"/>
                </a:solidFill>
              </a:rPr>
              <a:t>luogo</a:t>
            </a:r>
            <a:r>
              <a:rPr lang="fr-FR" dirty="0"/>
              <a:t>		</a:t>
            </a:r>
            <a:r>
              <a:rPr lang="fr-FR" dirty="0" err="1"/>
              <a:t>Passo</a:t>
            </a:r>
            <a:r>
              <a:rPr lang="fr-FR" dirty="0"/>
              <a:t> </a:t>
            </a:r>
            <a:r>
              <a:rPr lang="fr-FR" b="1" dirty="0"/>
              <a:t>dal</a:t>
            </a:r>
            <a:r>
              <a:rPr lang="fr-FR" dirty="0"/>
              <a:t> Parc Monceau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/>
              <a:t>Abito</a:t>
            </a:r>
            <a:r>
              <a:rPr lang="fr-FR" dirty="0"/>
              <a:t> / vivo in </a:t>
            </a:r>
            <a:r>
              <a:rPr lang="fr-FR" dirty="0" err="1"/>
              <a:t>città</a:t>
            </a:r>
            <a:r>
              <a:rPr lang="fr-FR" dirty="0"/>
              <a:t> 		</a:t>
            </a:r>
            <a:r>
              <a:rPr lang="fr-FR" dirty="0" err="1"/>
              <a:t>stato</a:t>
            </a:r>
            <a:r>
              <a:rPr lang="fr-FR" dirty="0"/>
              <a:t> in </a:t>
            </a:r>
            <a:r>
              <a:rPr lang="fr-FR" dirty="0" err="1"/>
              <a:t>luogo</a:t>
            </a:r>
            <a:r>
              <a:rPr lang="fr-FR" dirty="0"/>
              <a:t>			in quale </a:t>
            </a:r>
            <a:r>
              <a:rPr lang="fr-FR" dirty="0" err="1"/>
              <a:t>posto</a:t>
            </a:r>
            <a:r>
              <a:rPr lang="fr-FR" dirty="0"/>
              <a:t> </a:t>
            </a:r>
            <a:r>
              <a:rPr lang="fr-FR" dirty="0" err="1"/>
              <a:t>abito</a:t>
            </a:r>
            <a:r>
              <a:rPr lang="fr-FR" dirty="0"/>
              <a:t> ?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/>
              <a:t>Vado</a:t>
            </a:r>
            <a:r>
              <a:rPr lang="fr-FR" dirty="0"/>
              <a:t> in </a:t>
            </a:r>
            <a:r>
              <a:rPr lang="fr-FR" dirty="0" err="1"/>
              <a:t>Cile</a:t>
            </a:r>
            <a:r>
              <a:rPr lang="fr-FR" dirty="0"/>
              <a:t>		moto a </a:t>
            </a:r>
            <a:r>
              <a:rPr lang="fr-FR" dirty="0" err="1"/>
              <a:t>luogo</a:t>
            </a:r>
            <a:r>
              <a:rPr lang="fr-FR" dirty="0"/>
              <a:t>			verso quale </a:t>
            </a:r>
            <a:r>
              <a:rPr lang="fr-FR" dirty="0" err="1"/>
              <a:t>paese</a:t>
            </a:r>
            <a:r>
              <a:rPr lang="fr-FR" dirty="0"/>
              <a:t> ?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/>
              <a:t>Passo</a:t>
            </a:r>
            <a:r>
              <a:rPr lang="fr-FR" dirty="0"/>
              <a:t> in </a:t>
            </a:r>
            <a:r>
              <a:rPr lang="fr-FR" dirty="0" err="1"/>
              <a:t>città</a:t>
            </a:r>
            <a:r>
              <a:rPr lang="fr-FR" dirty="0"/>
              <a:t>		moto per </a:t>
            </a:r>
            <a:r>
              <a:rPr lang="fr-FR" dirty="0" err="1"/>
              <a:t>luogo</a:t>
            </a:r>
            <a:r>
              <a:rPr lang="fr-FR" dirty="0"/>
              <a:t>			</a:t>
            </a:r>
            <a:r>
              <a:rPr lang="fr-FR" dirty="0" err="1"/>
              <a:t>attraverso</a:t>
            </a:r>
            <a:r>
              <a:rPr lang="fr-FR" dirty="0"/>
              <a:t> quale </a:t>
            </a:r>
            <a:r>
              <a:rPr lang="fr-FR" dirty="0" err="1"/>
              <a:t>posto</a:t>
            </a:r>
            <a:r>
              <a:rPr lang="fr-FR" dirty="0"/>
              <a:t>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	Vivo / </a:t>
            </a:r>
            <a:r>
              <a:rPr lang="fr-FR" dirty="0" err="1"/>
              <a:t>abito</a:t>
            </a:r>
            <a:r>
              <a:rPr lang="fr-FR" dirty="0"/>
              <a:t> in </a:t>
            </a:r>
            <a:r>
              <a:rPr lang="fr-FR" dirty="0" err="1"/>
              <a:t>città</a:t>
            </a:r>
            <a:r>
              <a:rPr lang="fr-FR" dirty="0"/>
              <a:t>		</a:t>
            </a:r>
            <a:r>
              <a:rPr lang="fr-FR" dirty="0" err="1"/>
              <a:t>stato</a:t>
            </a:r>
            <a:r>
              <a:rPr lang="fr-FR" dirty="0"/>
              <a:t> in </a:t>
            </a:r>
            <a:r>
              <a:rPr lang="fr-FR" dirty="0" err="1"/>
              <a:t>luogo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Vivo a </a:t>
            </a:r>
            <a:r>
              <a:rPr lang="fr-FR" dirty="0" err="1"/>
              <a:t>Parigi</a:t>
            </a:r>
            <a:r>
              <a:rPr lang="fr-FR" dirty="0"/>
              <a:t>		</a:t>
            </a:r>
            <a:r>
              <a:rPr lang="fr-FR" dirty="0" err="1"/>
              <a:t>stato</a:t>
            </a:r>
            <a:r>
              <a:rPr lang="fr-FR" dirty="0"/>
              <a:t> in </a:t>
            </a:r>
            <a:r>
              <a:rPr lang="fr-FR" dirty="0" err="1"/>
              <a:t>luogo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/>
              <a:t>Cammino</a:t>
            </a:r>
            <a:r>
              <a:rPr lang="fr-FR" dirty="0"/>
              <a:t> per la piazza 	</a:t>
            </a:r>
            <a:r>
              <a:rPr lang="fr-FR" dirty="0" err="1"/>
              <a:t>stato</a:t>
            </a:r>
            <a:r>
              <a:rPr lang="fr-FR" dirty="0"/>
              <a:t> in </a:t>
            </a:r>
            <a:r>
              <a:rPr lang="fr-FR" dirty="0" err="1"/>
              <a:t>luogo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IMPORTANTE - La </a:t>
            </a:r>
            <a:r>
              <a:rPr lang="fr-FR" b="1" dirty="0" err="1"/>
              <a:t>natura</a:t>
            </a:r>
            <a:r>
              <a:rPr lang="fr-FR" b="1" dirty="0"/>
              <a:t> </a:t>
            </a:r>
            <a:r>
              <a:rPr lang="fr-FR" b="1" dirty="0" err="1"/>
              <a:t>del</a:t>
            </a:r>
            <a:r>
              <a:rPr lang="fr-FR" b="1" dirty="0"/>
              <a:t> </a:t>
            </a:r>
            <a:r>
              <a:rPr lang="fr-FR" b="1" dirty="0" err="1"/>
              <a:t>complemento</a:t>
            </a:r>
            <a:r>
              <a:rPr lang="fr-FR" b="1" dirty="0"/>
              <a:t> </a:t>
            </a:r>
            <a:r>
              <a:rPr lang="fr-FR" b="1" u="sng" dirty="0" err="1"/>
              <a:t>dipende</a:t>
            </a:r>
            <a:r>
              <a:rPr lang="fr-FR" b="1" u="sng" dirty="0"/>
              <a:t> dalla </a:t>
            </a:r>
            <a:r>
              <a:rPr lang="fr-FR" b="1" u="sng" dirty="0" err="1"/>
              <a:t>reggenza</a:t>
            </a:r>
            <a:r>
              <a:rPr lang="fr-FR" b="1" u="sng" dirty="0"/>
              <a:t> </a:t>
            </a:r>
            <a:r>
              <a:rPr lang="fr-FR" b="1" u="sng" dirty="0" err="1"/>
              <a:t>del</a:t>
            </a:r>
            <a:r>
              <a:rPr lang="fr-FR" b="1" u="sng" dirty="0"/>
              <a:t> verbo</a:t>
            </a:r>
            <a:r>
              <a:rPr lang="fr-FR" b="1" dirty="0"/>
              <a:t> (e non dalla </a:t>
            </a:r>
            <a:r>
              <a:rPr lang="fr-FR" b="1" dirty="0" err="1"/>
              <a:t>preposizione</a:t>
            </a:r>
            <a:r>
              <a:rPr lang="fr-FR" b="1" dirty="0"/>
              <a:t>) :</a:t>
            </a:r>
          </a:p>
          <a:p>
            <a:pPr marL="0" indent="0">
              <a:buNone/>
            </a:pPr>
            <a:r>
              <a:rPr lang="fr-FR" dirty="0"/>
              <a:t>- la </a:t>
            </a:r>
            <a:r>
              <a:rPr lang="fr-FR" dirty="0" err="1"/>
              <a:t>stessa</a:t>
            </a:r>
            <a:r>
              <a:rPr lang="fr-FR" dirty="0"/>
              <a:t> </a:t>
            </a:r>
            <a:r>
              <a:rPr lang="fr-FR" dirty="0" err="1"/>
              <a:t>preposizione</a:t>
            </a:r>
            <a:r>
              <a:rPr lang="fr-FR" dirty="0"/>
              <a:t> </a:t>
            </a:r>
            <a:r>
              <a:rPr lang="fr-FR" dirty="0" err="1"/>
              <a:t>viene</a:t>
            </a:r>
            <a:r>
              <a:rPr lang="fr-FR" dirty="0"/>
              <a:t> </a:t>
            </a:r>
            <a:r>
              <a:rPr lang="fr-FR" dirty="0" err="1"/>
              <a:t>utilizzata</a:t>
            </a:r>
            <a:r>
              <a:rPr lang="fr-FR" dirty="0"/>
              <a:t> per </a:t>
            </a:r>
            <a:r>
              <a:rPr lang="fr-FR" dirty="0" err="1"/>
              <a:t>esprimere</a:t>
            </a:r>
            <a:r>
              <a:rPr lang="fr-FR" dirty="0"/>
              <a:t> </a:t>
            </a:r>
            <a:r>
              <a:rPr lang="fr-FR" dirty="0" err="1"/>
              <a:t>complementi</a:t>
            </a:r>
            <a:r>
              <a:rPr lang="fr-FR" dirty="0"/>
              <a:t> </a:t>
            </a:r>
            <a:r>
              <a:rPr lang="fr-FR" dirty="0" err="1"/>
              <a:t>diversi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 err="1"/>
              <a:t>preposizioni</a:t>
            </a:r>
            <a:r>
              <a:rPr lang="fr-FR" dirty="0"/>
              <a:t> diverse </a:t>
            </a:r>
            <a:r>
              <a:rPr lang="fr-FR" dirty="0" err="1"/>
              <a:t>possono</a:t>
            </a:r>
            <a:r>
              <a:rPr lang="fr-FR" dirty="0"/>
              <a:t> </a:t>
            </a:r>
            <a:r>
              <a:rPr lang="fr-FR" dirty="0" err="1"/>
              <a:t>esprimere</a:t>
            </a:r>
            <a:r>
              <a:rPr lang="fr-FR" dirty="0"/>
              <a:t> lo </a:t>
            </a:r>
            <a:r>
              <a:rPr lang="fr-FR" dirty="0" err="1"/>
              <a:t>stesso</a:t>
            </a:r>
            <a:r>
              <a:rPr lang="fr-FR" dirty="0"/>
              <a:t> </a:t>
            </a:r>
            <a:r>
              <a:rPr lang="fr-FR" dirty="0" err="1"/>
              <a:t>complemento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CBA67AC-74BC-D841-5CFA-8D60363F6472}"/>
              </a:ext>
            </a:extLst>
          </p:cNvPr>
          <p:cNvSpPr>
            <a:spLocks noGrp="1"/>
          </p:cNvSpPr>
          <p:nvPr/>
        </p:nvSpPr>
        <p:spPr>
          <a:xfrm>
            <a:off x="229583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Grammaire italienne   </a:t>
            </a:r>
            <a:r>
              <a:rPr lang="fr-FR" sz="1600" dirty="0"/>
              <a:t>-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0935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E48876-BDFC-E903-29BB-A9131F4F5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Il </a:t>
            </a:r>
            <a:r>
              <a:rPr lang="fr-FR" dirty="0" err="1">
                <a:solidFill>
                  <a:srgbClr val="FF0000"/>
                </a:solidFill>
              </a:rPr>
              <a:t>complemento</a:t>
            </a:r>
            <a:r>
              <a:rPr lang="fr-FR" dirty="0">
                <a:solidFill>
                  <a:srgbClr val="FF0000"/>
                </a:solidFill>
              </a:rPr>
              <a:t> di </a:t>
            </a:r>
            <a:r>
              <a:rPr lang="fr-FR" b="1" dirty="0">
                <a:solidFill>
                  <a:srgbClr val="FF0000"/>
                </a:solidFill>
              </a:rPr>
              <a:t>causa</a:t>
            </a:r>
            <a:r>
              <a:rPr lang="fr-FR" b="1" dirty="0"/>
              <a:t> </a:t>
            </a:r>
            <a:r>
              <a:rPr lang="fr-FR" dirty="0"/>
              <a:t>(il </a:t>
            </a:r>
            <a:r>
              <a:rPr lang="fr-FR" dirty="0" err="1"/>
              <a:t>motivo</a:t>
            </a:r>
            <a:r>
              <a:rPr lang="fr-FR" dirty="0"/>
              <a:t>, l’origine)			</a:t>
            </a:r>
            <a:r>
              <a:rPr lang="fr-FR" b="1" dirty="0">
                <a:solidFill>
                  <a:srgbClr val="FF0000"/>
                </a:solidFill>
              </a:rPr>
              <a:t>PASSATO</a:t>
            </a:r>
            <a:endParaRPr lang="fr-FR" dirty="0"/>
          </a:p>
          <a:p>
            <a:pPr marL="0" indent="0">
              <a:buNone/>
            </a:pPr>
            <a:r>
              <a:rPr lang="fr-FR" i="1" dirty="0" err="1"/>
              <a:t>Sto</a:t>
            </a:r>
            <a:r>
              <a:rPr lang="fr-FR" i="1" dirty="0"/>
              <a:t> </a:t>
            </a:r>
            <a:r>
              <a:rPr lang="fr-FR" i="1" dirty="0" err="1"/>
              <a:t>tremando</a:t>
            </a:r>
            <a:r>
              <a:rPr lang="fr-FR" i="1" dirty="0"/>
              <a:t> </a:t>
            </a:r>
            <a:r>
              <a:rPr lang="fr-FR" b="1" i="1" dirty="0"/>
              <a:t>dal</a:t>
            </a:r>
            <a:r>
              <a:rPr lang="fr-FR" i="1" dirty="0"/>
              <a:t> </a:t>
            </a:r>
            <a:r>
              <a:rPr lang="fr-FR" i="1" dirty="0" err="1"/>
              <a:t>freddo</a:t>
            </a:r>
            <a:r>
              <a:rPr lang="fr-FR" i="1" dirty="0"/>
              <a:t>	</a:t>
            </a:r>
          </a:p>
          <a:p>
            <a:pPr marL="0" indent="0">
              <a:buNone/>
            </a:pPr>
            <a:r>
              <a:rPr lang="fr-FR" dirty="0"/>
              <a:t>-&gt; </a:t>
            </a:r>
            <a:r>
              <a:rPr lang="fr-FR" i="1" dirty="0" err="1"/>
              <a:t>sto</a:t>
            </a:r>
            <a:r>
              <a:rPr lang="fr-FR" i="1" dirty="0"/>
              <a:t> </a:t>
            </a:r>
            <a:r>
              <a:rPr lang="fr-FR" i="1" dirty="0" err="1"/>
              <a:t>tremando</a:t>
            </a:r>
            <a:r>
              <a:rPr lang="fr-FR" i="1" dirty="0"/>
              <a:t> a causa </a:t>
            </a:r>
            <a:r>
              <a:rPr lang="fr-FR" i="1" dirty="0" err="1"/>
              <a:t>del</a:t>
            </a:r>
            <a:r>
              <a:rPr lang="fr-FR" i="1" dirty="0"/>
              <a:t> </a:t>
            </a:r>
            <a:r>
              <a:rPr lang="fr-FR" i="1" dirty="0" err="1"/>
              <a:t>freddo</a:t>
            </a:r>
            <a:endParaRPr lang="fr-FR" i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Il </a:t>
            </a:r>
            <a:r>
              <a:rPr lang="fr-FR" dirty="0" err="1">
                <a:solidFill>
                  <a:srgbClr val="FF0000"/>
                </a:solidFill>
              </a:rPr>
              <a:t>complementi</a:t>
            </a:r>
            <a:r>
              <a:rPr lang="fr-FR" dirty="0">
                <a:solidFill>
                  <a:srgbClr val="FF0000"/>
                </a:solidFill>
              </a:rPr>
              <a:t> di </a:t>
            </a:r>
            <a:r>
              <a:rPr lang="fr-FR" b="1" dirty="0">
                <a:solidFill>
                  <a:srgbClr val="FF0000"/>
                </a:solidFill>
              </a:rPr>
              <a:t>fine </a:t>
            </a:r>
            <a:r>
              <a:rPr lang="fr-FR" dirty="0"/>
              <a:t>(la </a:t>
            </a:r>
            <a:r>
              <a:rPr lang="fr-FR" dirty="0" err="1"/>
              <a:t>finalità</a:t>
            </a:r>
            <a:r>
              <a:rPr lang="fr-FR" dirty="0"/>
              <a:t>, l’</a:t>
            </a:r>
            <a:r>
              <a:rPr lang="fr-FR" dirty="0" err="1"/>
              <a:t>obiettivo</a:t>
            </a:r>
            <a:r>
              <a:rPr lang="fr-FR" dirty="0"/>
              <a:t>, lo </a:t>
            </a:r>
            <a:r>
              <a:rPr lang="fr-FR" dirty="0" err="1"/>
              <a:t>scopo</a:t>
            </a:r>
            <a:r>
              <a:rPr lang="fr-FR" dirty="0"/>
              <a:t>)	</a:t>
            </a:r>
            <a:r>
              <a:rPr lang="fr-FR" b="1" dirty="0">
                <a:solidFill>
                  <a:srgbClr val="FF0000"/>
                </a:solidFill>
              </a:rPr>
              <a:t>FUTURO</a:t>
            </a:r>
          </a:p>
          <a:p>
            <a:pPr marL="0" indent="0">
              <a:buNone/>
            </a:pPr>
            <a:r>
              <a:rPr lang="fr-FR" i="1" dirty="0"/>
              <a:t>mi </a:t>
            </a:r>
            <a:r>
              <a:rPr lang="fr-FR" i="1" dirty="0" err="1"/>
              <a:t>sbrigo</a:t>
            </a:r>
            <a:r>
              <a:rPr lang="fr-FR" i="1" dirty="0"/>
              <a:t> </a:t>
            </a:r>
            <a:r>
              <a:rPr lang="fr-FR" b="1" i="1" dirty="0"/>
              <a:t>per</a:t>
            </a:r>
            <a:r>
              <a:rPr lang="fr-FR" i="1" dirty="0"/>
              <a:t> non </a:t>
            </a:r>
            <a:r>
              <a:rPr lang="fr-FR" i="1" dirty="0" err="1"/>
              <a:t>fare</a:t>
            </a:r>
            <a:r>
              <a:rPr lang="fr-FR" i="1" dirty="0"/>
              <a:t> </a:t>
            </a:r>
            <a:r>
              <a:rPr lang="fr-FR" i="1" dirty="0" err="1"/>
              <a:t>tardi</a:t>
            </a:r>
            <a:endParaRPr lang="fr-FR" i="1" dirty="0"/>
          </a:p>
          <a:p>
            <a:pPr marL="0" indent="0">
              <a:buNone/>
            </a:pPr>
            <a:r>
              <a:rPr lang="fr-FR" i="1" dirty="0"/>
              <a:t>-&gt; mi </a:t>
            </a:r>
            <a:r>
              <a:rPr lang="fr-FR" i="1" dirty="0" err="1"/>
              <a:t>sbrigo</a:t>
            </a:r>
            <a:r>
              <a:rPr lang="fr-FR" i="1" dirty="0"/>
              <a:t> allo </a:t>
            </a:r>
            <a:r>
              <a:rPr lang="fr-FR" i="1" dirty="0" err="1"/>
              <a:t>scopo</a:t>
            </a:r>
            <a:r>
              <a:rPr lang="fr-FR" i="1" dirty="0"/>
              <a:t> di non </a:t>
            </a:r>
            <a:r>
              <a:rPr lang="fr-FR" i="1" dirty="0" err="1"/>
              <a:t>fare</a:t>
            </a:r>
            <a:r>
              <a:rPr lang="fr-FR" i="1" dirty="0"/>
              <a:t> </a:t>
            </a:r>
            <a:r>
              <a:rPr lang="fr-FR" i="1" dirty="0" err="1"/>
              <a:t>tardi</a:t>
            </a:r>
            <a:endParaRPr lang="fr-FR" i="1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454B5017-E2CB-2D1D-96A3-486DF3EB9C5F}"/>
              </a:ext>
            </a:extLst>
          </p:cNvPr>
          <p:cNvSpPr>
            <a:spLocks noGrp="1"/>
          </p:cNvSpPr>
          <p:nvPr/>
        </p:nvSpPr>
        <p:spPr>
          <a:xfrm>
            <a:off x="229583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Grammaire italienne   </a:t>
            </a:r>
            <a:r>
              <a:rPr lang="fr-FR" sz="1600" dirty="0"/>
              <a:t>-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56796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1098</Words>
  <Application>Microsoft Office PowerPoint</Application>
  <PresentationFormat>Grand écran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 italienne   -   L2ITMGRA / L2LAITGR   -   année 2019-2020</dc:title>
  <dc:creator>Isabella Montersino</dc:creator>
  <cp:lastModifiedBy>Isabella Montersino</cp:lastModifiedBy>
  <cp:revision>27</cp:revision>
  <dcterms:created xsi:type="dcterms:W3CDTF">2020-03-24T22:48:09Z</dcterms:created>
  <dcterms:modified xsi:type="dcterms:W3CDTF">2024-02-16T15:24:36Z</dcterms:modified>
</cp:coreProperties>
</file>