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2" r:id="rId2"/>
    <p:sldId id="303" r:id="rId3"/>
    <p:sldId id="304" r:id="rId4"/>
    <p:sldId id="305" r:id="rId5"/>
    <p:sldId id="306" r:id="rId6"/>
    <p:sldId id="307" r:id="rId7"/>
    <p:sldId id="308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44B95-1047-40D7-B648-70A6B95AEF3A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FAF33-88D1-44E9-9B2D-8C25C53D41C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16/02/2024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16/02/2024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16/02/2024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16/02/2024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16/02/2024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16/02/2024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16/02/2024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16/02/2024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16/02/2024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16/02/2024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16/02/2024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16/02/2024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600" b="1" dirty="0"/>
              <a:t>Grammaire italienne   </a:t>
            </a:r>
            <a:r>
              <a:rPr lang="fr-FR" sz="1600" dirty="0"/>
              <a:t>-  </a:t>
            </a:r>
            <a:r>
              <a:rPr lang="fr-FR" sz="1600" b="1" dirty="0"/>
              <a:t>L2LAITGR   -   année 2023-2024</a:t>
            </a:r>
            <a:br>
              <a:rPr lang="fr-FR" b="1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836712"/>
            <a:ext cx="8892480" cy="602128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fr-FR" sz="2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FR" sz="2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 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verbi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impersonali</a:t>
            </a:r>
            <a:endParaRPr lang="fr-FR" sz="2000" i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algn="just">
              <a:buFontTx/>
              <a:buChar char="-"/>
              <a:tabLst>
                <a:tab pos="354013" algn="l"/>
                <a:tab pos="633413" algn="l"/>
              </a:tabLst>
            </a:pPr>
            <a:endParaRPr lang="fr-FR" sz="900" b="1" i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just">
              <a:buNone/>
              <a:tabLst>
                <a:tab pos="354013" algn="l"/>
                <a:tab pos="633413" algn="l"/>
              </a:tabLst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verbi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« 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impersonali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 » 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non 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hanno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un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soggetto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u="sng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definito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(il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soggetto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non è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una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persona).</a:t>
            </a:r>
          </a:p>
          <a:p>
            <a:pPr marL="0" indent="0" algn="just">
              <a:buNone/>
              <a:tabLst>
                <a:tab pos="354013" algn="l"/>
                <a:tab pos="633413" algn="l"/>
              </a:tabLst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just">
              <a:buNone/>
              <a:tabLst>
                <a:tab pos="354013" algn="l"/>
                <a:tab pos="633413" algn="l"/>
              </a:tabLst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Il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paradigma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verbale è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limitato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: </a:t>
            </a:r>
          </a:p>
          <a:p>
            <a:pPr marL="0" indent="0" algn="just">
              <a:buNone/>
              <a:tabLst>
                <a:tab pos="354013" algn="l"/>
                <a:tab pos="633413" algn="l"/>
              </a:tabLst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342900" lvl="1" indent="-342900" algn="just">
              <a:buFontTx/>
              <a:buChar char="-"/>
              <a:tabLst>
                <a:tab pos="354013" algn="l"/>
                <a:tab pos="633413" algn="l"/>
              </a:tabLst>
            </a:pP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modi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indefiniti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lvl="1" indent="0" algn="just">
              <a:buNone/>
              <a:tabLst>
                <a:tab pos="354013" algn="l"/>
                <a:tab pos="633413" algn="l"/>
                <a:tab pos="1790700" algn="l"/>
                <a:tab pos="2247900" algn="l"/>
              </a:tabLst>
            </a:pP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		</a:t>
            </a:r>
            <a:r>
              <a:rPr lang="fr-FR" sz="26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es.	</a:t>
            </a:r>
            <a:r>
              <a:rPr lang="fr-FR" sz="2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Ø</a:t>
            </a:r>
            <a:r>
              <a:rPr lang="fr-FR" sz="26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6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sta</a:t>
            </a:r>
            <a:r>
              <a:rPr lang="fr-FR" sz="26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6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piovendo</a:t>
            </a:r>
            <a:r>
              <a:rPr lang="fr-FR" sz="26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da </a:t>
            </a:r>
            <a:r>
              <a:rPr lang="fr-FR" sz="26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stamattina</a:t>
            </a:r>
            <a:r>
              <a:rPr lang="fr-FR" sz="26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</a:p>
          <a:p>
            <a:pPr marL="0" lvl="1" indent="0" algn="just">
              <a:buNone/>
              <a:tabLst>
                <a:tab pos="354013" algn="l"/>
                <a:tab pos="633413" algn="l"/>
                <a:tab pos="1790700" algn="l"/>
                <a:tab pos="2247900" algn="l"/>
              </a:tabLst>
            </a:pPr>
            <a:r>
              <a:rPr lang="fr-FR" sz="26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			</a:t>
            </a:r>
            <a:r>
              <a:rPr lang="fr-FR" sz="2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Ø</a:t>
            </a:r>
            <a:r>
              <a:rPr lang="fr-FR" sz="26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si è </a:t>
            </a:r>
            <a:r>
              <a:rPr lang="fr-FR" sz="26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messo</a:t>
            </a:r>
            <a:r>
              <a:rPr lang="fr-FR" sz="26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a </a:t>
            </a:r>
            <a:r>
              <a:rPr lang="fr-FR" sz="26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grandinare</a:t>
            </a:r>
            <a:endParaRPr lang="fr-FR" sz="26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just">
              <a:buNone/>
              <a:tabLst>
                <a:tab pos="354013" algn="l"/>
                <a:tab pos="633413" algn="l"/>
              </a:tabLst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algn="just">
              <a:buFontTx/>
              <a:buChar char="-"/>
              <a:tabLst>
                <a:tab pos="354013" algn="l"/>
                <a:tab pos="633413" algn="l"/>
              </a:tabLst>
            </a:pP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modi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finiti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si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utilizzano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solo alla 3a persona</a:t>
            </a:r>
          </a:p>
          <a:p>
            <a:pPr marL="0" indent="0" algn="just">
              <a:buNone/>
              <a:tabLst>
                <a:tab pos="354013" algn="l"/>
                <a:tab pos="633413" algn="l"/>
                <a:tab pos="1790700" algn="l"/>
                <a:tab pos="2247900" algn="l"/>
              </a:tabLst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		</a:t>
            </a:r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es. 	</a:t>
            </a:r>
            <a:r>
              <a:rPr lang="fr-FR" sz="26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la </a:t>
            </a:r>
            <a:r>
              <a:rPr lang="fr-FR" sz="26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settimana</a:t>
            </a:r>
            <a:r>
              <a:rPr lang="fr-FR" sz="26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6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scorsa</a:t>
            </a:r>
            <a:r>
              <a:rPr lang="fr-FR" sz="26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fr-FR" sz="2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Ø </a:t>
            </a:r>
            <a:r>
              <a:rPr lang="fr-FR" sz="26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è </a:t>
            </a:r>
            <a:r>
              <a:rPr lang="fr-FR" sz="26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nevicato</a:t>
            </a:r>
            <a:r>
              <a:rPr lang="fr-FR" sz="26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6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abbondantemente</a:t>
            </a:r>
            <a:r>
              <a:rPr lang="fr-FR" sz="26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</a:p>
          <a:p>
            <a:pPr marL="0" indent="0" algn="just">
              <a:buNone/>
              <a:tabLst>
                <a:tab pos="354013" algn="l"/>
                <a:tab pos="633413" algn="l"/>
                <a:tab pos="1790700" algn="l"/>
                <a:tab pos="2247900" algn="l"/>
              </a:tabLst>
            </a:pPr>
            <a:r>
              <a:rPr lang="fr-FR" sz="26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			</a:t>
            </a:r>
            <a:r>
              <a:rPr lang="fr-FR" sz="2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Ø </a:t>
            </a:r>
            <a:r>
              <a:rPr lang="fr-FR" sz="26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è </a:t>
            </a:r>
            <a:r>
              <a:rPr lang="fr-FR" sz="26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necessario</a:t>
            </a:r>
            <a:r>
              <a:rPr lang="fr-FR" sz="26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6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declinare</a:t>
            </a:r>
            <a:r>
              <a:rPr lang="fr-FR" sz="26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la propria </a:t>
            </a:r>
            <a:r>
              <a:rPr lang="fr-FR" sz="26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identità</a:t>
            </a:r>
            <a:endParaRPr lang="fr-FR" sz="2600" i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457200" lvl="1" indent="0" algn="just">
              <a:buNone/>
              <a:tabLst>
                <a:tab pos="354013" algn="l"/>
                <a:tab pos="633413" algn="l"/>
                <a:tab pos="1790700" algn="l"/>
                <a:tab pos="2247900" algn="l"/>
              </a:tabLst>
            </a:pP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		</a:t>
            </a:r>
          </a:p>
          <a:p>
            <a:pPr lvl="1" algn="just">
              <a:buFontTx/>
              <a:buChar char="-"/>
              <a:tabLst>
                <a:tab pos="354013" algn="l"/>
                <a:tab pos="633413" algn="l"/>
                <a:tab pos="1790700" algn="l"/>
              </a:tabLst>
            </a:pP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582800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60212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Tipologia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dei 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verbi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impersonali</a:t>
            </a:r>
            <a:endParaRPr lang="fr-FR" sz="2400" b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ctr">
              <a:buNone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ctr">
              <a:buNone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457200" indent="-457200" algn="just">
              <a:buAutoNum type="arabicParenR"/>
            </a:pP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Verbi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che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indicano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fenomeni</a:t>
            </a:r>
            <a:r>
              <a:rPr lang="fr-FR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atmosferici</a:t>
            </a:r>
            <a:endParaRPr lang="fr-FR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just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es. 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Ø</a:t>
            </a:r>
            <a:r>
              <a:rPr lang="fr-FR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piove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da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questa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mattina</a:t>
            </a:r>
            <a:endParaRPr lang="fr-FR" sz="2400" i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just">
              <a:buNone/>
              <a:tabLst>
                <a:tab pos="444500" algn="l"/>
              </a:tabLst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</a:t>
            </a:r>
            <a:r>
              <a:rPr lang="fr-FR" sz="2400" u="sng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Nota Bene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-  in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senso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figurato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questi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verbi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diventano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personali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just">
              <a:buNone/>
              <a:tabLst>
                <a:tab pos="444500" algn="l"/>
              </a:tabLst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	es. 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alla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conferenza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del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deputato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piovevano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gli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insulti</a:t>
            </a:r>
            <a:endParaRPr lang="fr-FR" sz="2400" i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just">
              <a:buNone/>
              <a:tabLst>
                <a:tab pos="444500" algn="l"/>
              </a:tabLst>
            </a:pP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		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(in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questo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caso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fr-FR" sz="2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gli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insulti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è il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vero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soggetto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fr-FR" sz="2000" u="sng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postposto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al verbo)</a:t>
            </a:r>
          </a:p>
          <a:p>
            <a:pPr marL="0" indent="0" algn="just">
              <a:buNone/>
              <a:tabLst>
                <a:tab pos="444500" algn="l"/>
              </a:tabLst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457200" indent="-457200" algn="just">
              <a:buAutoNum type="arabicParenR" startAt="2"/>
              <a:tabLst>
                <a:tab pos="533400" algn="l"/>
              </a:tabLst>
            </a:pP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Verbo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« </a:t>
            </a:r>
            <a:r>
              <a:rPr lang="fr-FR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fare</a:t>
            </a:r>
            <a:r>
              <a:rPr lang="fr-FR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 »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associato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a </a:t>
            </a:r>
            <a:r>
              <a:rPr lang="fr-FR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fenomeni</a:t>
            </a:r>
            <a:r>
              <a:rPr lang="fr-FR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atmosferici</a:t>
            </a:r>
            <a:endParaRPr lang="fr-FR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just">
              <a:buNone/>
              <a:tabLst>
                <a:tab pos="901700" algn="l"/>
                <a:tab pos="1346200" algn="l"/>
              </a:tabLst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es.	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oggi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Ø fa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caldo</a:t>
            </a:r>
            <a:endParaRPr lang="fr-FR" sz="2400" i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just">
              <a:buNone/>
              <a:tabLst>
                <a:tab pos="1346200" algn="l"/>
              </a:tabLst>
            </a:pP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ieri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Ø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faceva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freddo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just">
              <a:buNone/>
              <a:tabLst>
                <a:tab pos="1346200" algn="l"/>
              </a:tabLst>
            </a:pPr>
            <a:r>
              <a:rPr lang="fr-FR" sz="16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Ø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farà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molto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caldo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ad Abu Dhabi ?</a:t>
            </a:r>
          </a:p>
          <a:p>
            <a:pPr marL="0" indent="0" algn="just">
              <a:buNone/>
              <a:tabLst>
                <a:tab pos="1346200" algn="l"/>
              </a:tabLst>
            </a:pPr>
            <a:endParaRPr lang="fr-FR" sz="2400" i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42B887D0-39A7-E4CC-9E65-889C91902E11}"/>
              </a:ext>
            </a:extLst>
          </p:cNvPr>
          <p:cNvSpPr txBox="1">
            <a:spLocks/>
          </p:cNvSpPr>
          <p:nvPr/>
        </p:nvSpPr>
        <p:spPr>
          <a:xfrm>
            <a:off x="66288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00" b="1" dirty="0"/>
              <a:t>Grammaire italienne   </a:t>
            </a:r>
            <a:r>
              <a:rPr lang="fr-FR" sz="1600" dirty="0"/>
              <a:t>-   </a:t>
            </a:r>
            <a:r>
              <a:rPr lang="fr-FR" sz="1600" b="1" dirty="0"/>
              <a:t>L2LAITGR   -   année 2023-2024</a:t>
            </a:r>
            <a:br>
              <a:rPr lang="fr-FR" b="1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8277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60212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ctr">
              <a:buNone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just">
              <a:buNone/>
              <a:tabLst>
                <a:tab pos="533400" algn="l"/>
              </a:tabLst>
            </a:pPr>
            <a:r>
              <a:rPr lang="fr-FR" sz="22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3)	</a:t>
            </a:r>
            <a:r>
              <a:rPr lang="fr-FR" sz="2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Verbo</a:t>
            </a:r>
            <a:r>
              <a:rPr lang="fr-FR" sz="22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« </a:t>
            </a:r>
            <a:r>
              <a:rPr lang="fr-FR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essere</a:t>
            </a:r>
            <a:r>
              <a:rPr lang="fr-FR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 »</a:t>
            </a:r>
            <a:r>
              <a:rPr lang="fr-FR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seguito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da </a:t>
            </a:r>
            <a:r>
              <a:rPr lang="fr-FR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un </a:t>
            </a:r>
            <a:r>
              <a:rPr lang="fr-FR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aggettivo</a:t>
            </a:r>
            <a:endParaRPr lang="fr-FR" sz="2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just">
              <a:buNone/>
            </a:pP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es. 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Ø 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è </a:t>
            </a:r>
            <a:r>
              <a:rPr lang="fr-FR" sz="22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necessario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Ø </a:t>
            </a:r>
            <a:r>
              <a:rPr lang="fr-FR" sz="22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era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2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evidente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Ø </a:t>
            </a:r>
            <a:r>
              <a:rPr lang="fr-FR" sz="22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sarà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2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opportuno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…</a:t>
            </a:r>
          </a:p>
          <a:p>
            <a:pPr marL="0" indent="0" algn="just">
              <a:buNone/>
              <a:tabLst>
                <a:tab pos="444500" algn="l"/>
              </a:tabLst>
            </a:pP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</a:t>
            </a:r>
            <a:r>
              <a:rPr lang="fr-FR" sz="2200" u="sng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Nota Bene 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-  il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soggetto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qui, è la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proposizione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soggettiva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intera</a:t>
            </a:r>
            <a:endParaRPr lang="fr-FR" sz="22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just">
              <a:buNone/>
              <a:tabLst>
                <a:tab pos="444500" algn="l"/>
              </a:tabLst>
            </a:pP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	es. </a:t>
            </a:r>
            <a:r>
              <a:rPr lang="fr-FR" sz="22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Ormai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Ø 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è </a:t>
            </a:r>
            <a:r>
              <a:rPr lang="fr-FR" sz="22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chiaro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2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che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Paolo ha perso il </a:t>
            </a:r>
            <a:r>
              <a:rPr lang="fr-FR" sz="22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treno</a:t>
            </a:r>
            <a:endParaRPr lang="fr-FR" sz="2200" i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just">
              <a:buNone/>
              <a:tabLst>
                <a:tab pos="444500" algn="l"/>
                <a:tab pos="1346200" algn="l"/>
              </a:tabLst>
            </a:pP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	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(= il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fatto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che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Paolo ha perso il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treno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è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chiaro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</a:p>
          <a:p>
            <a:pPr marL="0" indent="0" algn="just">
              <a:buNone/>
              <a:tabLst>
                <a:tab pos="444500" algn="l"/>
                <a:tab pos="1346200" algn="l"/>
              </a:tabLst>
            </a:pPr>
            <a:endParaRPr lang="fr-FR" sz="2200" i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just">
              <a:buNone/>
              <a:tabLst>
                <a:tab pos="444500" algn="l"/>
              </a:tabLst>
            </a:pP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</a:t>
            </a:r>
          </a:p>
          <a:p>
            <a:pPr marL="0" indent="0" algn="just">
              <a:buNone/>
              <a:tabLst>
                <a:tab pos="533400" algn="l"/>
              </a:tabLst>
            </a:pPr>
            <a:r>
              <a:rPr lang="fr-FR" sz="22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4)	</a:t>
            </a:r>
            <a:r>
              <a:rPr lang="fr-FR" sz="2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Verbi</a:t>
            </a:r>
            <a:r>
              <a:rPr lang="fr-FR" sz="22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personali</a:t>
            </a:r>
            <a:r>
              <a:rPr lang="fr-FR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usati</a:t>
            </a:r>
            <a:r>
              <a:rPr lang="fr-FR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impersonalmente</a:t>
            </a:r>
            <a:endParaRPr lang="fr-FR" sz="2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just">
              <a:buNone/>
              <a:tabLst>
                <a:tab pos="901700" algn="l"/>
                <a:tab pos="1346200" algn="l"/>
              </a:tabLst>
            </a:pP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es.	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 volte 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Ø 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capita </a:t>
            </a:r>
            <a:r>
              <a:rPr lang="fr-FR" sz="22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che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Giovanni </a:t>
            </a:r>
            <a:r>
              <a:rPr lang="fr-FR" sz="22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venga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in Italia</a:t>
            </a:r>
          </a:p>
          <a:p>
            <a:pPr marL="0" indent="0" algn="just">
              <a:buNone/>
              <a:tabLst>
                <a:tab pos="1346200" algn="l"/>
              </a:tabLst>
            </a:pP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Ø </a:t>
            </a:r>
            <a:r>
              <a:rPr lang="fr-FR" sz="22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Succede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2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spesso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2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che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Francesca </a:t>
            </a:r>
            <a:r>
              <a:rPr lang="fr-FR" sz="22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sia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in </a:t>
            </a:r>
            <a:r>
              <a:rPr lang="fr-FR" sz="22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viaggio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endParaRPr lang="fr-FR" sz="22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just">
              <a:buNone/>
              <a:tabLst>
                <a:tab pos="1346200" algn="l"/>
              </a:tabLst>
            </a:pP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Ø 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Non importa : ne </a:t>
            </a:r>
            <a:r>
              <a:rPr lang="fr-FR" sz="22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riparleremo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la </a:t>
            </a:r>
            <a:r>
              <a:rPr lang="fr-FR" sz="22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prossima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volta</a:t>
            </a:r>
          </a:p>
          <a:p>
            <a:pPr marL="0" indent="0" algn="just">
              <a:buNone/>
              <a:tabLst>
                <a:tab pos="1346200" algn="l"/>
              </a:tabLst>
            </a:pPr>
            <a:endParaRPr lang="fr-FR" sz="2200" i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400050" lvl="1" indent="0" algn="just">
              <a:buNone/>
              <a:tabLst>
                <a:tab pos="533400" algn="l"/>
                <a:tab pos="1346200" algn="l"/>
              </a:tabLst>
            </a:pPr>
            <a:endParaRPr lang="fr-FR" sz="2000" i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400050" lvl="1" indent="0" algn="just">
              <a:buNone/>
              <a:tabLst>
                <a:tab pos="533400" algn="l"/>
                <a:tab pos="1346200" algn="l"/>
              </a:tabLst>
            </a:pP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just">
              <a:buNone/>
              <a:tabLst>
                <a:tab pos="1346200" algn="l"/>
              </a:tabLst>
            </a:pPr>
            <a:endParaRPr lang="fr-FR" sz="2400" i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0E6ED77A-A057-2B7B-3110-352163D6A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r-FR" sz="1600" b="1" dirty="0"/>
              <a:t>Grammaire italienne   </a:t>
            </a:r>
            <a:r>
              <a:rPr lang="fr-FR" sz="1600" dirty="0"/>
              <a:t>-   </a:t>
            </a:r>
            <a:r>
              <a:rPr lang="fr-FR" sz="1600" b="1" dirty="0"/>
              <a:t>L2LAITGR   -   année 2023-2024</a:t>
            </a:r>
            <a:br>
              <a:rPr lang="fr-FR" b="1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9590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85860"/>
            <a:ext cx="8784976" cy="521497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fr-FR" sz="2400" i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457200" indent="-457200" algn="just">
              <a:buAutoNum type="arabicParenR" startAt="5"/>
              <a:tabLst>
                <a:tab pos="533400" algn="l"/>
                <a:tab pos="1346200" algn="l"/>
              </a:tabLst>
            </a:pPr>
            <a:r>
              <a:rPr lang="fr-FR" sz="22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« </a:t>
            </a:r>
            <a:r>
              <a:rPr lang="fr-FR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si</a:t>
            </a:r>
            <a:r>
              <a:rPr lang="fr-FR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 </a:t>
            </a:r>
            <a:r>
              <a:rPr lang="fr-FR" sz="22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»</a:t>
            </a:r>
            <a:r>
              <a:rPr lang="fr-FR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impersonale</a:t>
            </a:r>
            <a:r>
              <a:rPr lang="fr-FR" sz="22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(« 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si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 »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passivante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</a:p>
          <a:p>
            <a:pPr marL="400050" lvl="1" indent="0" algn="just">
              <a:buNone/>
              <a:tabLst>
                <a:tab pos="533400" algn="l"/>
                <a:tab pos="901700" algn="l"/>
                <a:tab pos="1346200" algn="l"/>
                <a:tab pos="7353300" algn="l"/>
              </a:tabLst>
            </a:pP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es.	</a:t>
            </a:r>
            <a:r>
              <a:rPr lang="fr-FR" sz="2200" b="1" i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Si</a:t>
            </a:r>
            <a:r>
              <a:rPr lang="fr-FR" sz="2200" i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200" i="1" u="sng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dice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2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che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Marco </a:t>
            </a:r>
            <a:r>
              <a:rPr lang="fr-FR" sz="22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sia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un </a:t>
            </a:r>
            <a:r>
              <a:rPr lang="fr-FR" sz="22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esperto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2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conoscitore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di </a:t>
            </a:r>
            <a:r>
              <a:rPr lang="fr-FR" sz="22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cinema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sogg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.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sing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.</a:t>
            </a:r>
          </a:p>
          <a:p>
            <a:pPr marL="400050" lvl="1" indent="0" algn="just">
              <a:buNone/>
              <a:tabLst>
                <a:tab pos="533400" algn="l"/>
                <a:tab pos="901700" algn="l"/>
                <a:tab pos="1346200" algn="l"/>
                <a:tab pos="7353300" algn="l"/>
                <a:tab pos="7899400" algn="l"/>
              </a:tabLst>
            </a:pP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	In </a:t>
            </a:r>
            <a:r>
              <a:rPr lang="fr-FR" sz="22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questo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2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negozio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200" b="1" i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si</a:t>
            </a:r>
            <a:r>
              <a:rPr lang="fr-FR" sz="2200" i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200" i="1" u="sng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vendono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2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libri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e </a:t>
            </a:r>
            <a:r>
              <a:rPr lang="fr-FR" sz="22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dischi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sogg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.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plur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.</a:t>
            </a:r>
          </a:p>
          <a:p>
            <a:pPr marL="400050" lvl="1" indent="0" algn="just">
              <a:buNone/>
              <a:tabLst>
                <a:tab pos="533400" algn="l"/>
                <a:tab pos="901700" algn="l"/>
                <a:tab pos="1346200" algn="l"/>
              </a:tabLst>
            </a:pPr>
            <a:endParaRPr lang="fr-FR" sz="2200" i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400050" lvl="1" indent="0" algn="just">
              <a:buNone/>
              <a:tabLst>
                <a:tab pos="533400" algn="l"/>
                <a:tab pos="901700" algn="l"/>
                <a:tab pos="1346200" algn="l"/>
              </a:tabLst>
            </a:pPr>
            <a:r>
              <a:rPr lang="fr-FR" sz="2200" u="sng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Nota Bene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-  con i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verbi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riflessivi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e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pronominali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fr-FR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« si » &gt; « ci »</a:t>
            </a:r>
          </a:p>
          <a:p>
            <a:pPr marL="400050" lvl="1" indent="0" algn="just">
              <a:buNone/>
              <a:tabLst>
                <a:tab pos="533400" algn="l"/>
                <a:tab pos="901700" algn="l"/>
                <a:tab pos="1346200" algn="l"/>
              </a:tabLst>
            </a:pP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		In </a:t>
            </a:r>
            <a:r>
              <a:rPr lang="fr-FR" sz="22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montagna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fr-FR" sz="2200" b="1" i="1" u="sng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ci</a:t>
            </a:r>
            <a:r>
              <a:rPr lang="fr-FR" sz="2200" b="1" i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si </a:t>
            </a:r>
            <a:r>
              <a:rPr lang="fr-FR" sz="2200" i="1" u="sng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alza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presto tutte le </a:t>
            </a:r>
            <a:r>
              <a:rPr lang="fr-FR" sz="22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mattine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.</a:t>
            </a:r>
          </a:p>
          <a:p>
            <a:pPr marL="0" indent="0" algn="just">
              <a:buNone/>
            </a:pPr>
            <a:endParaRPr lang="fr-FR" sz="2400" i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just">
              <a:buNone/>
            </a:pPr>
            <a:endParaRPr lang="fr-FR" sz="2400" i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just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NB :	ai </a:t>
            </a:r>
            <a:r>
              <a:rPr lang="fr-FR" sz="24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tempi </a:t>
            </a:r>
            <a:r>
              <a:rPr lang="fr-FR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composti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l’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ausiliare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è 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« 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essere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 »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: </a:t>
            </a:r>
          </a:p>
          <a:p>
            <a:pPr marL="0" indent="0" algn="just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Ø 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è </a:t>
            </a:r>
            <a:r>
              <a:rPr lang="fr-FR" sz="22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stato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2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necessario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2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chiamare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un </a:t>
            </a:r>
            <a:r>
              <a:rPr lang="fr-FR" sz="22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medico</a:t>
            </a:r>
            <a:endParaRPr lang="fr-FR" sz="2200" i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just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tuttavia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l’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ausiliare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« 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avere</a:t>
            </a:r>
            <a:r>
              <a:rPr lang="fr-FR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 »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è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tollerato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:</a:t>
            </a:r>
          </a:p>
          <a:p>
            <a:pPr marL="0" indent="0" algn="just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Ø 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è </a:t>
            </a:r>
            <a:r>
              <a:rPr lang="fr-FR" sz="22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nevicato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/ 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Ø 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ha </a:t>
            </a:r>
            <a:r>
              <a:rPr lang="fr-FR" sz="22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nevicato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tutta la </a:t>
            </a:r>
            <a:r>
              <a:rPr lang="fr-FR" sz="22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notte</a:t>
            </a: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622FF9EA-5E35-48D8-DC40-1D5B797C7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r-FR" sz="1600" b="1" dirty="0"/>
              <a:t>Grammaire italienne   </a:t>
            </a:r>
            <a:r>
              <a:rPr lang="fr-FR" sz="1600" dirty="0"/>
              <a:t>-   </a:t>
            </a:r>
            <a:r>
              <a:rPr lang="fr-FR" sz="1600" b="1" dirty="0"/>
              <a:t>L2LAITGR   -   année 2023-2024</a:t>
            </a:r>
            <a:br>
              <a:rPr lang="fr-FR" b="1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8277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60212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 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verbi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difettivi</a:t>
            </a:r>
            <a:endParaRPr lang="fr-FR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just">
              <a:buNone/>
            </a:pPr>
            <a:endParaRPr lang="fr-F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just">
              <a:buNone/>
              <a:tabLst>
                <a:tab pos="355600" algn="l"/>
              </a:tabLst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Sono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verbi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dal 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paradigma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incompleto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: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mancano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alcune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voci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(mai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esistite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cadute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in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disuso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oppure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per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evitare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omonimie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</a:p>
          <a:p>
            <a:pPr marL="0" indent="0" algn="just">
              <a:buNone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just">
              <a:buNone/>
              <a:tabLst>
                <a:tab pos="355600" algn="l"/>
              </a:tabLst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es.	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fèrvere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(=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essere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ardente,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ribollire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in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piena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attività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</a:p>
          <a:p>
            <a:pPr marL="0" indent="0" algn="just">
              <a:buNone/>
              <a:tabLst>
                <a:tab pos="355600" algn="l"/>
              </a:tabLst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ferve</a:t>
            </a:r>
            <a:r>
              <a:rPr lang="fr-FR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fervono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indicativo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presente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; 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ferveva</a:t>
            </a:r>
            <a:r>
              <a:rPr lang="fr-FR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fervevano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indicativo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imperfetto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; </a:t>
            </a:r>
            <a:r>
              <a:rPr lang="fr-FR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fervente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partcipio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presente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; 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fervendo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gerundio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</a:p>
          <a:p>
            <a:pPr marL="0" indent="0" algn="just">
              <a:buNone/>
              <a:tabLst>
                <a:tab pos="355600" algn="l"/>
              </a:tabLst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just">
              <a:buNone/>
              <a:tabLst>
                <a:tab pos="355600" algn="l"/>
              </a:tabLst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es.	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delìnquere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(=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commettere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un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delitto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</a:p>
          <a:p>
            <a:pPr marL="0" indent="0" algn="just">
              <a:buNone/>
              <a:tabLst>
                <a:tab pos="355600" algn="l"/>
              </a:tabLst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usato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solo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nell’espressione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associazione</a:t>
            </a:r>
            <a:r>
              <a:rPr lang="fr-FR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a 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delinquere</a:t>
            </a:r>
            <a:endParaRPr lang="fr-FR" sz="2400" b="1" i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just">
              <a:buNone/>
              <a:tabLst>
                <a:tab pos="355600" algn="l"/>
              </a:tabLst>
            </a:pP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il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participio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presente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delinquente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è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ormai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solo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sostantivo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0FE0133C-4040-317E-F354-FF42228B9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r-FR" sz="1600" b="1" dirty="0"/>
              <a:t>Grammaire italienne   </a:t>
            </a:r>
            <a:r>
              <a:rPr lang="fr-FR" sz="1600" dirty="0"/>
              <a:t>-   </a:t>
            </a:r>
            <a:r>
              <a:rPr lang="fr-FR" sz="1600" b="1" dirty="0"/>
              <a:t>L2LAITGR   -   année 2023-2024</a:t>
            </a:r>
            <a:br>
              <a:rPr lang="fr-FR" b="1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8277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602128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  <a:tabLst>
                <a:tab pos="355600" algn="l"/>
              </a:tabLst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</a:t>
            </a:r>
          </a:p>
          <a:p>
            <a:pPr marL="0" indent="0" algn="just">
              <a:buNone/>
              <a:tabLst>
                <a:tab pos="355600" algn="l"/>
              </a:tabLst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es.	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incòmbere</a:t>
            </a:r>
            <a:r>
              <a:rPr lang="fr-FR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(=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sovrastare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essere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imminente,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incalzare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</a:p>
          <a:p>
            <a:pPr marL="0" indent="0" algn="just">
              <a:buNone/>
              <a:tabLst>
                <a:tab pos="355600" algn="l"/>
              </a:tabLst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	si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usano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soltanto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le 3</a:t>
            </a:r>
            <a:r>
              <a:rPr lang="fr-FR" sz="24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persone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dei tempi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semplici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just">
              <a:buNone/>
              <a:tabLst>
                <a:tab pos="355600" algn="l"/>
              </a:tabLst>
            </a:pPr>
            <a:endParaRPr lang="fr-FR" sz="2400" i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just">
              <a:buNone/>
              <a:tabLst>
                <a:tab pos="355600" algn="l"/>
              </a:tabLst>
            </a:pP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es.	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ostare</a:t>
            </a:r>
            <a:r>
              <a:rPr lang="fr-FR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(=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impedire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ostacolare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fare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opposizione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</a:p>
          <a:p>
            <a:pPr marL="0" indent="0" algn="just">
              <a:buNone/>
              <a:tabLst>
                <a:tab pos="355600" algn="l"/>
              </a:tabLst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	si usa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soltanto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nelle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espressioni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« 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nulla</a:t>
            </a:r>
            <a:r>
              <a:rPr lang="fr-FR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osta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 » e « 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nonostante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 »</a:t>
            </a:r>
          </a:p>
          <a:p>
            <a:pPr marL="0" indent="0" algn="just">
              <a:buNone/>
              <a:tabLst>
                <a:tab pos="355600" algn="l"/>
              </a:tabLst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just">
              <a:buNone/>
              <a:tabLst>
                <a:tab pos="355600" algn="l"/>
              </a:tabLst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es.	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ùrgere</a:t>
            </a:r>
            <a:r>
              <a:rPr lang="fr-FR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(=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incalzare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essere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necessario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immediatamente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</a:p>
          <a:p>
            <a:pPr marL="0" indent="0" algn="just">
              <a:buNone/>
              <a:tabLst>
                <a:tab pos="355600" algn="l"/>
              </a:tabLst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</a:t>
            </a:r>
            <a:r>
              <a:rPr lang="fr-FR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urge, 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urgono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indicativo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presente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; 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urgeva</a:t>
            </a:r>
            <a:r>
              <a:rPr lang="fr-FR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urgevano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indicativo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imperfetto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; 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urgerà</a:t>
            </a:r>
            <a:r>
              <a:rPr lang="fr-FR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urgeranno</a:t>
            </a:r>
            <a:r>
              <a:rPr lang="fr-FR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indicativo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futuro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;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che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urga</a:t>
            </a:r>
            <a:r>
              <a:rPr lang="fr-FR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urgano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congiuntivo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presente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; 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che</a:t>
            </a:r>
            <a:r>
              <a:rPr lang="fr-FR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urgesse</a:t>
            </a:r>
            <a:r>
              <a:rPr lang="fr-FR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urgessero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congiuntivo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imperfetto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;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urgerebbe</a:t>
            </a:r>
            <a:r>
              <a:rPr lang="fr-FR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urgerebbero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condizionale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presente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; </a:t>
            </a:r>
            <a:r>
              <a:rPr lang="fr-FR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urgente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participio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presente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; 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urgendo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gerundio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</a:p>
          <a:p>
            <a:pPr marL="0" indent="0" algn="just">
              <a:buNone/>
              <a:tabLst>
                <a:tab pos="355600" algn="l"/>
              </a:tabLst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just">
              <a:buNone/>
              <a:tabLst>
                <a:tab pos="355600" algn="l"/>
              </a:tabLst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es.	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vìgere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(=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essere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in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vigore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</a:p>
          <a:p>
            <a:pPr marL="0" indent="0" algn="just">
              <a:buNone/>
              <a:tabLst>
                <a:tab pos="355600" algn="l"/>
              </a:tabLst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si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usano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soltanto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le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terze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persone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dei tempi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semplici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il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participio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presente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« 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vigente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 »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e il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gerundio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« 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vigendo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 »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.</a:t>
            </a:r>
          </a:p>
          <a:p>
            <a:pPr marL="0" indent="0" algn="just">
              <a:buNone/>
              <a:tabLst>
                <a:tab pos="355600" algn="l"/>
              </a:tabLst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just">
              <a:buNone/>
              <a:tabLst>
                <a:tab pos="355600" algn="l"/>
              </a:tabLst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es. 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ardire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(=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osare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</a:p>
          <a:p>
            <a:pPr marL="0" indent="0" algn="just">
              <a:buNone/>
              <a:tabLst>
                <a:tab pos="355600" algn="l"/>
              </a:tabLst>
            </a:pP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Indic.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pres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. : 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ardisco</a:t>
            </a:r>
            <a:r>
              <a:rPr lang="fr-FR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ardisci</a:t>
            </a:r>
            <a:r>
              <a:rPr lang="fr-FR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ardisce</a:t>
            </a:r>
            <a:r>
              <a:rPr lang="fr-FR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fr-FR" sz="2400" b="1" i="1" dirty="0" err="1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osiamo</a:t>
            </a:r>
            <a:r>
              <a:rPr lang="fr-FR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ardite</a:t>
            </a:r>
            <a:r>
              <a:rPr lang="fr-FR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ardiscono</a:t>
            </a:r>
            <a:r>
              <a:rPr lang="fr-FR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 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ardere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C4FF7AA6-5DE5-D46C-EF2A-1925757DA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r-FR" sz="1600" b="1" dirty="0"/>
              <a:t>Grammaire italienne   </a:t>
            </a:r>
            <a:r>
              <a:rPr lang="fr-FR" sz="1600" dirty="0"/>
              <a:t>-   </a:t>
            </a:r>
            <a:r>
              <a:rPr lang="fr-FR" sz="1600" b="1" dirty="0"/>
              <a:t>L2LAITGR   -   année 2023-2024</a:t>
            </a:r>
            <a:br>
              <a:rPr lang="fr-FR" b="1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8277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602128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 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verbi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sovrabbondanti</a:t>
            </a:r>
            <a:endParaRPr lang="fr-FR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just">
              <a:buNone/>
            </a:pPr>
            <a:endParaRPr lang="fr-F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just">
              <a:buNone/>
              <a:tabLst>
                <a:tab pos="355600" algn="l"/>
              </a:tabLst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Sono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verbi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dal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paradigma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u="sng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doppio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: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appartengono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a due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coniugazioni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diverse (con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significato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identico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a volte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diverso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).</a:t>
            </a:r>
          </a:p>
          <a:p>
            <a:pPr marL="0" indent="0" algn="just">
              <a:buNone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just">
              <a:buNone/>
            </a:pPr>
            <a:r>
              <a:rPr lang="fr-FR" sz="2400" b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Significato</a:t>
            </a:r>
            <a:r>
              <a:rPr lang="fr-FR" sz="24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b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identico</a:t>
            </a:r>
            <a:endParaRPr lang="fr-FR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just">
              <a:lnSpc>
                <a:spcPct val="130000"/>
              </a:lnSpc>
              <a:buNone/>
              <a:tabLst>
                <a:tab pos="355600" algn="l"/>
              </a:tabLst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starnut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are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/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starnut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ire</a:t>
            </a:r>
            <a:endParaRPr lang="fr-FR" sz="2400" b="1" i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just">
              <a:lnSpc>
                <a:spcPct val="130000"/>
              </a:lnSpc>
              <a:buNone/>
              <a:tabLst>
                <a:tab pos="355600" algn="l"/>
              </a:tabLst>
            </a:pP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ammans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are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/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ammans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ire</a:t>
            </a:r>
            <a:endParaRPr lang="fr-FR" sz="2400" b="1" i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just">
              <a:lnSpc>
                <a:spcPct val="130000"/>
              </a:lnSpc>
              <a:buNone/>
              <a:tabLst>
                <a:tab pos="355600" algn="l"/>
              </a:tabLst>
            </a:pP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adempi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ere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/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ademp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ire</a:t>
            </a:r>
            <a:endParaRPr lang="fr-FR" sz="2400" b="1" i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just">
              <a:lnSpc>
                <a:spcPct val="130000"/>
              </a:lnSpc>
              <a:buNone/>
              <a:tabLst>
                <a:tab pos="355600" algn="l"/>
              </a:tabLst>
            </a:pP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intorbid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are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/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intorbid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ire</a:t>
            </a:r>
            <a:endParaRPr lang="fr-FR" sz="2400" b="1" i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just">
              <a:buNone/>
              <a:tabLst>
                <a:tab pos="355600" algn="l"/>
              </a:tabLst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just">
              <a:buNone/>
              <a:tabLst>
                <a:tab pos="355600" algn="l"/>
              </a:tabLst>
            </a:pPr>
            <a:r>
              <a:rPr lang="fr-FR" sz="2400" b="1" u="sng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Significato</a:t>
            </a:r>
            <a:r>
              <a:rPr lang="fr-FR" sz="24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b="1" u="sng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diverso</a:t>
            </a:r>
            <a:endParaRPr lang="fr-FR" sz="2400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just">
              <a:lnSpc>
                <a:spcPct val="130000"/>
              </a:lnSpc>
              <a:buNone/>
              <a:tabLst>
                <a:tab pos="355600" algn="l"/>
              </a:tabLst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arross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are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(= far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diventare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rosso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 </a:t>
            </a:r>
            <a:r>
              <a:rPr lang="fr-FR" sz="2400" u="sng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arross</a:t>
            </a:r>
            <a:r>
              <a:rPr lang="fr-FR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ire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(=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diventar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rosso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</a:p>
          <a:p>
            <a:pPr marL="0" indent="0" algn="just">
              <a:lnSpc>
                <a:spcPct val="130000"/>
              </a:lnSpc>
              <a:buNone/>
              <a:tabLst>
                <a:tab pos="355600" algn="l"/>
              </a:tabLst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assord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are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(= far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diventare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sordo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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assord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ire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(=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diventar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sordo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</a:t>
            </a:r>
          </a:p>
          <a:p>
            <a:pPr marL="0" indent="0" algn="just">
              <a:lnSpc>
                <a:spcPct val="130000"/>
              </a:lnSpc>
              <a:buNone/>
              <a:tabLst>
                <a:tab pos="355600" algn="l"/>
              </a:tabLst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impazz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are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(=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fare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pazzie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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impazz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ire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(=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diventare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pazzo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</a:p>
          <a:p>
            <a:pPr marL="0" indent="0" algn="just">
              <a:lnSpc>
                <a:spcPct val="130000"/>
              </a:lnSpc>
              <a:buNone/>
              <a:tabLst>
                <a:tab pos="355600" algn="l"/>
              </a:tabLst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sfior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are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(=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toccare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leggermente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 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sfior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ire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(=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appassire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</a:p>
          <a:p>
            <a:pPr marL="0" indent="0" algn="just">
              <a:buNone/>
              <a:tabLst>
                <a:tab pos="355600" algn="l"/>
              </a:tabLst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2FE425EC-4B9A-AB60-7C5A-DEF7682BD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r-FR" sz="1600" b="1" dirty="0"/>
              <a:t>Grammaire italienne   </a:t>
            </a:r>
            <a:r>
              <a:rPr lang="fr-FR" sz="1600" dirty="0"/>
              <a:t>-   </a:t>
            </a:r>
            <a:r>
              <a:rPr lang="fr-FR" sz="1600" b="1" dirty="0"/>
              <a:t>L2LAITGR   -   année 2023-2024</a:t>
            </a:r>
            <a:br>
              <a:rPr lang="fr-FR" b="1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54484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839</Words>
  <Application>Microsoft Office PowerPoint</Application>
  <PresentationFormat>Affichage à l'écran (4:3)</PresentationFormat>
  <Paragraphs>105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Thème Office</vt:lpstr>
      <vt:lpstr>Grammaire italienne   -  L2LAITGR   -   année 2023-2024 </vt:lpstr>
      <vt:lpstr>Présentation PowerPoint</vt:lpstr>
      <vt:lpstr>Grammaire italienne   -   L2LAITGR   -   année 2023-2024 </vt:lpstr>
      <vt:lpstr>Grammaire italienne   -   L2LAITGR   -   année 2023-2024 </vt:lpstr>
      <vt:lpstr>Grammaire italienne   -   L2LAITGR   -   année 2023-2024 </vt:lpstr>
      <vt:lpstr>Grammaire italienne   -   L2LAITGR   -   année 2023-2024 </vt:lpstr>
      <vt:lpstr>Grammaire italienne   -   L2LAITGR   -   année 2023-2024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 italienne   -   L2ITMGRA / L2X103IT   -   année 2019-2020</dc:title>
  <dc:creator>isabella</dc:creator>
  <cp:lastModifiedBy>Isabella Montersino</cp:lastModifiedBy>
  <cp:revision>26</cp:revision>
  <dcterms:created xsi:type="dcterms:W3CDTF">2020-01-25T20:46:52Z</dcterms:created>
  <dcterms:modified xsi:type="dcterms:W3CDTF">2024-02-16T14:53:12Z</dcterms:modified>
</cp:coreProperties>
</file>