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68" r:id="rId8"/>
    <p:sldId id="274" r:id="rId9"/>
    <p:sldId id="275" r:id="rId10"/>
    <p:sldId id="269" r:id="rId11"/>
    <p:sldId id="271" r:id="rId12"/>
    <p:sldId id="272" r:id="rId13"/>
    <p:sldId id="273" r:id="rId14"/>
    <p:sldId id="270" r:id="rId15"/>
    <p:sldId id="27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11/02/2024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stat.it/it/archivio/207961"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fontScale="77500" lnSpcReduction="20000"/>
          </a:bodyPr>
          <a:lstStyle/>
          <a:p>
            <a:pPr marL="0" indent="0" algn="ctr">
              <a:buNone/>
            </a:pPr>
            <a:r>
              <a:rPr lang="fr-FR" sz="2100" b="1" dirty="0"/>
              <a:t>Linguistique synchronique   </a:t>
            </a:r>
            <a:r>
              <a:rPr lang="fr-FR" sz="2100" dirty="0"/>
              <a:t>-  </a:t>
            </a:r>
            <a:r>
              <a:rPr lang="fr-FR" sz="2100" b="1" dirty="0"/>
              <a:t>L4ITLINS  -  année 2023-2024</a:t>
            </a:r>
            <a:endParaRPr lang="fr-FR" sz="2100" b="1" dirty="0">
              <a:solidFill>
                <a:srgbClr val="FF0000"/>
              </a:solidFill>
            </a:endParaRPr>
          </a:p>
          <a:p>
            <a:pPr marL="0" indent="0" algn="ctr">
              <a:buNone/>
              <a:tabLst>
                <a:tab pos="530225" algn="l"/>
              </a:tabLst>
            </a:pPr>
            <a:r>
              <a:rPr lang="it-IT" sz="4000" b="1" dirty="0">
                <a:solidFill>
                  <a:srgbClr val="C00000"/>
                </a:solidFill>
              </a:rPr>
              <a:t>A]	L’elaborazione dell’italiano moderno : </a:t>
            </a:r>
          </a:p>
          <a:p>
            <a:pPr marL="0" indent="0" algn="ctr">
              <a:buNone/>
              <a:tabLst>
                <a:tab pos="530225" algn="l"/>
              </a:tabLst>
            </a:pPr>
            <a:r>
              <a:rPr lang="it-IT" sz="4000" b="1" dirty="0">
                <a:solidFill>
                  <a:srgbClr val="C00000"/>
                </a:solidFill>
              </a:rPr>
              <a:t>	dal “volgare illustre” all’italiano standard</a:t>
            </a:r>
            <a:endParaRPr lang="it-IT" sz="3600" dirty="0">
              <a:solidFill>
                <a:srgbClr val="C00000"/>
              </a:solidFill>
            </a:endParaRPr>
          </a:p>
          <a:p>
            <a:pPr marL="0" indent="0" algn="just">
              <a:buNone/>
            </a:pPr>
            <a:endParaRPr lang="it-IT" sz="1800" dirty="0"/>
          </a:p>
          <a:p>
            <a:pPr marL="0" indent="0" algn="just">
              <a:buNone/>
            </a:pPr>
            <a:r>
              <a:rPr lang="it-IT" sz="3600" dirty="0"/>
              <a:t>	</a:t>
            </a:r>
            <a:r>
              <a:rPr lang="it-IT" sz="3600" b="1" dirty="0"/>
              <a:t>Definizione</a:t>
            </a:r>
            <a:r>
              <a:rPr lang="it-IT" sz="3600" dirty="0"/>
              <a:t> - Il </a:t>
            </a:r>
            <a:r>
              <a:rPr lang="it-IT" sz="3600" b="1" dirty="0">
                <a:solidFill>
                  <a:srgbClr val="C00000"/>
                </a:solidFill>
              </a:rPr>
              <a:t>« dialetto » </a:t>
            </a:r>
            <a:r>
              <a:rPr lang="it-IT" sz="3600" dirty="0"/>
              <a:t>è una lingua, con una sua produzione orale e scritta, una grammatica e una produzione letteraria ; è parlato in un territorio delimitato da </a:t>
            </a:r>
            <a:r>
              <a:rPr lang="it-IT" sz="3600" i="1" dirty="0">
                <a:solidFill>
                  <a:srgbClr val="0070C0"/>
                </a:solidFill>
              </a:rPr>
              <a:t>frontiere </a:t>
            </a:r>
            <a:r>
              <a:rPr lang="it-IT" sz="3600" b="1" i="1" dirty="0">
                <a:solidFill>
                  <a:srgbClr val="0070C0"/>
                </a:solidFill>
              </a:rPr>
              <a:t>naturali</a:t>
            </a:r>
            <a:r>
              <a:rPr lang="it-IT" sz="3600" i="1" dirty="0"/>
              <a:t> </a:t>
            </a:r>
            <a:r>
              <a:rPr lang="it-IT" sz="3600" dirty="0"/>
              <a:t>(valle, fiume, mare, montagne...) e non politiche. Quando un dialetto è parlato in una zona delimitata da </a:t>
            </a:r>
            <a:r>
              <a:rPr lang="it-IT" sz="3600" i="1" dirty="0">
                <a:solidFill>
                  <a:srgbClr val="0070C0"/>
                </a:solidFill>
              </a:rPr>
              <a:t>frontiere </a:t>
            </a:r>
            <a:r>
              <a:rPr lang="it-IT" sz="3600" b="1" i="1" dirty="0">
                <a:solidFill>
                  <a:srgbClr val="0070C0"/>
                </a:solidFill>
              </a:rPr>
              <a:t>politiche</a:t>
            </a:r>
            <a:r>
              <a:rPr lang="it-IT" sz="3600" dirty="0"/>
              <a:t>, si parla di </a:t>
            </a:r>
            <a:r>
              <a:rPr lang="it-IT" sz="3600" b="1" dirty="0">
                <a:solidFill>
                  <a:srgbClr val="C00000"/>
                </a:solidFill>
              </a:rPr>
              <a:t>« lingua »</a:t>
            </a:r>
            <a:r>
              <a:rPr lang="it-IT" sz="3600" dirty="0"/>
              <a:t>.</a:t>
            </a:r>
          </a:p>
          <a:p>
            <a:pPr marL="0" indent="0" algn="just">
              <a:buNone/>
            </a:pPr>
            <a:endParaRPr lang="it-IT" sz="1800" dirty="0"/>
          </a:p>
          <a:p>
            <a:pPr marL="0" indent="0" algn="just">
              <a:buNone/>
            </a:pPr>
            <a:r>
              <a:rPr lang="it-IT" sz="2800" dirty="0"/>
              <a:t>	</a:t>
            </a:r>
            <a:r>
              <a:rPr lang="it-IT" sz="3600" dirty="0"/>
              <a:t>I dialetti storici italiani nascono durante l’epoca romanza, nel periodo di frammentazione del latino (dopo la caduta dell’Impero Romano d’Occidente, fine V) e </a:t>
            </a:r>
            <a:r>
              <a:rPr lang="it-IT" sz="3600" u="sng" dirty="0"/>
              <a:t>prima della nascita dell’italiano</a:t>
            </a:r>
            <a:r>
              <a:rPr lang="it-IT" sz="3600" dirty="0"/>
              <a:t> letterario (a partire dal XII).</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213346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a:bodyPr>
          <a:lstStyle/>
          <a:p>
            <a:pPr marL="0" indent="0" algn="ctr">
              <a:buNone/>
            </a:pPr>
            <a:r>
              <a:rPr lang="fr-FR" sz="1600" b="1" dirty="0"/>
              <a:t>Linguistique synchronique   </a:t>
            </a:r>
            <a:r>
              <a:rPr lang="fr-FR" sz="1600" dirty="0"/>
              <a:t>-  </a:t>
            </a:r>
            <a:r>
              <a:rPr lang="fr-FR" sz="1600" b="1" dirty="0"/>
              <a:t>L4ITLINS  -  année 2023-2024</a:t>
            </a:r>
            <a:endParaRPr lang="fr-FR" sz="2800" dirty="0"/>
          </a:p>
          <a:p>
            <a:pPr marL="0" indent="0" algn="ctr">
              <a:buNone/>
            </a:pPr>
            <a:r>
              <a:rPr lang="en-US" sz="2800" b="1" dirty="0" err="1">
                <a:solidFill>
                  <a:srgbClr val="FF0000"/>
                </a:solidFill>
              </a:rPr>
              <a:t>Fattori</a:t>
            </a:r>
            <a:r>
              <a:rPr lang="en-US" sz="2800" b="1" dirty="0">
                <a:solidFill>
                  <a:srgbClr val="FF0000"/>
                </a:solidFill>
              </a:rPr>
              <a:t> </a:t>
            </a:r>
            <a:r>
              <a:rPr lang="en-US" sz="2800" b="1" dirty="0" err="1">
                <a:solidFill>
                  <a:srgbClr val="FF0000"/>
                </a:solidFill>
              </a:rPr>
              <a:t>che</a:t>
            </a:r>
            <a:r>
              <a:rPr lang="en-US" sz="2800" b="1" dirty="0">
                <a:solidFill>
                  <a:srgbClr val="FF0000"/>
                </a:solidFill>
              </a:rPr>
              <a:t> </a:t>
            </a:r>
            <a:r>
              <a:rPr lang="en-US" sz="2800" b="1" dirty="0" err="1">
                <a:solidFill>
                  <a:srgbClr val="FF0000"/>
                </a:solidFill>
              </a:rPr>
              <a:t>hanno</a:t>
            </a:r>
            <a:r>
              <a:rPr lang="en-US" sz="2800" b="1" dirty="0">
                <a:solidFill>
                  <a:srgbClr val="FF0000"/>
                </a:solidFill>
              </a:rPr>
              <a:t> </a:t>
            </a:r>
            <a:r>
              <a:rPr lang="en-US" sz="2800" b="1" dirty="0" err="1">
                <a:solidFill>
                  <a:srgbClr val="FF0000"/>
                </a:solidFill>
              </a:rPr>
              <a:t>contribuito</a:t>
            </a:r>
            <a:r>
              <a:rPr lang="en-US" sz="2800" b="1" dirty="0">
                <a:solidFill>
                  <a:srgbClr val="FF0000"/>
                </a:solidFill>
              </a:rPr>
              <a:t> </a:t>
            </a:r>
            <a:r>
              <a:rPr lang="en-US" sz="2800" b="1" dirty="0" err="1">
                <a:solidFill>
                  <a:srgbClr val="FF0000"/>
                </a:solidFill>
              </a:rPr>
              <a:t>allo</a:t>
            </a:r>
            <a:r>
              <a:rPr lang="en-US" sz="2800" b="1" dirty="0">
                <a:solidFill>
                  <a:srgbClr val="FF0000"/>
                </a:solidFill>
              </a:rPr>
              <a:t> </a:t>
            </a:r>
            <a:r>
              <a:rPr lang="en-US" sz="2800" b="1" dirty="0" err="1">
                <a:solidFill>
                  <a:srgbClr val="FF0000"/>
                </a:solidFill>
              </a:rPr>
              <a:t>sviluppo</a:t>
            </a:r>
            <a:r>
              <a:rPr lang="en-US" sz="2800" b="1" dirty="0">
                <a:solidFill>
                  <a:srgbClr val="FF0000"/>
                </a:solidFill>
              </a:rPr>
              <a:t> </a:t>
            </a:r>
          </a:p>
          <a:p>
            <a:pPr marL="0" indent="0" algn="ctr">
              <a:buNone/>
            </a:pPr>
            <a:r>
              <a:rPr lang="en-US" sz="2800" b="1" dirty="0" err="1">
                <a:solidFill>
                  <a:srgbClr val="FF0000"/>
                </a:solidFill>
              </a:rPr>
              <a:t>dell’italiano</a:t>
            </a:r>
            <a:r>
              <a:rPr lang="en-US" sz="2800" b="1" dirty="0">
                <a:solidFill>
                  <a:srgbClr val="FF0000"/>
                </a:solidFill>
              </a:rPr>
              <a:t> « standard » (</a:t>
            </a:r>
            <a:r>
              <a:rPr lang="en-US" sz="2800" b="1" dirty="0" err="1">
                <a:solidFill>
                  <a:srgbClr val="FF0000"/>
                </a:solidFill>
              </a:rPr>
              <a:t>dopo</a:t>
            </a:r>
            <a:r>
              <a:rPr lang="en-US" sz="2800" b="1" dirty="0">
                <a:solidFill>
                  <a:srgbClr val="FF0000"/>
                </a:solidFill>
              </a:rPr>
              <a:t> </a:t>
            </a:r>
            <a:r>
              <a:rPr lang="en-US" sz="2800" b="1" dirty="0" err="1">
                <a:solidFill>
                  <a:srgbClr val="FF0000"/>
                </a:solidFill>
              </a:rPr>
              <a:t>l’unificazione</a:t>
            </a:r>
            <a:r>
              <a:rPr lang="en-US" sz="2800" b="1" dirty="0">
                <a:solidFill>
                  <a:srgbClr val="FF0000"/>
                </a:solidFill>
              </a:rPr>
              <a:t> del 1861)</a:t>
            </a:r>
            <a:endParaRPr lang="fr-FR" sz="2800" b="1" dirty="0">
              <a:solidFill>
                <a:srgbClr val="FF0000"/>
              </a:solidFill>
            </a:endParaRPr>
          </a:p>
          <a:p>
            <a:pPr marL="0" indent="0">
              <a:buNone/>
            </a:pPr>
            <a:r>
              <a:rPr lang="en-US" sz="2800" dirty="0"/>
              <a:t> </a:t>
            </a:r>
            <a:endParaRPr lang="fr-FR" sz="2800" dirty="0"/>
          </a:p>
          <a:p>
            <a:pPr marL="0" indent="0" algn="just">
              <a:buNone/>
              <a:tabLst>
                <a:tab pos="354013" algn="l"/>
              </a:tabLst>
            </a:pPr>
            <a:r>
              <a:rPr lang="fr-FR" sz="2800" b="1" dirty="0">
                <a:solidFill>
                  <a:srgbClr val="0070C0"/>
                </a:solidFill>
              </a:rPr>
              <a:t>	a)</a:t>
            </a:r>
            <a:r>
              <a:rPr lang="fr-FR" sz="2800" dirty="0">
                <a:solidFill>
                  <a:srgbClr val="0070C0"/>
                </a:solidFill>
              </a:rPr>
              <a:t>	i </a:t>
            </a:r>
            <a:r>
              <a:rPr lang="fr-FR" sz="2800" b="1" dirty="0" err="1">
                <a:solidFill>
                  <a:srgbClr val="0070C0"/>
                </a:solidFill>
              </a:rPr>
              <a:t>flussi</a:t>
            </a:r>
            <a:r>
              <a:rPr lang="fr-FR" sz="2800" b="1" dirty="0">
                <a:solidFill>
                  <a:srgbClr val="0070C0"/>
                </a:solidFill>
              </a:rPr>
              <a:t> </a:t>
            </a:r>
            <a:r>
              <a:rPr lang="fr-FR" sz="2800" b="1" dirty="0" err="1">
                <a:solidFill>
                  <a:srgbClr val="0070C0"/>
                </a:solidFill>
              </a:rPr>
              <a:t>migratori</a:t>
            </a:r>
            <a:r>
              <a:rPr lang="fr-FR" sz="2800" dirty="0">
                <a:solidFill>
                  <a:srgbClr val="0070C0"/>
                </a:solidFill>
              </a:rPr>
              <a:t> </a:t>
            </a:r>
            <a:r>
              <a:rPr lang="fr-FR" sz="2800" dirty="0" err="1"/>
              <a:t>interni</a:t>
            </a:r>
            <a:r>
              <a:rPr lang="fr-FR" sz="2800" dirty="0"/>
              <a:t> al </a:t>
            </a:r>
            <a:r>
              <a:rPr lang="fr-FR" sz="2800" dirty="0" err="1"/>
              <a:t>paese</a:t>
            </a:r>
            <a:r>
              <a:rPr lang="fr-FR" sz="2800" dirty="0"/>
              <a:t>, </a:t>
            </a:r>
            <a:r>
              <a:rPr lang="fr-FR" sz="2800" dirty="0" err="1"/>
              <a:t>motivati</a:t>
            </a:r>
            <a:r>
              <a:rPr lang="fr-FR" sz="2800" dirty="0"/>
              <a:t> dalle </a:t>
            </a:r>
            <a:r>
              <a:rPr lang="fr-FR" sz="2800" dirty="0" err="1"/>
              <a:t>nuove</a:t>
            </a:r>
            <a:r>
              <a:rPr lang="fr-FR" sz="2800" dirty="0"/>
              <a:t> </a:t>
            </a:r>
            <a:r>
              <a:rPr lang="fr-FR" sz="2800" dirty="0" err="1"/>
              <a:t>strutture</a:t>
            </a:r>
            <a:r>
              <a:rPr lang="fr-FR" sz="2800" dirty="0"/>
              <a:t> </a:t>
            </a:r>
            <a:r>
              <a:rPr lang="fr-FR" sz="2800" dirty="0" err="1"/>
              <a:t>nazionali</a:t>
            </a:r>
            <a:r>
              <a:rPr lang="fr-FR" sz="2800" dirty="0"/>
              <a:t> : </a:t>
            </a:r>
          </a:p>
          <a:p>
            <a:pPr marL="0" indent="0" algn="just">
              <a:buNone/>
              <a:tabLst>
                <a:tab pos="354013" algn="l"/>
              </a:tabLst>
            </a:pPr>
            <a:r>
              <a:rPr lang="fr-FR" sz="2800" dirty="0"/>
              <a:t>	- la </a:t>
            </a:r>
            <a:r>
              <a:rPr lang="fr-FR" sz="2800" u="sng" dirty="0" err="1"/>
              <a:t>rivoluzione</a:t>
            </a:r>
            <a:r>
              <a:rPr lang="fr-FR" sz="2800" u="sng" dirty="0"/>
              <a:t> </a:t>
            </a:r>
            <a:r>
              <a:rPr lang="fr-FR" sz="2800" u="sng" dirty="0" err="1"/>
              <a:t>industriale</a:t>
            </a:r>
            <a:r>
              <a:rPr lang="fr-FR" sz="2800" dirty="0"/>
              <a:t> </a:t>
            </a:r>
            <a:r>
              <a:rPr lang="fr-FR" sz="2800" dirty="0" err="1"/>
              <a:t>nel</a:t>
            </a:r>
            <a:r>
              <a:rPr lang="fr-FR" sz="2800" dirty="0"/>
              <a:t> </a:t>
            </a:r>
            <a:r>
              <a:rPr lang="fr-FR" sz="2800" dirty="0" err="1"/>
              <a:t>Norditalia</a:t>
            </a:r>
            <a:r>
              <a:rPr lang="fr-FR" sz="2800" dirty="0"/>
              <a:t>, a fine </a:t>
            </a:r>
            <a:r>
              <a:rPr lang="fr-FR" sz="2800" dirty="0" err="1"/>
              <a:t>Ottocento</a:t>
            </a:r>
            <a:r>
              <a:rPr lang="fr-FR" sz="2800" dirty="0"/>
              <a:t>, </a:t>
            </a:r>
            <a:r>
              <a:rPr lang="fr-FR" sz="2800" dirty="0" err="1"/>
              <a:t>che</a:t>
            </a:r>
            <a:r>
              <a:rPr lang="fr-FR" sz="2800" dirty="0"/>
              <a:t> attira le </a:t>
            </a:r>
            <a:r>
              <a:rPr lang="fr-FR" sz="2800" dirty="0" err="1"/>
              <a:t>popolazioni</a:t>
            </a:r>
            <a:r>
              <a:rPr lang="fr-FR" sz="2800" dirty="0"/>
              <a:t> </a:t>
            </a:r>
            <a:r>
              <a:rPr lang="fr-FR" sz="2800" dirty="0" err="1"/>
              <a:t>del</a:t>
            </a:r>
            <a:r>
              <a:rPr lang="fr-FR" sz="2800" dirty="0"/>
              <a:t> </a:t>
            </a:r>
            <a:r>
              <a:rPr lang="fr-FR" sz="2800" dirty="0" err="1"/>
              <a:t>Suditalia</a:t>
            </a:r>
            <a:endParaRPr lang="fr-FR" sz="2800" dirty="0"/>
          </a:p>
          <a:p>
            <a:pPr marL="0" indent="0" algn="just">
              <a:buNone/>
              <a:tabLst>
                <a:tab pos="354013" algn="l"/>
              </a:tabLst>
            </a:pPr>
            <a:r>
              <a:rPr lang="fr-FR" sz="2800" dirty="0"/>
              <a:t>	- il </a:t>
            </a:r>
            <a:r>
              <a:rPr lang="fr-FR" sz="2800" u="sng" dirty="0" err="1"/>
              <a:t>servizio</a:t>
            </a:r>
            <a:r>
              <a:rPr lang="fr-FR" sz="2800" u="sng" dirty="0"/>
              <a:t> </a:t>
            </a:r>
            <a:r>
              <a:rPr lang="fr-FR" sz="2800" u="sng" dirty="0" err="1"/>
              <a:t>militare</a:t>
            </a:r>
            <a:r>
              <a:rPr lang="fr-FR" sz="2800" u="sng" dirty="0"/>
              <a:t> </a:t>
            </a:r>
            <a:r>
              <a:rPr lang="fr-FR" sz="2800" u="sng" dirty="0" err="1"/>
              <a:t>obbligatorio</a:t>
            </a:r>
            <a:r>
              <a:rPr lang="fr-FR" sz="2800" dirty="0"/>
              <a:t>, </a:t>
            </a:r>
            <a:r>
              <a:rPr lang="fr-FR" sz="2800" dirty="0" err="1"/>
              <a:t>che</a:t>
            </a:r>
            <a:r>
              <a:rPr lang="fr-FR" sz="2800" dirty="0"/>
              <a:t> </a:t>
            </a:r>
            <a:r>
              <a:rPr lang="fr-FR" sz="2800" dirty="0" err="1"/>
              <a:t>raggruppa</a:t>
            </a:r>
            <a:r>
              <a:rPr lang="fr-FR" sz="2800" dirty="0"/>
              <a:t> </a:t>
            </a:r>
            <a:r>
              <a:rPr lang="fr-FR" sz="2800" dirty="0" err="1"/>
              <a:t>uomini</a:t>
            </a:r>
            <a:r>
              <a:rPr lang="fr-FR" sz="2800" dirty="0"/>
              <a:t> da tutte le </a:t>
            </a:r>
            <a:r>
              <a:rPr lang="fr-FR" sz="2800" dirty="0" err="1"/>
              <a:t>regioni</a:t>
            </a:r>
            <a:r>
              <a:rPr lang="fr-FR" sz="2800" dirty="0"/>
              <a:t> d’</a:t>
            </a:r>
            <a:r>
              <a:rPr lang="fr-FR" sz="2800" dirty="0" err="1"/>
              <a:t>Italia</a:t>
            </a:r>
            <a:r>
              <a:rPr lang="fr-FR" sz="2800" dirty="0"/>
              <a:t>, in </a:t>
            </a:r>
            <a:r>
              <a:rPr lang="fr-FR" sz="2800" dirty="0" err="1"/>
              <a:t>particolare</a:t>
            </a:r>
            <a:r>
              <a:rPr lang="fr-FR" sz="2800" dirty="0"/>
              <a:t> </a:t>
            </a:r>
            <a:r>
              <a:rPr lang="fr-FR" sz="2800" dirty="0" err="1"/>
              <a:t>durante</a:t>
            </a:r>
            <a:r>
              <a:rPr lang="fr-FR" sz="2800" dirty="0"/>
              <a:t> la prima e la seconda Guerra Mondiale</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126007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fontScale="92500" lnSpcReduction="10000"/>
          </a:bodyPr>
          <a:lstStyle/>
          <a:p>
            <a:pPr marL="0" indent="0" algn="ctr">
              <a:buNone/>
            </a:pPr>
            <a:r>
              <a:rPr lang="fr-FR" sz="1700" b="1" dirty="0"/>
              <a:t>Linguistique synchronique   </a:t>
            </a:r>
            <a:r>
              <a:rPr lang="fr-FR" sz="1700" dirty="0"/>
              <a:t>-  </a:t>
            </a:r>
            <a:r>
              <a:rPr lang="fr-FR" sz="1700" b="1" dirty="0"/>
              <a:t>L4ITLINS  -  année 2023-2024</a:t>
            </a:r>
          </a:p>
          <a:p>
            <a:pPr marL="0" indent="0" algn="ctr">
              <a:buNone/>
            </a:pPr>
            <a:r>
              <a:rPr lang="fr-FR" sz="2800" b="1" dirty="0">
                <a:solidFill>
                  <a:srgbClr val="0070C0"/>
                </a:solidFill>
              </a:rPr>
              <a:t>b)  </a:t>
            </a:r>
            <a:r>
              <a:rPr lang="fr-FR" sz="2800" dirty="0">
                <a:solidFill>
                  <a:srgbClr val="0070C0"/>
                </a:solidFill>
              </a:rPr>
              <a:t>La </a:t>
            </a:r>
            <a:r>
              <a:rPr lang="fr-FR" sz="2800" dirty="0" err="1">
                <a:solidFill>
                  <a:srgbClr val="0070C0"/>
                </a:solidFill>
              </a:rPr>
              <a:t>diffusione</a:t>
            </a:r>
            <a:r>
              <a:rPr lang="fr-FR" sz="2800" dirty="0">
                <a:solidFill>
                  <a:srgbClr val="0070C0"/>
                </a:solidFill>
              </a:rPr>
              <a:t> </a:t>
            </a:r>
            <a:r>
              <a:rPr lang="fr-FR" sz="2800" dirty="0" err="1">
                <a:solidFill>
                  <a:srgbClr val="0070C0"/>
                </a:solidFill>
              </a:rPr>
              <a:t>della</a:t>
            </a:r>
            <a:r>
              <a:rPr lang="fr-FR" sz="2800" dirty="0">
                <a:solidFill>
                  <a:srgbClr val="0070C0"/>
                </a:solidFill>
              </a:rPr>
              <a:t> </a:t>
            </a:r>
            <a:r>
              <a:rPr lang="fr-FR" sz="2800" b="1" dirty="0" err="1">
                <a:solidFill>
                  <a:srgbClr val="0070C0"/>
                </a:solidFill>
              </a:rPr>
              <a:t>stampa</a:t>
            </a:r>
            <a:r>
              <a:rPr lang="fr-FR" sz="2800" b="1" dirty="0">
                <a:solidFill>
                  <a:srgbClr val="0070C0"/>
                </a:solidFill>
              </a:rPr>
              <a:t> </a:t>
            </a:r>
            <a:r>
              <a:rPr lang="fr-FR" sz="2800" b="1" dirty="0" err="1">
                <a:solidFill>
                  <a:srgbClr val="0070C0"/>
                </a:solidFill>
              </a:rPr>
              <a:t>nazionale</a:t>
            </a:r>
            <a:r>
              <a:rPr lang="fr-FR" sz="2800" dirty="0"/>
              <a:t>, </a:t>
            </a:r>
            <a:r>
              <a:rPr lang="fr-FR" sz="2800" dirty="0" err="1"/>
              <a:t>che</a:t>
            </a:r>
            <a:r>
              <a:rPr lang="fr-FR" sz="2800" dirty="0"/>
              <a:t> </a:t>
            </a:r>
            <a:r>
              <a:rPr lang="fr-FR" sz="2800" dirty="0" err="1"/>
              <a:t>contribuisce</a:t>
            </a:r>
            <a:r>
              <a:rPr lang="fr-FR" sz="2800" dirty="0"/>
              <a:t> a </a:t>
            </a:r>
            <a:r>
              <a:rPr lang="fr-FR" sz="2800" dirty="0" err="1"/>
              <a:t>familiarizzare</a:t>
            </a:r>
            <a:r>
              <a:rPr lang="fr-FR" sz="2800" dirty="0"/>
              <a:t> </a:t>
            </a:r>
            <a:r>
              <a:rPr lang="fr-FR" sz="2800" dirty="0" err="1"/>
              <a:t>gli</a:t>
            </a:r>
            <a:r>
              <a:rPr lang="fr-FR" sz="2800" dirty="0"/>
              <a:t> </a:t>
            </a:r>
            <a:r>
              <a:rPr lang="fr-FR" sz="2800" dirty="0" err="1"/>
              <a:t>Italiani</a:t>
            </a:r>
            <a:r>
              <a:rPr lang="fr-FR" sz="2800" dirty="0"/>
              <a:t> con </a:t>
            </a:r>
            <a:r>
              <a:rPr lang="fr-FR" sz="2800" dirty="0" err="1"/>
              <a:t>una</a:t>
            </a:r>
            <a:r>
              <a:rPr lang="fr-FR" sz="2800" dirty="0"/>
              <a:t> lingua </a:t>
            </a:r>
            <a:r>
              <a:rPr lang="fr-FR" sz="2800" dirty="0" err="1"/>
              <a:t>comune</a:t>
            </a:r>
            <a:r>
              <a:rPr lang="fr-FR" sz="2800" dirty="0"/>
              <a:t>, molto </a:t>
            </a:r>
            <a:r>
              <a:rPr lang="fr-FR" sz="2800" dirty="0" err="1"/>
              <a:t>vicina</a:t>
            </a:r>
            <a:r>
              <a:rPr lang="fr-FR" sz="2800" dirty="0"/>
              <a:t> al </a:t>
            </a:r>
            <a:r>
              <a:rPr lang="fr-FR" sz="2800" dirty="0" err="1"/>
              <a:t>registro</a:t>
            </a:r>
            <a:r>
              <a:rPr lang="fr-FR" sz="2800" dirty="0"/>
              <a:t> orale : </a:t>
            </a:r>
          </a:p>
          <a:p>
            <a:pPr marL="0" indent="0" algn="just">
              <a:buNone/>
              <a:tabLst>
                <a:tab pos="354013" algn="l"/>
                <a:tab pos="722313" algn="l"/>
              </a:tabLst>
            </a:pPr>
            <a:endParaRPr lang="fr-FR" sz="2800" dirty="0"/>
          </a:p>
          <a:p>
            <a:pPr marL="0" indent="0">
              <a:spcBef>
                <a:spcPts val="0"/>
              </a:spcBef>
              <a:buNone/>
              <a:tabLst>
                <a:tab pos="354013" algn="l"/>
                <a:tab pos="722313" algn="l"/>
              </a:tabLst>
            </a:pPr>
            <a:r>
              <a:rPr lang="fr-FR" sz="2800" dirty="0"/>
              <a:t>	</a:t>
            </a:r>
            <a:r>
              <a:rPr lang="fr-FR" dirty="0"/>
              <a:t>-	</a:t>
            </a:r>
            <a:r>
              <a:rPr lang="fr-FR" sz="2800" i="1" dirty="0"/>
              <a:t>Il Sole 24 Ore </a:t>
            </a:r>
            <a:r>
              <a:rPr lang="fr-FR" sz="2800" dirty="0"/>
              <a:t>(Milano, 1865)</a:t>
            </a:r>
          </a:p>
          <a:p>
            <a:pPr marL="0" indent="0">
              <a:spcBef>
                <a:spcPts val="0"/>
              </a:spcBef>
              <a:buNone/>
              <a:tabLst>
                <a:tab pos="354013" algn="l"/>
                <a:tab pos="722313" algn="l"/>
              </a:tabLst>
            </a:pPr>
            <a:r>
              <a:rPr lang="fr-FR" dirty="0"/>
              <a:t>		</a:t>
            </a:r>
            <a:r>
              <a:rPr lang="fr-FR" sz="2100" dirty="0" err="1"/>
              <a:t>pubblicazione</a:t>
            </a:r>
            <a:r>
              <a:rPr lang="fr-FR" sz="2100" dirty="0"/>
              <a:t> </a:t>
            </a:r>
            <a:r>
              <a:rPr lang="fr-FR" sz="2100" dirty="0" err="1"/>
              <a:t>fondata</a:t>
            </a:r>
            <a:r>
              <a:rPr lang="fr-FR" sz="2100" dirty="0"/>
              <a:t> </a:t>
            </a:r>
            <a:r>
              <a:rPr lang="fr-FR" sz="2100" dirty="0" err="1"/>
              <a:t>negli</a:t>
            </a:r>
            <a:r>
              <a:rPr lang="fr-FR" sz="2100" dirty="0"/>
              <a:t> </a:t>
            </a:r>
            <a:r>
              <a:rPr lang="fr-FR" sz="2100" dirty="0" err="1"/>
              <a:t>anni</a:t>
            </a:r>
            <a:r>
              <a:rPr lang="fr-FR" sz="2100" dirty="0"/>
              <a:t> </a:t>
            </a:r>
            <a:r>
              <a:rPr lang="fr-FR" sz="2100" dirty="0" err="1"/>
              <a:t>della</a:t>
            </a:r>
            <a:r>
              <a:rPr lang="fr-FR" sz="2100" dirty="0"/>
              <a:t> </a:t>
            </a:r>
            <a:r>
              <a:rPr lang="fr-FR" sz="2100" dirty="0" err="1"/>
              <a:t>Rivoluzione</a:t>
            </a:r>
            <a:r>
              <a:rPr lang="fr-FR" sz="2100" dirty="0"/>
              <a:t> </a:t>
            </a:r>
            <a:r>
              <a:rPr lang="fr-FR" sz="2100" dirty="0" err="1"/>
              <a:t>Industriale</a:t>
            </a:r>
            <a:endParaRPr lang="fr-FR" sz="2100" dirty="0"/>
          </a:p>
          <a:p>
            <a:pPr marL="0" indent="0" algn="just">
              <a:spcBef>
                <a:spcPts val="1200"/>
              </a:spcBef>
              <a:buNone/>
              <a:tabLst>
                <a:tab pos="354013" algn="l"/>
                <a:tab pos="722313" algn="l"/>
              </a:tabLst>
            </a:pPr>
            <a:r>
              <a:rPr lang="fr-FR" sz="2800" dirty="0"/>
              <a:t>	-	</a:t>
            </a:r>
            <a:r>
              <a:rPr lang="fr-FR" sz="2800" i="1" dirty="0"/>
              <a:t>La Stampa</a:t>
            </a:r>
            <a:r>
              <a:rPr lang="fr-FR" sz="2800" dirty="0"/>
              <a:t> (Torino, 1867)     </a:t>
            </a:r>
          </a:p>
          <a:p>
            <a:pPr marL="0" indent="0" algn="just">
              <a:spcBef>
                <a:spcPts val="0"/>
              </a:spcBef>
              <a:buNone/>
              <a:tabLst>
                <a:tab pos="354013" algn="l"/>
                <a:tab pos="722313" algn="l"/>
              </a:tabLst>
            </a:pPr>
            <a:r>
              <a:rPr lang="fr-FR" sz="2800" dirty="0"/>
              <a:t>		</a:t>
            </a:r>
            <a:r>
              <a:rPr lang="fr-FR" sz="2000" dirty="0"/>
              <a:t>Torino è la capitale </a:t>
            </a:r>
            <a:r>
              <a:rPr lang="fr-FR" sz="2000" dirty="0" err="1"/>
              <a:t>del</a:t>
            </a:r>
            <a:r>
              <a:rPr lang="fr-FR" sz="2000" dirty="0"/>
              <a:t> </a:t>
            </a:r>
            <a:r>
              <a:rPr lang="fr-FR" sz="2000" dirty="0" err="1"/>
              <a:t>regno</a:t>
            </a:r>
            <a:r>
              <a:rPr lang="fr-FR" sz="2000" dirty="0"/>
              <a:t> d’Italia, tra il 1861 e il 1870</a:t>
            </a:r>
          </a:p>
          <a:p>
            <a:pPr marL="0" indent="0">
              <a:spcBef>
                <a:spcPts val="1200"/>
              </a:spcBef>
              <a:buNone/>
              <a:tabLst>
                <a:tab pos="354013" algn="l"/>
                <a:tab pos="722313" algn="l"/>
              </a:tabLst>
            </a:pPr>
            <a:r>
              <a:rPr lang="fr-FR" sz="2800" dirty="0"/>
              <a:t>	-	</a:t>
            </a:r>
            <a:r>
              <a:rPr lang="fr-FR" sz="2800" i="1" dirty="0"/>
              <a:t>Il Corriere </a:t>
            </a:r>
            <a:r>
              <a:rPr lang="fr-FR" sz="2800" i="1" dirty="0" err="1"/>
              <a:t>della</a:t>
            </a:r>
            <a:r>
              <a:rPr lang="fr-FR" sz="2800" i="1" dirty="0"/>
              <a:t> Sera </a:t>
            </a:r>
            <a:r>
              <a:rPr lang="fr-FR" sz="2800" dirty="0"/>
              <a:t>(Milano, 1876)</a:t>
            </a:r>
          </a:p>
          <a:p>
            <a:pPr marL="0" indent="0">
              <a:spcBef>
                <a:spcPts val="0"/>
              </a:spcBef>
              <a:buNone/>
              <a:tabLst>
                <a:tab pos="354013" algn="l"/>
                <a:tab pos="722313" algn="l"/>
              </a:tabLst>
            </a:pPr>
            <a:r>
              <a:rPr lang="fr-FR" sz="2800" dirty="0"/>
              <a:t>		</a:t>
            </a:r>
            <a:r>
              <a:rPr lang="fr-FR" sz="2000" dirty="0" err="1"/>
              <a:t>anteprima</a:t>
            </a:r>
            <a:r>
              <a:rPr lang="fr-FR" sz="2000" dirty="0"/>
              <a:t> </a:t>
            </a:r>
            <a:r>
              <a:rPr lang="fr-FR" sz="2000" dirty="0" err="1"/>
              <a:t>serale</a:t>
            </a:r>
            <a:r>
              <a:rPr lang="fr-FR" sz="2000" dirty="0"/>
              <a:t>, </a:t>
            </a:r>
            <a:r>
              <a:rPr lang="fr-FR" sz="2000" dirty="0" err="1"/>
              <a:t>nella</a:t>
            </a:r>
            <a:r>
              <a:rPr lang="fr-FR" sz="2000" dirty="0"/>
              <a:t> </a:t>
            </a:r>
            <a:r>
              <a:rPr lang="fr-FR" sz="2000" dirty="0" err="1"/>
              <a:t>città</a:t>
            </a:r>
            <a:r>
              <a:rPr lang="fr-FR" sz="2000" dirty="0"/>
              <a:t> più </a:t>
            </a:r>
            <a:r>
              <a:rPr lang="fr-FR" sz="2000" dirty="0" err="1"/>
              <a:t>legata</a:t>
            </a:r>
            <a:r>
              <a:rPr lang="fr-FR" sz="2000" dirty="0"/>
              <a:t> </a:t>
            </a:r>
            <a:r>
              <a:rPr lang="fr-FR" sz="2000" dirty="0" err="1"/>
              <a:t>alle</a:t>
            </a:r>
            <a:r>
              <a:rPr lang="fr-FR" sz="2000" dirty="0"/>
              <a:t> </a:t>
            </a:r>
            <a:r>
              <a:rPr lang="fr-FR" sz="2000" dirty="0" err="1"/>
              <a:t>altre</a:t>
            </a:r>
            <a:r>
              <a:rPr lang="fr-FR" sz="2000" dirty="0"/>
              <a:t> </a:t>
            </a:r>
            <a:r>
              <a:rPr lang="fr-FR" sz="2000" dirty="0" err="1"/>
              <a:t>capitali</a:t>
            </a:r>
            <a:r>
              <a:rPr lang="fr-FR" sz="2000" dirty="0"/>
              <a:t> </a:t>
            </a:r>
            <a:r>
              <a:rPr lang="fr-FR" sz="2000" dirty="0" err="1"/>
              <a:t>europee</a:t>
            </a:r>
            <a:endParaRPr lang="fr-FR" sz="2000" dirty="0"/>
          </a:p>
          <a:p>
            <a:pPr marL="0" indent="0">
              <a:spcBef>
                <a:spcPts val="1200"/>
              </a:spcBef>
              <a:buNone/>
              <a:tabLst>
                <a:tab pos="354013" algn="l"/>
                <a:tab pos="722313" algn="l"/>
              </a:tabLst>
            </a:pPr>
            <a:r>
              <a:rPr lang="fr-FR" sz="2800" dirty="0"/>
              <a:t>	-	</a:t>
            </a:r>
            <a:r>
              <a:rPr lang="fr-FR" sz="2800" i="1" dirty="0"/>
              <a:t>L’</a:t>
            </a:r>
            <a:r>
              <a:rPr lang="fr-FR" sz="2800" i="1" dirty="0" err="1"/>
              <a:t>Unità</a:t>
            </a:r>
            <a:r>
              <a:rPr lang="fr-FR" sz="2800" i="1" dirty="0"/>
              <a:t> </a:t>
            </a:r>
            <a:r>
              <a:rPr lang="fr-FR" sz="2800" dirty="0"/>
              <a:t>(Milano, 1924) </a:t>
            </a:r>
          </a:p>
          <a:p>
            <a:pPr marL="0" indent="0">
              <a:spcBef>
                <a:spcPts val="0"/>
              </a:spcBef>
              <a:buNone/>
              <a:tabLst>
                <a:tab pos="354013" algn="l"/>
                <a:tab pos="722313" algn="l"/>
              </a:tabLst>
            </a:pPr>
            <a:r>
              <a:rPr lang="fr-FR" sz="2000" dirty="0"/>
              <a:t>		</a:t>
            </a:r>
            <a:r>
              <a:rPr lang="fr-FR" sz="2000" dirty="0" err="1"/>
              <a:t>clandestina</a:t>
            </a:r>
            <a:r>
              <a:rPr lang="fr-FR" sz="2000" dirty="0"/>
              <a:t> </a:t>
            </a:r>
            <a:r>
              <a:rPr lang="fr-FR" sz="2000" dirty="0" err="1"/>
              <a:t>durante</a:t>
            </a:r>
            <a:r>
              <a:rPr lang="fr-FR" sz="2000" dirty="0"/>
              <a:t> il </a:t>
            </a:r>
            <a:r>
              <a:rPr lang="fr-FR" sz="2000" dirty="0" err="1"/>
              <a:t>ventennio</a:t>
            </a:r>
            <a:r>
              <a:rPr lang="fr-FR" sz="2000" dirty="0"/>
              <a:t> </a:t>
            </a:r>
            <a:r>
              <a:rPr lang="fr-FR" sz="2000" dirty="0" err="1"/>
              <a:t>fascista</a:t>
            </a:r>
            <a:r>
              <a:rPr lang="fr-FR" sz="2000" dirty="0"/>
              <a:t> ; </a:t>
            </a:r>
            <a:r>
              <a:rPr lang="fr-FR" sz="2000" dirty="0" err="1"/>
              <a:t>ripubblicata</a:t>
            </a:r>
            <a:r>
              <a:rPr lang="fr-FR" sz="2000" dirty="0"/>
              <a:t> il 6 </a:t>
            </a:r>
            <a:r>
              <a:rPr lang="fr-FR" sz="2000" dirty="0" err="1"/>
              <a:t>giugno</a:t>
            </a:r>
            <a:r>
              <a:rPr lang="fr-FR" sz="2000" dirty="0"/>
              <a:t> 1944</a:t>
            </a:r>
          </a:p>
          <a:p>
            <a:pPr marL="0" indent="0">
              <a:spcBef>
                <a:spcPts val="0"/>
              </a:spcBef>
              <a:buNone/>
              <a:tabLst>
                <a:tab pos="354013" algn="l"/>
                <a:tab pos="722313" algn="l"/>
              </a:tabLst>
            </a:pPr>
            <a:endParaRPr lang="fr-FR" sz="2000" dirty="0"/>
          </a:p>
          <a:p>
            <a:pPr marL="0" indent="0">
              <a:spcBef>
                <a:spcPts val="0"/>
              </a:spcBef>
              <a:buNone/>
              <a:tabLst>
                <a:tab pos="354013" algn="l"/>
                <a:tab pos="722313" algn="l"/>
              </a:tabLst>
            </a:pPr>
            <a:r>
              <a:rPr lang="fr-FR" sz="2800" dirty="0"/>
              <a:t>	 -	</a:t>
            </a:r>
            <a:r>
              <a:rPr lang="fr-FR" sz="2800" i="1" dirty="0"/>
              <a:t>La Repubblica</a:t>
            </a:r>
            <a:r>
              <a:rPr lang="fr-FR" sz="2800" dirty="0"/>
              <a:t> (Roma, 1976)</a:t>
            </a:r>
            <a:endParaRPr lang="fr-FR" sz="2800" b="1" dirty="0">
              <a:solidFill>
                <a:srgbClr val="FF0000"/>
              </a:solidFill>
            </a:endParaRPr>
          </a:p>
          <a:p>
            <a:pPr marL="0" indent="0">
              <a:spcBef>
                <a:spcPts val="0"/>
              </a:spcBef>
              <a:buNone/>
              <a:tabLst>
                <a:tab pos="354013" algn="l"/>
                <a:tab pos="722313" algn="l"/>
              </a:tabLst>
            </a:pPr>
            <a:r>
              <a:rPr lang="fr-FR" sz="2800" b="1" dirty="0">
                <a:solidFill>
                  <a:srgbClr val="FF0000"/>
                </a:solidFill>
              </a:rPr>
              <a:t>		</a:t>
            </a:r>
            <a:r>
              <a:rPr lang="fr-FR" sz="2000" dirty="0"/>
              <a:t>espressione </a:t>
            </a:r>
            <a:r>
              <a:rPr lang="fr-FR" sz="2000" dirty="0" err="1"/>
              <a:t>della</a:t>
            </a:r>
            <a:r>
              <a:rPr lang="fr-FR" sz="2000" dirty="0"/>
              <a:t> </a:t>
            </a:r>
            <a:r>
              <a:rPr lang="fr-FR" sz="2000" dirty="0" err="1"/>
              <a:t>sinistra</a:t>
            </a:r>
            <a:r>
              <a:rPr lang="fr-FR" sz="2000" dirty="0"/>
              <a:t> </a:t>
            </a:r>
            <a:r>
              <a:rPr lang="fr-FR" sz="2000" dirty="0" err="1"/>
              <a:t>riformista</a:t>
            </a:r>
            <a:r>
              <a:rPr lang="fr-FR" sz="2000" dirty="0"/>
              <a:t>, in </a:t>
            </a:r>
            <a:r>
              <a:rPr lang="fr-FR" sz="2000" dirty="0" err="1"/>
              <a:t>opposizione</a:t>
            </a:r>
            <a:r>
              <a:rPr lang="fr-FR" sz="2000" dirty="0"/>
              <a:t> al </a:t>
            </a:r>
            <a:r>
              <a:rPr lang="fr-FR" sz="2000" i="1" dirty="0"/>
              <a:t>Corriere </a:t>
            </a:r>
            <a:r>
              <a:rPr lang="fr-FR" sz="2000" i="1" dirty="0" err="1"/>
              <a:t>della</a:t>
            </a:r>
            <a:r>
              <a:rPr lang="fr-FR" sz="2000" i="1" dirty="0"/>
              <a:t> Sera</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172115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a:bodyPr>
          <a:lstStyle/>
          <a:p>
            <a:pPr marL="0" indent="0" algn="ctr">
              <a:buNone/>
            </a:pPr>
            <a:r>
              <a:rPr lang="fr-FR" sz="1600" b="1" dirty="0"/>
              <a:t>Linguistique synchronique   </a:t>
            </a:r>
            <a:r>
              <a:rPr lang="fr-FR" sz="1600" dirty="0"/>
              <a:t>-  </a:t>
            </a:r>
            <a:r>
              <a:rPr lang="fr-FR" sz="1600" b="1" dirty="0"/>
              <a:t>L4ITLINS  -  année 2023-2024</a:t>
            </a:r>
            <a:endParaRPr lang="fr-FR" sz="1600" dirty="0"/>
          </a:p>
          <a:p>
            <a:pPr marL="0" indent="0" algn="just">
              <a:buNone/>
              <a:tabLst>
                <a:tab pos="354013" algn="l"/>
              </a:tabLst>
            </a:pPr>
            <a:r>
              <a:rPr lang="fr-FR" sz="2800" b="1" dirty="0"/>
              <a:t>	</a:t>
            </a:r>
            <a:r>
              <a:rPr lang="fr-FR" sz="2800" b="1" dirty="0">
                <a:solidFill>
                  <a:srgbClr val="0070C0"/>
                </a:solidFill>
              </a:rPr>
              <a:t>c)	</a:t>
            </a:r>
            <a:r>
              <a:rPr lang="fr-FR" sz="2800" b="1" dirty="0" err="1">
                <a:solidFill>
                  <a:srgbClr val="0070C0"/>
                </a:solidFill>
              </a:rPr>
              <a:t>Gli</a:t>
            </a:r>
            <a:r>
              <a:rPr lang="fr-FR" sz="2800" b="1" dirty="0">
                <a:solidFill>
                  <a:srgbClr val="0070C0"/>
                </a:solidFill>
              </a:rPr>
              <a:t> </a:t>
            </a:r>
            <a:r>
              <a:rPr lang="fr-FR" sz="2800" b="1" dirty="0" err="1">
                <a:solidFill>
                  <a:srgbClr val="0070C0"/>
                </a:solidFill>
              </a:rPr>
              <a:t>altri</a:t>
            </a:r>
            <a:r>
              <a:rPr lang="fr-FR" sz="2800" b="1" dirty="0">
                <a:solidFill>
                  <a:srgbClr val="0070C0"/>
                </a:solidFill>
              </a:rPr>
              <a:t> mass media : radio, </a:t>
            </a:r>
            <a:r>
              <a:rPr lang="fr-FR" sz="2800" b="1" dirty="0" err="1">
                <a:solidFill>
                  <a:srgbClr val="0070C0"/>
                </a:solidFill>
              </a:rPr>
              <a:t>cinema</a:t>
            </a:r>
            <a:r>
              <a:rPr lang="fr-FR" sz="2800" b="1" dirty="0">
                <a:solidFill>
                  <a:srgbClr val="0070C0"/>
                </a:solidFill>
              </a:rPr>
              <a:t> e </a:t>
            </a:r>
            <a:r>
              <a:rPr lang="fr-FR" sz="2800" b="1" dirty="0" err="1">
                <a:solidFill>
                  <a:srgbClr val="0070C0"/>
                </a:solidFill>
              </a:rPr>
              <a:t>televisione</a:t>
            </a:r>
            <a:r>
              <a:rPr lang="fr-FR" sz="2800" b="1" dirty="0">
                <a:solidFill>
                  <a:srgbClr val="0070C0"/>
                </a:solidFill>
              </a:rPr>
              <a:t> </a:t>
            </a:r>
          </a:p>
          <a:p>
            <a:pPr marL="0" indent="0" algn="just">
              <a:buNone/>
              <a:tabLst>
                <a:tab pos="354013" algn="l"/>
              </a:tabLst>
            </a:pPr>
            <a:r>
              <a:rPr lang="fr-FR" sz="2800" dirty="0"/>
              <a:t>	-	La </a:t>
            </a:r>
            <a:r>
              <a:rPr lang="fr-FR" sz="2800" b="1" i="1" dirty="0"/>
              <a:t>radio</a:t>
            </a:r>
            <a:r>
              <a:rPr lang="fr-FR" sz="2800" dirty="0"/>
              <a:t>, </a:t>
            </a:r>
            <a:r>
              <a:rPr lang="fr-FR" sz="2800" dirty="0" err="1"/>
              <a:t>inventata</a:t>
            </a:r>
            <a:r>
              <a:rPr lang="fr-FR" sz="2800" dirty="0"/>
              <a:t> da </a:t>
            </a:r>
            <a:r>
              <a:rPr lang="fr-FR" sz="2800" b="1" dirty="0"/>
              <a:t>Guglielmo Marconi </a:t>
            </a:r>
            <a:r>
              <a:rPr lang="fr-FR" sz="2800" dirty="0"/>
              <a:t>(prime </a:t>
            </a:r>
            <a:r>
              <a:rPr lang="fr-FR" sz="2800" dirty="0" err="1"/>
              <a:t>esperienze</a:t>
            </a:r>
            <a:r>
              <a:rPr lang="fr-FR" sz="2800" dirty="0"/>
              <a:t> di </a:t>
            </a:r>
            <a:r>
              <a:rPr lang="fr-FR" sz="2800" dirty="0" err="1"/>
              <a:t>radiotelefonia</a:t>
            </a:r>
            <a:r>
              <a:rPr lang="fr-FR" sz="2800" dirty="0"/>
              <a:t> fin dal 1895, </a:t>
            </a:r>
            <a:r>
              <a:rPr lang="fr-FR" sz="2800" dirty="0" err="1"/>
              <a:t>all’età</a:t>
            </a:r>
            <a:r>
              <a:rPr lang="fr-FR" sz="2800" dirty="0"/>
              <a:t> di 21 </a:t>
            </a:r>
            <a:r>
              <a:rPr lang="fr-FR" sz="2800" dirty="0" err="1"/>
              <a:t>anni</a:t>
            </a:r>
            <a:r>
              <a:rPr lang="fr-FR" sz="2800" dirty="0"/>
              <a:t>). </a:t>
            </a:r>
          </a:p>
          <a:p>
            <a:pPr marL="0" indent="0" algn="just">
              <a:buNone/>
              <a:tabLst>
                <a:tab pos="354013" algn="l"/>
              </a:tabLst>
            </a:pPr>
            <a:r>
              <a:rPr lang="fr-FR" sz="2800" dirty="0"/>
              <a:t>	 1920, </a:t>
            </a:r>
            <a:r>
              <a:rPr lang="fr-FR" sz="2800" dirty="0" err="1"/>
              <a:t>diffusione</a:t>
            </a:r>
            <a:r>
              <a:rPr lang="fr-FR" sz="2800" dirty="0"/>
              <a:t> </a:t>
            </a:r>
            <a:r>
              <a:rPr lang="fr-FR" sz="2800" dirty="0" err="1"/>
              <a:t>del</a:t>
            </a:r>
            <a:r>
              <a:rPr lang="fr-FR" sz="2800" dirty="0"/>
              <a:t> primo concerto </a:t>
            </a:r>
            <a:r>
              <a:rPr lang="fr-FR" sz="2800" dirty="0" err="1"/>
              <a:t>radiofonico</a:t>
            </a:r>
            <a:r>
              <a:rPr lang="fr-FR" sz="2800" dirty="0"/>
              <a:t> : </a:t>
            </a:r>
            <a:r>
              <a:rPr lang="fr-FR" sz="2800" dirty="0" err="1"/>
              <a:t>porterà</a:t>
            </a:r>
            <a:r>
              <a:rPr lang="fr-FR" sz="2800" dirty="0"/>
              <a:t> la </a:t>
            </a:r>
            <a:r>
              <a:rPr lang="fr-FR" sz="2800" dirty="0" err="1"/>
              <a:t>cultura</a:t>
            </a:r>
            <a:r>
              <a:rPr lang="fr-FR" sz="2800" dirty="0"/>
              <a:t> </a:t>
            </a:r>
            <a:r>
              <a:rPr lang="fr-FR" sz="2800" dirty="0" err="1"/>
              <a:t>nelle</a:t>
            </a:r>
            <a:r>
              <a:rPr lang="fr-FR" sz="2800" dirty="0"/>
              <a:t> case più modeste (non a </a:t>
            </a:r>
            <a:r>
              <a:rPr lang="fr-FR" sz="2800" dirty="0" err="1"/>
              <a:t>caso</a:t>
            </a:r>
            <a:r>
              <a:rPr lang="fr-FR" sz="2800" dirty="0"/>
              <a:t>, non si </a:t>
            </a:r>
            <a:r>
              <a:rPr lang="fr-FR" sz="2800" dirty="0" err="1"/>
              <a:t>tratta</a:t>
            </a:r>
            <a:r>
              <a:rPr lang="fr-FR" sz="2800" dirty="0"/>
              <a:t> di </a:t>
            </a:r>
            <a:r>
              <a:rPr lang="fr-FR" sz="2800" dirty="0" err="1"/>
              <a:t>una</a:t>
            </a:r>
            <a:r>
              <a:rPr lang="fr-FR" sz="2800" dirty="0"/>
              <a:t> </a:t>
            </a:r>
            <a:r>
              <a:rPr lang="fr-FR" sz="2800" dirty="0" err="1"/>
              <a:t>trasmissione</a:t>
            </a:r>
            <a:r>
              <a:rPr lang="fr-FR" sz="2800" dirty="0"/>
              <a:t> « </a:t>
            </a:r>
            <a:r>
              <a:rPr lang="fr-FR" sz="2800" dirty="0" err="1"/>
              <a:t>parlata</a:t>
            </a:r>
            <a:r>
              <a:rPr lang="fr-FR" sz="2800" dirty="0"/>
              <a:t> »).</a:t>
            </a:r>
          </a:p>
          <a:p>
            <a:pPr marL="0" indent="0" algn="just">
              <a:buNone/>
              <a:tabLst>
                <a:tab pos="354013" algn="l"/>
              </a:tabLst>
            </a:pPr>
            <a:r>
              <a:rPr lang="fr-FR" sz="2800" dirty="0"/>
              <a:t>	1924, prime </a:t>
            </a:r>
            <a:r>
              <a:rPr lang="fr-FR" sz="2800" dirty="0" err="1"/>
              <a:t>trasmissioni</a:t>
            </a:r>
            <a:r>
              <a:rPr lang="fr-FR" sz="2800" dirty="0"/>
              <a:t> in italiano, </a:t>
            </a:r>
            <a:r>
              <a:rPr lang="fr-FR" sz="2800" dirty="0" err="1"/>
              <a:t>quando</a:t>
            </a:r>
            <a:r>
              <a:rPr lang="fr-FR" sz="2800" dirty="0"/>
              <a:t> il </a:t>
            </a:r>
            <a:r>
              <a:rPr lang="fr-FR" sz="2800" dirty="0" err="1"/>
              <a:t>fascismo</a:t>
            </a:r>
            <a:r>
              <a:rPr lang="fr-FR" sz="2800" dirty="0"/>
              <a:t> </a:t>
            </a:r>
            <a:r>
              <a:rPr lang="fr-FR" sz="2800" dirty="0" err="1"/>
              <a:t>diventa</a:t>
            </a:r>
            <a:r>
              <a:rPr lang="fr-FR" sz="2800" dirty="0"/>
              <a:t> </a:t>
            </a:r>
            <a:r>
              <a:rPr lang="fr-FR" sz="2800" dirty="0" err="1"/>
              <a:t>regime</a:t>
            </a:r>
            <a:r>
              <a:rPr lang="fr-FR" sz="2800" dirty="0"/>
              <a:t> : </a:t>
            </a:r>
            <a:r>
              <a:rPr lang="fr-FR" sz="2800" dirty="0" err="1"/>
              <a:t>lo</a:t>
            </a:r>
            <a:r>
              <a:rPr lang="fr-FR" sz="2800" dirty="0"/>
              <a:t> </a:t>
            </a:r>
            <a:r>
              <a:rPr lang="fr-FR" sz="2800" dirty="0" err="1"/>
              <a:t>scopo</a:t>
            </a:r>
            <a:r>
              <a:rPr lang="fr-FR" sz="2800" dirty="0"/>
              <a:t> è </a:t>
            </a:r>
            <a:r>
              <a:rPr lang="fr-FR" sz="2800" dirty="0" err="1"/>
              <a:t>allora</a:t>
            </a:r>
            <a:r>
              <a:rPr lang="fr-FR" sz="2800" dirty="0"/>
              <a:t> la </a:t>
            </a:r>
            <a:r>
              <a:rPr lang="fr-FR" sz="2800" dirty="0" err="1"/>
              <a:t>propaganda</a:t>
            </a:r>
            <a:r>
              <a:rPr lang="fr-FR" sz="2800" dirty="0"/>
              <a:t>. </a:t>
            </a:r>
          </a:p>
          <a:p>
            <a:pPr marL="0" indent="0" algn="just">
              <a:buNone/>
              <a:tabLst>
                <a:tab pos="354013" algn="l"/>
              </a:tabLst>
            </a:pPr>
            <a:r>
              <a:rPr lang="fr-FR" sz="2800" dirty="0"/>
              <a:t>	Alla fine </a:t>
            </a:r>
            <a:r>
              <a:rPr lang="fr-FR" sz="2800" dirty="0" err="1"/>
              <a:t>della</a:t>
            </a:r>
            <a:r>
              <a:rPr lang="fr-FR" sz="2800" dirty="0"/>
              <a:t> </a:t>
            </a:r>
            <a:r>
              <a:rPr lang="fr-FR" sz="2800" dirty="0" err="1"/>
              <a:t>guerra</a:t>
            </a:r>
            <a:r>
              <a:rPr lang="fr-FR" sz="2800" dirty="0"/>
              <a:t> e </a:t>
            </a:r>
            <a:r>
              <a:rPr lang="fr-FR" sz="2800" dirty="0" err="1"/>
              <a:t>del</a:t>
            </a:r>
            <a:r>
              <a:rPr lang="fr-FR" sz="2800" dirty="0"/>
              <a:t> </a:t>
            </a:r>
            <a:r>
              <a:rPr lang="fr-FR" sz="2800" dirty="0" err="1"/>
              <a:t>regime</a:t>
            </a:r>
            <a:r>
              <a:rPr lang="fr-FR" sz="2800" dirty="0"/>
              <a:t>, </a:t>
            </a:r>
            <a:r>
              <a:rPr lang="fr-FR" sz="2800" dirty="0" err="1"/>
              <a:t>naturalmente</a:t>
            </a:r>
            <a:r>
              <a:rPr lang="fr-FR" sz="2800" dirty="0"/>
              <a:t>, la radio si </a:t>
            </a:r>
            <a:r>
              <a:rPr lang="fr-FR" sz="2800" dirty="0" err="1"/>
              <a:t>sviluppa</a:t>
            </a:r>
            <a:r>
              <a:rPr lang="fr-FR" sz="2800" dirty="0"/>
              <a:t> </a:t>
            </a:r>
            <a:r>
              <a:rPr lang="fr-FR" sz="2800" dirty="0" err="1"/>
              <a:t>liberamente</a:t>
            </a:r>
            <a:r>
              <a:rPr lang="fr-FR" sz="2800" dirty="0"/>
              <a:t>, come in tutti </a:t>
            </a:r>
            <a:r>
              <a:rPr lang="fr-FR" sz="2800" dirty="0" err="1"/>
              <a:t>gli</a:t>
            </a:r>
            <a:r>
              <a:rPr lang="fr-FR" sz="2800" dirty="0"/>
              <a:t> </a:t>
            </a:r>
            <a:r>
              <a:rPr lang="fr-FR" sz="2800" dirty="0" err="1"/>
              <a:t>altri</a:t>
            </a:r>
            <a:r>
              <a:rPr lang="fr-FR" sz="2800" dirty="0"/>
              <a:t> </a:t>
            </a:r>
            <a:r>
              <a:rPr lang="fr-FR" sz="2800" dirty="0" err="1"/>
              <a:t>paesi</a:t>
            </a:r>
            <a:r>
              <a:rPr lang="fr-FR" sz="2800" dirty="0"/>
              <a:t>.</a:t>
            </a: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2602217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80720"/>
          </a:xfrm>
        </p:spPr>
        <p:txBody>
          <a:bodyPr>
            <a:normAutofit fontScale="62500" lnSpcReduction="20000"/>
          </a:bodyPr>
          <a:lstStyle/>
          <a:p>
            <a:pPr marL="0" indent="0" algn="ctr">
              <a:buNone/>
            </a:pPr>
            <a:r>
              <a:rPr lang="fr-FR" sz="2800" b="1" dirty="0"/>
              <a:t>Linguistique synchronique   </a:t>
            </a:r>
            <a:r>
              <a:rPr lang="fr-FR" sz="2800" dirty="0"/>
              <a:t>-  </a:t>
            </a:r>
            <a:r>
              <a:rPr lang="fr-FR" sz="2800" b="1" dirty="0"/>
              <a:t>L4ITLINS  -  année 2023-2024</a:t>
            </a:r>
          </a:p>
          <a:p>
            <a:pPr marL="0" indent="0" algn="ctr">
              <a:buNone/>
            </a:pPr>
            <a:r>
              <a:rPr lang="it-IT" sz="3800" dirty="0"/>
              <a:t>	- Anche il </a:t>
            </a:r>
            <a:r>
              <a:rPr lang="it-IT" sz="3800" b="1" i="1" dirty="0"/>
              <a:t>cinema</a:t>
            </a:r>
            <a:r>
              <a:rPr lang="it-IT" sz="3800" dirty="0"/>
              <a:t> nasce nel ventennio fascista (1937, creazione a Roma di Cinecittà) : è stato utilizzato subito come strumento di propaganda. Ogni film veniva preceduto da documentari sul Duce, sull’Italia fascista, sull’ideologia della guerra. I film avevano un forte taglio patriottico (es. </a:t>
            </a:r>
            <a:r>
              <a:rPr lang="it-IT" sz="3800" i="1" dirty="0"/>
              <a:t>Scipione l'Africano</a:t>
            </a:r>
            <a:r>
              <a:rPr lang="it-IT" sz="3800" dirty="0"/>
              <a:t>, di Carmine Gallone, con Alberto Sordi, 1937).</a:t>
            </a:r>
          </a:p>
          <a:p>
            <a:pPr marL="0" indent="0" algn="just">
              <a:buNone/>
              <a:tabLst>
                <a:tab pos="442913" algn="l"/>
              </a:tabLst>
            </a:pPr>
            <a:r>
              <a:rPr lang="it-IT" sz="3800" dirty="0"/>
              <a:t>	Dopo la guerra, per reazione, si sviluppa il cinema </a:t>
            </a:r>
            <a:r>
              <a:rPr lang="it-IT" sz="3800" b="1" dirty="0"/>
              <a:t>neo-realista</a:t>
            </a:r>
            <a:r>
              <a:rPr lang="it-IT" sz="3800" dirty="0"/>
              <a:t>, che intende mostrare la miseria dell’Italia reale, rovinata dal regime, dalla guerra mondiale e dalla guerra civile interna : Roberto Rossellini, Luchino Visconti, Vittorio de Sica, Michelangelo Antonioni… </a:t>
            </a:r>
          </a:p>
          <a:p>
            <a:pPr marL="0" indent="0" algn="just">
              <a:buNone/>
              <a:tabLst>
                <a:tab pos="442913" algn="l"/>
              </a:tabLst>
            </a:pPr>
            <a:r>
              <a:rPr lang="it-IT" sz="3800" dirty="0"/>
              <a:t>	Anche oggi, la tradizione cinematografica è fortissima in Italia, spesso caratterizzata da un forte impegno politico e civile : Roberto Benigni, Nanni Moretti, Cristina Comencini, Sofia Coppola, Marco Bellocchio, Claudio Giovannesi, Roberto de Paolis…</a:t>
            </a:r>
          </a:p>
          <a:p>
            <a:pPr marL="0" indent="0" algn="just">
              <a:buNone/>
              <a:tabLst>
                <a:tab pos="442913" algn="l"/>
              </a:tabLst>
            </a:pPr>
            <a:endParaRPr lang="it-IT" sz="3800" dirty="0"/>
          </a:p>
          <a:p>
            <a:pPr marL="0" indent="0" algn="just">
              <a:buNone/>
              <a:tabLst>
                <a:tab pos="442913" algn="l"/>
              </a:tabLst>
            </a:pPr>
            <a:r>
              <a:rPr lang="it-IT" sz="3800" dirty="0"/>
              <a:t>	-	La </a:t>
            </a:r>
            <a:r>
              <a:rPr lang="it-IT" sz="3800" b="1" dirty="0"/>
              <a:t>televisione</a:t>
            </a:r>
            <a:r>
              <a:rPr lang="it-IT" sz="3800" dirty="0"/>
              <a:t> è stata introdotta nelle case italiane il 3 gennaio </a:t>
            </a:r>
            <a:r>
              <a:rPr lang="it-IT" sz="3800" b="1" dirty="0"/>
              <a:t>1954</a:t>
            </a:r>
            <a:r>
              <a:rPr lang="it-IT" sz="3800" dirty="0"/>
              <a:t> in bianco e nero, e nel </a:t>
            </a:r>
            <a:r>
              <a:rPr lang="it-IT" sz="3800" b="1" dirty="0"/>
              <a:t>1972</a:t>
            </a:r>
            <a:r>
              <a:rPr lang="it-IT" sz="3800" dirty="0"/>
              <a:t> a colori (ritrasmissione delle Olimpiadi di Monaco).</a:t>
            </a:r>
          </a:p>
          <a:p>
            <a:pPr marL="0" indent="0" algn="ctr">
              <a:buNone/>
            </a:pPr>
            <a:endParaRPr lang="fr-FR" sz="2800" dirty="0"/>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1979068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fontScale="85000" lnSpcReduction="20000"/>
          </a:bodyPr>
          <a:lstStyle/>
          <a:p>
            <a:pPr marL="0" indent="0" algn="ctr">
              <a:buNone/>
            </a:pPr>
            <a:r>
              <a:rPr lang="fr-FR" sz="2000" b="1" dirty="0"/>
              <a:t>Linguistique synchronique   </a:t>
            </a:r>
            <a:r>
              <a:rPr lang="fr-FR" sz="2000" dirty="0"/>
              <a:t>-  </a:t>
            </a:r>
            <a:r>
              <a:rPr lang="fr-FR" sz="2000" b="1" dirty="0"/>
              <a:t>L4ITLINS  -  année 2023-2024</a:t>
            </a:r>
          </a:p>
          <a:p>
            <a:pPr marL="0" indent="0" algn="ctr">
              <a:buNone/>
            </a:pPr>
            <a:r>
              <a:rPr lang="it-IT" sz="2800" b="1" dirty="0"/>
              <a:t>	</a:t>
            </a:r>
            <a:r>
              <a:rPr lang="it-IT" sz="2800" b="1" dirty="0">
                <a:solidFill>
                  <a:srgbClr val="0070C0"/>
                </a:solidFill>
              </a:rPr>
              <a:t>d)	</a:t>
            </a:r>
            <a:r>
              <a:rPr lang="it-IT" sz="2800" dirty="0">
                <a:solidFill>
                  <a:srgbClr val="0070C0"/>
                </a:solidFill>
              </a:rPr>
              <a:t>l’azione del </a:t>
            </a:r>
            <a:r>
              <a:rPr lang="it-IT" sz="2800" b="1" dirty="0">
                <a:solidFill>
                  <a:srgbClr val="0070C0"/>
                </a:solidFill>
              </a:rPr>
              <a:t>Ministero della Pubblica Istruzione</a:t>
            </a:r>
            <a:r>
              <a:rPr lang="it-IT" sz="2800" dirty="0"/>
              <a:t>, attivo a scala nazionale.  Due libri sono diffusi in tutta la nazione per essere studiati in tutte le sucole : </a:t>
            </a:r>
            <a:r>
              <a:rPr lang="it-IT" sz="2800" i="1" dirty="0"/>
              <a:t>Pinocchio</a:t>
            </a:r>
            <a:r>
              <a:rPr lang="it-IT" sz="2800" dirty="0"/>
              <a:t> (Collodi) e </a:t>
            </a:r>
            <a:r>
              <a:rPr lang="it-IT" sz="2800" i="1" dirty="0"/>
              <a:t>Cuore</a:t>
            </a:r>
            <a:r>
              <a:rPr lang="it-IT" sz="2800" dirty="0"/>
              <a:t> (De Amicis), scritti in italano toscano-standard</a:t>
            </a:r>
          </a:p>
          <a:p>
            <a:pPr marL="0" indent="0" algn="just">
              <a:buNone/>
              <a:tabLst>
                <a:tab pos="354013" algn="l"/>
                <a:tab pos="633413" algn="l"/>
              </a:tabLst>
            </a:pPr>
            <a:r>
              <a:rPr lang="it-IT" sz="2800" dirty="0"/>
              <a:t>	-	</a:t>
            </a:r>
            <a:r>
              <a:rPr lang="it-IT" sz="2800" b="1" dirty="0"/>
              <a:t>1877</a:t>
            </a:r>
            <a:r>
              <a:rPr lang="it-IT" sz="2800" dirty="0"/>
              <a:t> : l’istruzione diventa obbligatoria per i 5 anni della scuola elementare (dopo la svolta verso la « sinistra storica » del 1876, sotto il governo De Pretis)</a:t>
            </a:r>
          </a:p>
          <a:p>
            <a:pPr marL="0" indent="0" algn="just">
              <a:buNone/>
              <a:tabLst>
                <a:tab pos="354013" algn="l"/>
                <a:tab pos="633413" algn="l"/>
              </a:tabLst>
            </a:pPr>
            <a:r>
              <a:rPr lang="it-IT" sz="2800" dirty="0"/>
              <a:t>	-	</a:t>
            </a:r>
            <a:r>
              <a:rPr lang="it-IT" sz="2800" b="1" dirty="0"/>
              <a:t>1929</a:t>
            </a:r>
            <a:r>
              <a:rPr lang="it-IT" sz="2800" dirty="0"/>
              <a:t>, sotto il Fascismo, l’istruzione obbligatoria viene portata a 14 anni (per volontà di centralizzazione, indottrinamento della gioventù e controllo delle menti)</a:t>
            </a:r>
          </a:p>
          <a:p>
            <a:pPr marL="0" indent="0" algn="just">
              <a:buNone/>
              <a:tabLst>
                <a:tab pos="354013" algn="l"/>
                <a:tab pos="633413" algn="l"/>
              </a:tabLst>
            </a:pPr>
            <a:r>
              <a:rPr lang="it-IT" sz="2800" dirty="0"/>
              <a:t>	-	</a:t>
            </a:r>
            <a:r>
              <a:rPr lang="it-IT" sz="2800" b="1" dirty="0"/>
              <a:t>1947</a:t>
            </a:r>
            <a:r>
              <a:rPr lang="it-IT" sz="2800" dirty="0"/>
              <a:t>, promulgazione della Costituzione della Repubblica : « La scuola è aperta a tutti. L'istruzione inferiore, impartita per almeno otto anni, è obbligatoria e gratuita » (art. 34)</a:t>
            </a:r>
          </a:p>
          <a:p>
            <a:pPr marL="0" indent="0" algn="just">
              <a:buNone/>
              <a:tabLst>
                <a:tab pos="354013" algn="l"/>
                <a:tab pos="633413" algn="l"/>
              </a:tabLst>
            </a:pPr>
            <a:r>
              <a:rPr lang="it-IT" sz="2800" dirty="0"/>
              <a:t>	-	</a:t>
            </a:r>
            <a:r>
              <a:rPr lang="it-IT" sz="2800" b="1" dirty="0"/>
              <a:t>1962</a:t>
            </a:r>
            <a:r>
              <a:rPr lang="it-IT" sz="2800" dirty="0"/>
              <a:t>, governo di centro-sinistra (Fanfani), l’istruzione obbligatoria è portata a 16 anni.</a:t>
            </a:r>
          </a:p>
          <a:p>
            <a:pPr marL="0" indent="0" algn="just">
              <a:buNone/>
              <a:tabLst>
                <a:tab pos="354013" algn="l"/>
                <a:tab pos="633413" algn="l"/>
              </a:tabLst>
            </a:pPr>
            <a:r>
              <a:rPr lang="it-IT" sz="2800" dirty="0"/>
              <a:t>	-	</a:t>
            </a:r>
            <a:r>
              <a:rPr lang="it-IT" sz="2800" b="1" dirty="0"/>
              <a:t>2000</a:t>
            </a:r>
            <a:r>
              <a:rPr lang="it-IT" sz="2800" dirty="0"/>
              <a:t>, prima coalizione di sinistra (Giuliano Amato), per decreto del Presidente della Repubblica (C. A. Ciampi), l’istruzione obbligatoria è portata a 18 anni.</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169605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2322E7-D2FE-4D76-2F0E-A4CB884110D6}"/>
              </a:ext>
            </a:extLst>
          </p:cNvPr>
          <p:cNvSpPr>
            <a:spLocks noGrp="1"/>
          </p:cNvSpPr>
          <p:nvPr>
            <p:ph type="title"/>
          </p:nvPr>
        </p:nvSpPr>
        <p:spPr>
          <a:xfrm>
            <a:off x="457200" y="274638"/>
            <a:ext cx="8229600" cy="457199"/>
          </a:xfrm>
        </p:spPr>
        <p:txBody>
          <a:bodyPr>
            <a:normAutofit/>
          </a:bodyPr>
          <a:lstStyle/>
          <a:p>
            <a:pPr marL="0" marR="0" lvl="0" indent="0" defTabSz="914400" rtl="0" eaLnBrk="1" fontAlgn="auto" latinLnBrk="0" hangingPunct="1">
              <a:lnSpc>
                <a:spcPct val="100000"/>
              </a:lnSpc>
              <a:spcBef>
                <a:spcPct val="20000"/>
              </a:spcBef>
              <a:spcAft>
                <a:spcPts val="0"/>
              </a:spcAft>
              <a:tabLst/>
              <a:defRPr/>
            </a:pPr>
            <a:r>
              <a:rPr lang="fr-FR" sz="1600" b="1" dirty="0"/>
              <a:t>Linguistique synchronique   </a:t>
            </a:r>
            <a:r>
              <a:rPr lang="fr-FR" sz="1600" dirty="0"/>
              <a:t>-  </a:t>
            </a:r>
            <a:r>
              <a:rPr lang="fr-FR" sz="1600" b="1" dirty="0"/>
              <a:t>L4ITLINS  -  année 2023-2024</a:t>
            </a:r>
            <a:endParaRPr lang="fr-FR" sz="1600" dirty="0"/>
          </a:p>
        </p:txBody>
      </p:sp>
      <p:sp>
        <p:nvSpPr>
          <p:cNvPr id="3" name="Espace réservé du contenu 2">
            <a:extLst>
              <a:ext uri="{FF2B5EF4-FFF2-40B4-BE49-F238E27FC236}">
                <a16:creationId xmlns:a16="http://schemas.microsoft.com/office/drawing/2014/main" id="{AD686F7C-AB6E-E053-3482-A847A5C07722}"/>
              </a:ext>
            </a:extLst>
          </p:cNvPr>
          <p:cNvSpPr>
            <a:spLocks noGrp="1"/>
          </p:cNvSpPr>
          <p:nvPr>
            <p:ph idx="1"/>
          </p:nvPr>
        </p:nvSpPr>
        <p:spPr>
          <a:xfrm>
            <a:off x="539552" y="1741806"/>
            <a:ext cx="8229600" cy="4841556"/>
          </a:xfrm>
        </p:spPr>
        <p:txBody>
          <a:bodyPr>
            <a:normAutofit fontScale="40000" lnSpcReduction="20000"/>
          </a:bodyPr>
          <a:lstStyle/>
          <a:p>
            <a:pPr marL="0" indent="0" algn="just">
              <a:lnSpc>
                <a:spcPct val="150000"/>
              </a:lnSpc>
              <a:buNone/>
            </a:pPr>
            <a:r>
              <a:rPr lang="it-IT" dirty="0"/>
              <a:t>622. L'istruzione impartita per almeno dieci anni e' obbligatoria ed e' finalizzata a consentire il conseguimento di un titolo di studio di scuola secondaria superiore o di una qualifica professionale di durata almeno triennale entro il diciottesimo anno di eta'. L'eta' per l'accesso al lavoro e' conseguentemente elevata da quindici a sedici anni. Resta fermo il regime di gratuita' ai sensi degli articoli 28, comma 1, e 30, comma 2, secondo periodo, del decreto legislativo 17 ottobre 2005, n. 226. L'adempimento dell'obbligo di istruzione deve consentire, una volta conseguito il titolo di studio conclusivo del primo ciclo, l'acquisizione dei saperi e delle competenze previste dai curricula relativi ai primi due anni degli istituti di istruzione secondaria superiore, sulla base di un apposito regolamento adottato dal Ministro della pubblica istruzione ai sensi dell'articolo 17, comma 3, della legge 23 agosto 1988, n. 400. Nel rispetto degli obiettivi di apprendimento generali e specifici previsti dai predetti curricula, possono essere concordati tra il Ministero della pubblica istruzione e le singole regioni percorsi e progetti che, fatta salva l'autonomia delle istituzioni scolastiche, siano in grado di prevenire e contrastare la dispersione e di favorire il successo nell'assolvimento dell'obbligo di istruzione. Le strutture formative che concorrono alla realizzazione dei predetti percorsi e progetti devono essere inserite in un apposito elenco predisposto con decreto del Ministro della pubblica istruzione. Il predetto decreto e' redatto sulla base di criteri predefmiti con decreto del Ministro della pubblica istruzione, sentita la Conferenza permanente per i rapporti tra lo Stato, le regioni e le province autonome di Trento e di Bolzano. Sono fatte salve le competenze delle regioni a statuto speciale e delle province autonome di Trento e di Bolzano, in conformita' ai rispettivi statuti e alle relative norme di attuazione, nonche' alla legge costituzionale 18 ottobre 2001, n. 3. L'innalzamento dell'obbligo di istruzione decorre dall'anno scolastico 2007/ 2008.</a:t>
            </a:r>
            <a:endParaRPr lang="fr-FR" dirty="0"/>
          </a:p>
        </p:txBody>
      </p:sp>
      <p:sp>
        <p:nvSpPr>
          <p:cNvPr id="5" name="ZoneTexte 4">
            <a:extLst>
              <a:ext uri="{FF2B5EF4-FFF2-40B4-BE49-F238E27FC236}">
                <a16:creationId xmlns:a16="http://schemas.microsoft.com/office/drawing/2014/main" id="{018C77E2-CD02-8E4B-CC69-01A85C967EA0}"/>
              </a:ext>
            </a:extLst>
          </p:cNvPr>
          <p:cNvSpPr txBox="1"/>
          <p:nvPr/>
        </p:nvSpPr>
        <p:spPr>
          <a:xfrm>
            <a:off x="981944" y="836712"/>
            <a:ext cx="7787208" cy="800219"/>
          </a:xfrm>
          <a:prstGeom prst="rect">
            <a:avLst/>
          </a:prstGeom>
          <a:noFill/>
        </p:spPr>
        <p:txBody>
          <a:bodyPr wrap="square">
            <a:spAutoFit/>
          </a:bodyPr>
          <a:lstStyle/>
          <a:p>
            <a:pPr algn="ctr"/>
            <a:r>
              <a:rPr lang="it-IT" b="1" dirty="0"/>
              <a:t>Legge 27 dicembre 2006, n. 296, comma 622</a:t>
            </a:r>
          </a:p>
          <a:p>
            <a:pPr algn="ctr"/>
            <a:r>
              <a:rPr lang="it-IT" sz="1400" b="1" dirty="0"/>
              <a:t>"Disposizioni per la formazione del bilancio annuale e pluriennale dello Stato (legge finanziaria 2007)"</a:t>
            </a:r>
          </a:p>
          <a:p>
            <a:pPr algn="ctr"/>
            <a:r>
              <a:rPr lang="it-IT" sz="1400" dirty="0"/>
              <a:t>pubblicata nella </a:t>
            </a:r>
            <a:r>
              <a:rPr lang="it-IT" sz="1400" i="1" dirty="0"/>
              <a:t>Gazzetta Ufficiale</a:t>
            </a:r>
            <a:r>
              <a:rPr lang="it-IT" sz="1400" dirty="0"/>
              <a:t> n. 299 del 27 dicembre 2006 - Supplemento ordinario n. 244</a:t>
            </a:r>
          </a:p>
        </p:txBody>
      </p:sp>
    </p:spTree>
    <p:extLst>
      <p:ext uri="{BB962C8B-B14F-4D97-AF65-F5344CB8AC3E}">
        <p14:creationId xmlns:p14="http://schemas.microsoft.com/office/powerpoint/2010/main" val="222093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a:bodyPr>
          <a:lstStyle/>
          <a:p>
            <a:pPr marL="0" indent="0" algn="ctr">
              <a:buNone/>
            </a:pPr>
            <a:r>
              <a:rPr lang="fr-FR" sz="1600" b="1" dirty="0"/>
              <a:t>Linguistique synchronique   </a:t>
            </a:r>
            <a:r>
              <a:rPr lang="fr-FR" sz="1600" dirty="0"/>
              <a:t>-  </a:t>
            </a:r>
            <a:r>
              <a:rPr lang="fr-FR" sz="1600" b="1" dirty="0"/>
              <a:t>L4ITLINS  -  année 2023-2024</a:t>
            </a:r>
            <a:endParaRPr lang="fr-FR" sz="2800" dirty="0"/>
          </a:p>
          <a:p>
            <a:pPr marL="0" indent="0" algn="just">
              <a:buNone/>
              <a:tabLst>
                <a:tab pos="442913" algn="l"/>
              </a:tabLst>
            </a:pPr>
            <a:r>
              <a:rPr lang="it-IT" sz="2800" dirty="0"/>
              <a:t>	Contrariamente ad altri paesi europei, i dialetti storici romanzi persistono a lungo in Italia, poiché </a:t>
            </a:r>
            <a:r>
              <a:rPr lang="it-IT" sz="2800" b="1" i="1" dirty="0">
                <a:solidFill>
                  <a:srgbClr val="0070C0"/>
                </a:solidFill>
              </a:rPr>
              <a:t>il paesaggio politico resta frammentato per secoli </a:t>
            </a:r>
            <a:r>
              <a:rPr lang="it-IT" sz="2800" dirty="0"/>
              <a:t>(fino all’Ottocento) e la lingua letteraria di Dante è parlata e capita soltanto da un’élite intellettuale. </a:t>
            </a:r>
          </a:p>
          <a:p>
            <a:pPr marL="0" indent="0" algn="just">
              <a:buNone/>
              <a:tabLst>
                <a:tab pos="442913" algn="l"/>
              </a:tabLst>
            </a:pPr>
            <a:r>
              <a:rPr lang="it-IT" sz="2800" dirty="0"/>
              <a:t>	Possiamo citare, per opposizione, in Francia, l’ordinanza di </a:t>
            </a:r>
            <a:r>
              <a:rPr lang="it-IT" sz="2800" b="1" dirty="0"/>
              <a:t>Villers-Cotterêts</a:t>
            </a:r>
            <a:r>
              <a:rPr lang="it-IT" sz="2800" dirty="0"/>
              <a:t>, promulgata dal re </a:t>
            </a:r>
            <a:r>
              <a:rPr lang="it-IT" sz="2800" b="1" dirty="0"/>
              <a:t>François Ier</a:t>
            </a:r>
            <a:r>
              <a:rPr lang="it-IT" sz="2800" dirty="0"/>
              <a:t> nel </a:t>
            </a:r>
            <a:r>
              <a:rPr lang="it-IT" sz="2800" b="1" dirty="0"/>
              <a:t>1539</a:t>
            </a:r>
            <a:r>
              <a:rPr lang="it-IT" sz="2800" dirty="0"/>
              <a:t> : essa stabilisce il primato della lingua francese nei documenti pubblici (diritto ed amministrazione), ad esclusione sia del </a:t>
            </a:r>
            <a:r>
              <a:rPr lang="it-IT" sz="2800" i="1" dirty="0"/>
              <a:t>latino</a:t>
            </a:r>
            <a:r>
              <a:rPr lang="it-IT" sz="2800" dirty="0"/>
              <a:t> che di tutte le altre </a:t>
            </a:r>
            <a:r>
              <a:rPr lang="it-IT" sz="2800" i="1" dirty="0"/>
              <a:t>parlate locali</a:t>
            </a:r>
            <a:r>
              <a:rPr lang="it-IT" sz="2800" dirty="0"/>
              <a:t>. </a:t>
            </a:r>
            <a:endParaRPr lang="fr-FR" sz="2800" dirty="0"/>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47445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a:bodyPr>
          <a:lstStyle/>
          <a:p>
            <a:pPr marL="0" indent="0" algn="ctr">
              <a:buNone/>
            </a:pPr>
            <a:r>
              <a:rPr lang="fr-FR" sz="1600" b="1" dirty="0"/>
              <a:t>Linguistique synchronique   </a:t>
            </a:r>
            <a:r>
              <a:rPr lang="fr-FR" sz="1600" dirty="0"/>
              <a:t>-  </a:t>
            </a:r>
            <a:r>
              <a:rPr lang="fr-FR" sz="1600" b="1" dirty="0"/>
              <a:t>L4ITLINS  -  année 2023-2024</a:t>
            </a:r>
          </a:p>
          <a:p>
            <a:pPr marL="0" indent="0" algn="ctr">
              <a:buNone/>
            </a:pPr>
            <a:r>
              <a:rPr lang="it-IT" sz="2800" dirty="0"/>
              <a:t>	Per capire la persistenza dei dialetti storici nella penisola italica,  altri due elementi d’importanza fondamentale : </a:t>
            </a:r>
          </a:p>
          <a:p>
            <a:pPr marL="0" indent="0" algn="just">
              <a:buNone/>
            </a:pPr>
            <a:r>
              <a:rPr lang="it-IT" sz="2800" dirty="0"/>
              <a:t>- </a:t>
            </a:r>
            <a:r>
              <a:rPr lang="it-IT" sz="2800" b="1" dirty="0"/>
              <a:t>l’influenza delle lingue di sostrato</a:t>
            </a:r>
            <a:r>
              <a:rPr lang="it-IT" sz="2800" dirty="0"/>
              <a:t>, anteriori allo sviluppo del latino (es. l’</a:t>
            </a:r>
            <a:r>
              <a:rPr lang="it-IT" sz="2800" b="1" i="1" dirty="0">
                <a:solidFill>
                  <a:srgbClr val="0070C0"/>
                </a:solidFill>
              </a:rPr>
              <a:t>etrusco</a:t>
            </a:r>
            <a:r>
              <a:rPr lang="it-IT" sz="2800" dirty="0"/>
              <a:t> in Toscana ; l’</a:t>
            </a:r>
            <a:r>
              <a:rPr lang="it-IT" sz="2800" b="1" i="1" dirty="0">
                <a:solidFill>
                  <a:srgbClr val="0070C0"/>
                </a:solidFill>
              </a:rPr>
              <a:t>umbro</a:t>
            </a:r>
            <a:r>
              <a:rPr lang="it-IT" sz="2800" dirty="0"/>
              <a:t> nella zona centro-meridionale) </a:t>
            </a:r>
          </a:p>
          <a:p>
            <a:pPr marL="0" indent="0" algn="just">
              <a:buNone/>
            </a:pPr>
            <a:r>
              <a:rPr lang="it-IT" sz="2800" dirty="0"/>
              <a:t>- </a:t>
            </a:r>
            <a:r>
              <a:rPr lang="it-IT" sz="2800" b="1" dirty="0"/>
              <a:t>la linea La Spezia-Rimini</a:t>
            </a:r>
            <a:r>
              <a:rPr lang="it-IT" sz="2800" dirty="0"/>
              <a:t>, che separa nettamente la famiglia dei </a:t>
            </a:r>
            <a:r>
              <a:rPr lang="it-IT" sz="2800" i="1" dirty="0">
                <a:solidFill>
                  <a:srgbClr val="0070C0"/>
                </a:solidFill>
              </a:rPr>
              <a:t>dialetti </a:t>
            </a:r>
            <a:r>
              <a:rPr lang="it-IT" sz="2800" b="1" i="1" dirty="0">
                <a:solidFill>
                  <a:srgbClr val="0070C0"/>
                </a:solidFill>
              </a:rPr>
              <a:t>settentrionali</a:t>
            </a:r>
            <a:r>
              <a:rPr lang="it-IT" sz="2800" i="1" dirty="0">
                <a:solidFill>
                  <a:srgbClr val="0070C0"/>
                </a:solidFill>
              </a:rPr>
              <a:t> </a:t>
            </a:r>
            <a:r>
              <a:rPr lang="it-IT" sz="2800" dirty="0"/>
              <a:t>da quella dei </a:t>
            </a:r>
            <a:r>
              <a:rPr lang="it-IT" sz="2800" i="1" dirty="0">
                <a:solidFill>
                  <a:srgbClr val="0070C0"/>
                </a:solidFill>
              </a:rPr>
              <a:t>dialetti </a:t>
            </a:r>
            <a:r>
              <a:rPr lang="it-IT" sz="2800" b="1" i="1" dirty="0">
                <a:solidFill>
                  <a:srgbClr val="0070C0"/>
                </a:solidFill>
              </a:rPr>
              <a:t>centro-meridionali</a:t>
            </a:r>
            <a:r>
              <a:rPr lang="it-IT" sz="2800" dirty="0"/>
              <a:t>, seguendo le curve dell’Appennino.  </a:t>
            </a:r>
          </a:p>
          <a:p>
            <a:pPr marL="0" indent="0" algn="just">
              <a:buNone/>
            </a:pPr>
            <a:r>
              <a:rPr lang="it-IT" sz="2800" dirty="0"/>
              <a:t>NB : questa demarcazione corrisponde a una suddivisione stabilita dall’imperatore Diocleziano, alla fine del III° secolo, tra il Vicariato di Milano e il Vicariato di Roma.</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425301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a:bodyPr>
          <a:lstStyle/>
          <a:p>
            <a:pPr marL="0" indent="0" algn="ctr">
              <a:buNone/>
            </a:pPr>
            <a:r>
              <a:rPr lang="fr-FR" sz="1800" b="1" dirty="0"/>
              <a:t>Linguistique synchronique   </a:t>
            </a:r>
            <a:r>
              <a:rPr lang="fr-FR" sz="1800" dirty="0"/>
              <a:t>-  </a:t>
            </a:r>
            <a:r>
              <a:rPr lang="fr-FR" sz="1800" b="1" dirty="0"/>
              <a:t>L4IT002  -  année 2017-2018 </a:t>
            </a:r>
          </a:p>
          <a:p>
            <a:pPr marL="0" indent="0" algn="ctr">
              <a:buNone/>
            </a:pPr>
            <a:endParaRPr lang="fr-FR" sz="2800" b="1" dirty="0">
              <a:solidFill>
                <a:srgbClr val="FF0000"/>
              </a:solidFill>
            </a:endParaRPr>
          </a:p>
          <a:p>
            <a:pPr marL="0" indent="0" algn="ctr">
              <a:buNone/>
            </a:pPr>
            <a:endParaRPr lang="fr-FR" sz="2800" dirty="0"/>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pic>
        <p:nvPicPr>
          <p:cNvPr id="4" name="Image 3" descr="Carta linguistica d’Italia (Dardano&amp;Trifone 1985: 34-36) "/>
          <p:cNvPicPr/>
          <p:nvPr/>
        </p:nvPicPr>
        <p:blipFill>
          <a:blip r:embed="rId2">
            <a:extLst>
              <a:ext uri="{28A0092B-C50C-407E-A947-70E740481C1C}">
                <a14:useLocalDpi xmlns:a14="http://schemas.microsoft.com/office/drawing/2010/main" val="0"/>
              </a:ext>
            </a:extLst>
          </a:blip>
          <a:srcRect/>
          <a:stretch>
            <a:fillRect/>
          </a:stretch>
        </p:blipFill>
        <p:spPr bwMode="auto">
          <a:xfrm>
            <a:off x="467544" y="0"/>
            <a:ext cx="8280920" cy="6858000"/>
          </a:xfrm>
          <a:prstGeom prst="rect">
            <a:avLst/>
          </a:prstGeom>
          <a:noFill/>
          <a:ln>
            <a:noFill/>
          </a:ln>
        </p:spPr>
      </p:pic>
    </p:spTree>
    <p:extLst>
      <p:ext uri="{BB962C8B-B14F-4D97-AF65-F5344CB8AC3E}">
        <p14:creationId xmlns:p14="http://schemas.microsoft.com/office/powerpoint/2010/main" val="21037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a:bodyPr>
          <a:lstStyle/>
          <a:p>
            <a:pPr marL="0" indent="0" algn="ctr">
              <a:buNone/>
            </a:pPr>
            <a:r>
              <a:rPr lang="fr-FR" sz="1600" b="1" dirty="0"/>
              <a:t>Linguistique synchronique   </a:t>
            </a:r>
            <a:r>
              <a:rPr lang="fr-FR" sz="1600" dirty="0"/>
              <a:t>-  </a:t>
            </a:r>
            <a:r>
              <a:rPr lang="fr-FR" sz="1600" b="1" dirty="0"/>
              <a:t>L4ITLINS  -  année 2023-2024</a:t>
            </a:r>
          </a:p>
          <a:p>
            <a:pPr marL="0" indent="0" algn="ctr">
              <a:buNone/>
            </a:pPr>
            <a:r>
              <a:rPr lang="it-IT" sz="2800" dirty="0"/>
              <a:t>	Nel corso dei secoli, a partire dal Duecento (cf. </a:t>
            </a:r>
            <a:r>
              <a:rPr lang="it-IT" sz="2800" i="1" dirty="0">
                <a:solidFill>
                  <a:srgbClr val="0070C0"/>
                </a:solidFill>
              </a:rPr>
              <a:t>scuola</a:t>
            </a:r>
            <a:r>
              <a:rPr lang="it-IT" sz="2800" i="1" dirty="0"/>
              <a:t> </a:t>
            </a:r>
            <a:r>
              <a:rPr lang="it-IT" sz="2800" b="1" i="1" dirty="0">
                <a:solidFill>
                  <a:srgbClr val="0070C0"/>
                </a:solidFill>
              </a:rPr>
              <a:t>siciliana</a:t>
            </a:r>
            <a:r>
              <a:rPr lang="it-IT" sz="2800" dirty="0"/>
              <a:t>, </a:t>
            </a:r>
            <a:r>
              <a:rPr lang="it-IT" sz="2800" i="1" dirty="0">
                <a:solidFill>
                  <a:srgbClr val="0070C0"/>
                </a:solidFill>
              </a:rPr>
              <a:t>scuola</a:t>
            </a:r>
            <a:r>
              <a:rPr lang="it-IT" sz="2800" i="1" dirty="0"/>
              <a:t> </a:t>
            </a:r>
            <a:r>
              <a:rPr lang="it-IT" sz="2800" b="1" i="1" dirty="0">
                <a:solidFill>
                  <a:srgbClr val="0070C0"/>
                </a:solidFill>
              </a:rPr>
              <a:t>umbra</a:t>
            </a:r>
            <a:r>
              <a:rPr lang="it-IT" sz="2800" i="1" dirty="0"/>
              <a:t> </a:t>
            </a:r>
            <a:r>
              <a:rPr lang="it-IT" sz="2800" dirty="0"/>
              <a:t>e prima</a:t>
            </a:r>
            <a:r>
              <a:rPr lang="it-IT" sz="2800" i="1" dirty="0"/>
              <a:t> </a:t>
            </a:r>
            <a:r>
              <a:rPr lang="it-IT" sz="2800" i="1" dirty="0">
                <a:solidFill>
                  <a:srgbClr val="0070C0"/>
                </a:solidFill>
              </a:rPr>
              <a:t>scuola</a:t>
            </a:r>
            <a:r>
              <a:rPr lang="it-IT" sz="2800" i="1" dirty="0"/>
              <a:t> </a:t>
            </a:r>
            <a:r>
              <a:rPr lang="it-IT" sz="2800" b="1" i="1" dirty="0">
                <a:solidFill>
                  <a:srgbClr val="0070C0"/>
                </a:solidFill>
              </a:rPr>
              <a:t>toscana</a:t>
            </a:r>
            <a:r>
              <a:rPr lang="it-IT" sz="2800" dirty="0"/>
              <a:t>), viene elaborata una </a:t>
            </a:r>
            <a:r>
              <a:rPr lang="it-IT" sz="2800" b="1" dirty="0"/>
              <a:t>lingua letteraria</a:t>
            </a:r>
            <a:r>
              <a:rPr lang="it-IT" sz="2800" dirty="0"/>
              <a:t>.  	</a:t>
            </a:r>
          </a:p>
          <a:p>
            <a:pPr marL="0" indent="0" algn="just">
              <a:buNone/>
              <a:tabLst>
                <a:tab pos="265113" algn="l"/>
              </a:tabLst>
            </a:pPr>
            <a:r>
              <a:rPr lang="it-IT" sz="2800" dirty="0"/>
              <a:t>	Come osserva Bruno Migliorini </a:t>
            </a:r>
            <a:r>
              <a:rPr lang="it-IT" sz="2800" i="1" dirty="0"/>
              <a:t>« non si mira direttamente a una lingua comune : si mira a una lingua bella e nobile, la quale eliminerà i particolarismi e sarà perciò anche </a:t>
            </a:r>
            <a:r>
              <a:rPr lang="it-IT" sz="2800" dirty="0"/>
              <a:t>comune</a:t>
            </a:r>
            <a:r>
              <a:rPr lang="it-IT" sz="2800" i="1" dirty="0"/>
              <a:t> » </a:t>
            </a:r>
            <a:r>
              <a:rPr lang="it-IT" sz="2800" dirty="0"/>
              <a:t>(cf. Pazzaglia, vol. 1, p. 104). </a:t>
            </a:r>
          </a:p>
          <a:p>
            <a:pPr marL="0" indent="0" algn="just">
              <a:buNone/>
              <a:tabLst>
                <a:tab pos="265113" algn="l"/>
              </a:tabLst>
            </a:pPr>
            <a:r>
              <a:rPr lang="it-IT" sz="2800" dirty="0"/>
              <a:t>	Dante chiamerà questa lingua “il volgare illustre”.	</a:t>
            </a:r>
          </a:p>
          <a:p>
            <a:pPr marL="0" indent="0" algn="just">
              <a:buNone/>
              <a:tabLst>
                <a:tab pos="265113" algn="l"/>
              </a:tabLst>
            </a:pPr>
            <a:r>
              <a:rPr lang="it-IT" sz="2800" dirty="0"/>
              <a:t>	La </a:t>
            </a:r>
            <a:r>
              <a:rPr lang="it-IT" sz="2800" b="1" dirty="0"/>
              <a:t>« questione della lingua » </a:t>
            </a:r>
            <a:r>
              <a:rPr lang="it-IT" sz="2800" dirty="0"/>
              <a:t>attraversa momenti critici, in particolare il </a:t>
            </a:r>
            <a:r>
              <a:rPr lang="it-IT" sz="2800" b="1" i="1" dirty="0">
                <a:solidFill>
                  <a:srgbClr val="00B050"/>
                </a:solidFill>
              </a:rPr>
              <a:t>Rinascimento</a:t>
            </a:r>
            <a:r>
              <a:rPr lang="it-IT" sz="2800" dirty="0"/>
              <a:t> (epoca di grande vitalità culturale, legata alla riscoperta delle civiltà antiche) e il </a:t>
            </a:r>
            <a:r>
              <a:rPr lang="it-IT" sz="2800" b="1" i="1" dirty="0">
                <a:solidFill>
                  <a:srgbClr val="FF0000"/>
                </a:solidFill>
              </a:rPr>
              <a:t>Risorgimento</a:t>
            </a:r>
            <a:r>
              <a:rPr lang="it-IT" sz="2800" dirty="0"/>
              <a:t> (epoca in cui avviene l’unificazione politica della penisola italiana).</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193708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08712"/>
          </a:xfrm>
        </p:spPr>
        <p:txBody>
          <a:bodyPr>
            <a:normAutofit fontScale="92500" lnSpcReduction="10000"/>
          </a:bodyPr>
          <a:lstStyle/>
          <a:p>
            <a:pPr marL="0" indent="0" algn="ctr">
              <a:buNone/>
            </a:pPr>
            <a:r>
              <a:rPr lang="fr-FR" sz="1800" b="1" dirty="0"/>
              <a:t>Linguistique synchronique   </a:t>
            </a:r>
            <a:r>
              <a:rPr lang="fr-FR" sz="1800" dirty="0"/>
              <a:t>-  </a:t>
            </a:r>
            <a:r>
              <a:rPr lang="fr-FR" sz="1800" b="1" dirty="0"/>
              <a:t>L4ITLINS  -  année 2023-2024</a:t>
            </a:r>
            <a:endParaRPr lang="it-IT" sz="2800" dirty="0"/>
          </a:p>
          <a:p>
            <a:pPr marL="0" indent="0" algn="just">
              <a:buNone/>
              <a:tabLst>
                <a:tab pos="354013" algn="l"/>
              </a:tabLst>
            </a:pPr>
            <a:r>
              <a:rPr lang="it-IT" sz="2800" dirty="0"/>
              <a:t>	Il </a:t>
            </a:r>
            <a:r>
              <a:rPr lang="it-IT" sz="2800" b="1" dirty="0">
                <a:solidFill>
                  <a:srgbClr val="FF0000"/>
                </a:solidFill>
              </a:rPr>
              <a:t>Risorgimento</a:t>
            </a:r>
            <a:r>
              <a:rPr lang="it-IT" sz="2800" dirty="0"/>
              <a:t>, movimento filosofico e culturale iniziato all’indomani del Congresso di Vienna, verso il 1820) che porterà all’unificazione politica dello stato italiano, </a:t>
            </a:r>
            <a:r>
              <a:rPr lang="it-IT" sz="2800" b="1" dirty="0"/>
              <a:t>provoca l’esigenza di una lingua comune, </a:t>
            </a:r>
            <a:r>
              <a:rPr lang="it-IT" sz="2800" b="1" u="sng" dirty="0"/>
              <a:t>non più soltanto letteraria</a:t>
            </a:r>
            <a:r>
              <a:rPr lang="it-IT" sz="2800" dirty="0"/>
              <a:t>, in grado di permettere ai protagonisti del movimento (Garibaldi, Mazzini, Cavour) di intendersi, e di coinvolgere tutta la popolazione intorno a </a:t>
            </a:r>
            <a:r>
              <a:rPr lang="it-IT" sz="2800" i="1" dirty="0">
                <a:solidFill>
                  <a:srgbClr val="0070C0"/>
                </a:solidFill>
              </a:rPr>
              <a:t>un ideale </a:t>
            </a:r>
            <a:r>
              <a:rPr lang="it-IT" sz="2800" b="1" i="1" dirty="0">
                <a:solidFill>
                  <a:srgbClr val="0070C0"/>
                </a:solidFill>
              </a:rPr>
              <a:t>patriottico </a:t>
            </a:r>
            <a:r>
              <a:rPr lang="it-IT" sz="2800" i="1" dirty="0">
                <a:solidFill>
                  <a:srgbClr val="0070C0"/>
                </a:solidFill>
              </a:rPr>
              <a:t>comune</a:t>
            </a:r>
            <a:r>
              <a:rPr lang="it-IT" sz="2800" dirty="0"/>
              <a:t>. </a:t>
            </a:r>
            <a:endParaRPr lang="fr-FR" sz="2800" dirty="0"/>
          </a:p>
          <a:p>
            <a:pPr marL="0" indent="0" algn="just">
              <a:buNone/>
              <a:tabLst>
                <a:tab pos="354013" algn="l"/>
              </a:tabLst>
            </a:pPr>
            <a:r>
              <a:rPr lang="it-IT" sz="2200" dirty="0"/>
              <a:t> </a:t>
            </a:r>
            <a:endParaRPr lang="fr-FR" sz="2200" dirty="0"/>
          </a:p>
          <a:p>
            <a:pPr marL="0" indent="0" algn="just">
              <a:buNone/>
              <a:tabLst>
                <a:tab pos="354013" algn="l"/>
              </a:tabLst>
            </a:pPr>
            <a:r>
              <a:rPr lang="it-IT" sz="2800" dirty="0"/>
              <a:t>	Alcuni romanzi di questo periodo sono considerati pietre miliari nell’edificazione della lingua italiana moderna : </a:t>
            </a:r>
            <a:r>
              <a:rPr lang="it-IT" sz="2800" b="1" i="1" dirty="0"/>
              <a:t>Le ultime lettere di Jacopo Ortis </a:t>
            </a:r>
            <a:r>
              <a:rPr lang="it-IT" sz="2800" dirty="0"/>
              <a:t>di Ugo Foscolo (negli ultimi anni del Settecento) ; </a:t>
            </a:r>
            <a:r>
              <a:rPr lang="it-IT" sz="2800" b="1" i="1" dirty="0"/>
              <a:t>I promessi sposi </a:t>
            </a:r>
            <a:r>
              <a:rPr lang="it-IT" sz="2800" dirty="0"/>
              <a:t>di Alessandro Manzoni (nelle tre versioni del 1823, 1827 e 1842) ; e le magnifiche </a:t>
            </a:r>
            <a:r>
              <a:rPr lang="it-IT" sz="2800" b="1" i="1" dirty="0"/>
              <a:t>Confessioni di un Italiano</a:t>
            </a:r>
            <a:r>
              <a:rPr lang="it-IT" sz="2800" b="1" dirty="0"/>
              <a:t> </a:t>
            </a:r>
            <a:r>
              <a:rPr lang="it-IT" sz="2800" dirty="0"/>
              <a:t>di Ippolito Nievo (pubblicato postumo nel 1867).</a:t>
            </a:r>
            <a:endParaRPr lang="fr-FR" sz="2800" dirty="0"/>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212149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51520" y="260648"/>
            <a:ext cx="8686800" cy="6480720"/>
          </a:xfrm>
        </p:spPr>
        <p:txBody>
          <a:bodyPr>
            <a:normAutofit fontScale="92500" lnSpcReduction="10000"/>
          </a:bodyPr>
          <a:lstStyle/>
          <a:p>
            <a:pPr marL="0" indent="0" algn="ctr">
              <a:buNone/>
            </a:pPr>
            <a:r>
              <a:rPr lang="fr-FR" sz="1800" b="1" dirty="0"/>
              <a:t>Linguistique synchronique   </a:t>
            </a:r>
            <a:r>
              <a:rPr lang="fr-FR" sz="1800" dirty="0"/>
              <a:t>-  </a:t>
            </a:r>
            <a:r>
              <a:rPr lang="fr-FR" sz="1800" b="1" dirty="0"/>
              <a:t>L4ITLINS  -  année 2023-2024</a:t>
            </a:r>
          </a:p>
          <a:p>
            <a:pPr marL="0" indent="0" algn="ctr">
              <a:buNone/>
            </a:pPr>
            <a:r>
              <a:rPr lang="it-IT" sz="2800" dirty="0"/>
              <a:t>	Con la costituzione dello Stato italiano unitario (1870), viene elaborato progressivamente l’</a:t>
            </a:r>
            <a:r>
              <a:rPr lang="it-IT" sz="2800" b="1" dirty="0"/>
              <a:t>italiano standard</a:t>
            </a:r>
            <a:r>
              <a:rPr lang="it-IT" sz="2800" dirty="0"/>
              <a:t>, ancora oggi punto di riferimento delle grammatiche e dei manuali scolastici (a partire dal quale possiamo misurare, appunto, le variabili linguistiche).</a:t>
            </a:r>
          </a:p>
          <a:p>
            <a:pPr marL="0" indent="0" algn="just">
              <a:buNone/>
              <a:tabLst>
                <a:tab pos="354013" algn="l"/>
              </a:tabLst>
            </a:pPr>
            <a:endParaRPr lang="it-IT" sz="2800" dirty="0"/>
          </a:p>
          <a:p>
            <a:pPr marL="0" indent="0" algn="just">
              <a:buNone/>
              <a:tabLst>
                <a:tab pos="354013" algn="l"/>
              </a:tabLst>
            </a:pPr>
            <a:r>
              <a:rPr lang="it-IT" sz="2800" dirty="0"/>
              <a:t>	Il percorso che porta dall’italiano letterario (parlato da una minoranza) all’italiano standard (parlato da tutta la popolazione), è  riassunto nel seguente specchietto, riportato da J. Georgel (</a:t>
            </a:r>
            <a:r>
              <a:rPr lang="it-IT" sz="2800" i="1" dirty="0"/>
              <a:t>Portrait de l’Italie actuelle</a:t>
            </a:r>
            <a:r>
              <a:rPr lang="it-IT" sz="2800" dirty="0"/>
              <a:t>,  p.146) :</a:t>
            </a:r>
          </a:p>
          <a:p>
            <a:pPr marL="0" indent="0" algn="just">
              <a:buNone/>
            </a:pPr>
            <a:endParaRPr lang="it-IT" sz="2800" dirty="0"/>
          </a:p>
          <a:p>
            <a:pPr marL="0" indent="0" algn="just">
              <a:buNone/>
              <a:tabLst>
                <a:tab pos="3141663" algn="l"/>
                <a:tab pos="4572000" algn="l"/>
                <a:tab pos="5913438" algn="l"/>
                <a:tab pos="7270750" algn="l"/>
              </a:tabLst>
            </a:pPr>
            <a:r>
              <a:rPr lang="it-IT" sz="2800" dirty="0"/>
              <a:t>	1861	1955	1988	1995</a:t>
            </a:r>
          </a:p>
          <a:p>
            <a:pPr marL="0" indent="0" algn="just">
              <a:buNone/>
              <a:tabLst>
                <a:tab pos="3141663" algn="l"/>
                <a:tab pos="4572000" algn="l"/>
                <a:tab pos="5913438" algn="l"/>
                <a:tab pos="7270750" algn="l"/>
              </a:tabLst>
            </a:pPr>
            <a:r>
              <a:rPr lang="it-IT" sz="2800" dirty="0"/>
              <a:t>Italiano letterario	</a:t>
            </a:r>
            <a:r>
              <a:rPr lang="it-IT" sz="2800" b="1" dirty="0"/>
              <a:t>1,5 %</a:t>
            </a:r>
            <a:r>
              <a:rPr lang="it-IT" sz="2800" dirty="0"/>
              <a:t>	10 %	38 %	</a:t>
            </a:r>
            <a:r>
              <a:rPr lang="it-IT" sz="2800" b="1" dirty="0"/>
              <a:t>44,4 %</a:t>
            </a:r>
          </a:p>
          <a:p>
            <a:pPr marL="0" indent="0" algn="just">
              <a:buNone/>
              <a:tabLst>
                <a:tab pos="3141663" algn="l"/>
                <a:tab pos="4572000" algn="l"/>
                <a:tab pos="5913438" algn="l"/>
                <a:tab pos="7270750" algn="l"/>
              </a:tabLst>
            </a:pPr>
            <a:r>
              <a:rPr lang="it-IT" sz="2800" dirty="0"/>
              <a:t>italiano + dialetto locale    1 %	24 %	48 %	</a:t>
            </a:r>
            <a:r>
              <a:rPr lang="it-IT" sz="2800" b="1" dirty="0"/>
              <a:t>48,7 %</a:t>
            </a:r>
          </a:p>
          <a:p>
            <a:pPr marL="0" indent="0" algn="just">
              <a:buNone/>
              <a:tabLst>
                <a:tab pos="3141663" algn="l"/>
                <a:tab pos="4572000" algn="l"/>
                <a:tab pos="5913438" algn="l"/>
                <a:tab pos="7270750" algn="l"/>
              </a:tabLst>
            </a:pPr>
            <a:r>
              <a:rPr lang="it-IT" sz="2800" dirty="0"/>
              <a:t>dialetto solo	97,5 %	66 %	14 %	6,9 %</a:t>
            </a:r>
          </a:p>
          <a:p>
            <a:pPr marL="0" indent="0">
              <a:buNone/>
            </a:pPr>
            <a:endParaRPr lang="it-IT" sz="2800" dirty="0"/>
          </a:p>
          <a:p>
            <a:pPr marL="0" indent="0">
              <a:buNone/>
            </a:pPr>
            <a:endParaRPr lang="fr-FR" sz="2000" dirty="0"/>
          </a:p>
          <a:p>
            <a:pPr marL="0" indent="0" algn="ctr">
              <a:buNone/>
            </a:pPr>
            <a:endParaRPr lang="fr-FR" sz="2800" dirty="0">
              <a:solidFill>
                <a:srgbClr val="FF0000"/>
              </a:solidFill>
            </a:endParaRPr>
          </a:p>
          <a:p>
            <a:pPr marL="0" indent="0">
              <a:buNone/>
            </a:pPr>
            <a:endParaRPr lang="fr-FR" b="1" dirty="0"/>
          </a:p>
          <a:p>
            <a:pPr marL="0" indent="0">
              <a:buNone/>
            </a:pPr>
            <a:endParaRPr lang="fr-FR" b="1" dirty="0"/>
          </a:p>
        </p:txBody>
      </p:sp>
    </p:spTree>
    <p:extLst>
      <p:ext uri="{BB962C8B-B14F-4D97-AF65-F5344CB8AC3E}">
        <p14:creationId xmlns:p14="http://schemas.microsoft.com/office/powerpoint/2010/main" val="180945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3000FC-6F81-4465-BE5A-45A912E33FB5}"/>
              </a:ext>
            </a:extLst>
          </p:cNvPr>
          <p:cNvSpPr>
            <a:spLocks noGrp="1"/>
          </p:cNvSpPr>
          <p:nvPr>
            <p:ph type="title"/>
          </p:nvPr>
        </p:nvSpPr>
        <p:spPr>
          <a:xfrm>
            <a:off x="457200" y="58614"/>
            <a:ext cx="8229600" cy="778098"/>
          </a:xfrm>
        </p:spPr>
        <p:txBody>
          <a:bodyPr>
            <a:normAutofit/>
          </a:bodyPr>
          <a:lstStyle/>
          <a:p>
            <a:r>
              <a:rPr lang="fr-FR" sz="1600" b="1" dirty="0"/>
              <a:t>Linguistique synchronique   </a:t>
            </a:r>
            <a:r>
              <a:rPr lang="fr-FR" sz="1600" dirty="0"/>
              <a:t>-  </a:t>
            </a:r>
            <a:r>
              <a:rPr lang="fr-FR" sz="1600" b="1" dirty="0"/>
              <a:t>L4ITLINS  -  année 2023-2024</a:t>
            </a:r>
            <a:endParaRPr lang="fr-FR" sz="1600" dirty="0"/>
          </a:p>
        </p:txBody>
      </p:sp>
      <p:pic>
        <p:nvPicPr>
          <p:cNvPr id="4" name="Espace réservé du contenu 3">
            <a:extLst>
              <a:ext uri="{FF2B5EF4-FFF2-40B4-BE49-F238E27FC236}">
                <a16:creationId xmlns:a16="http://schemas.microsoft.com/office/drawing/2014/main" id="{FC5B8320-2E1B-451F-8AA8-A0B87E08E2A6}"/>
              </a:ext>
            </a:extLst>
          </p:cNvPr>
          <p:cNvPicPr>
            <a:picLocks noGrp="1" noChangeAspect="1"/>
          </p:cNvPicPr>
          <p:nvPr>
            <p:ph idx="1"/>
          </p:nvPr>
        </p:nvPicPr>
        <p:blipFill>
          <a:blip r:embed="rId2"/>
          <a:stretch>
            <a:fillRect/>
          </a:stretch>
        </p:blipFill>
        <p:spPr>
          <a:xfrm>
            <a:off x="1583160" y="836712"/>
            <a:ext cx="5760640" cy="5434354"/>
          </a:xfrm>
          <a:prstGeom prst="rect">
            <a:avLst/>
          </a:prstGeom>
        </p:spPr>
      </p:pic>
      <p:sp>
        <p:nvSpPr>
          <p:cNvPr id="6" name="ZoneTexte 5">
            <a:extLst>
              <a:ext uri="{FF2B5EF4-FFF2-40B4-BE49-F238E27FC236}">
                <a16:creationId xmlns:a16="http://schemas.microsoft.com/office/drawing/2014/main" id="{14BC3366-9000-4E69-A90B-FD2316B15CF4}"/>
              </a:ext>
            </a:extLst>
          </p:cNvPr>
          <p:cNvSpPr txBox="1"/>
          <p:nvPr/>
        </p:nvSpPr>
        <p:spPr>
          <a:xfrm>
            <a:off x="2771800" y="6398696"/>
            <a:ext cx="4572000" cy="307777"/>
          </a:xfrm>
          <a:prstGeom prst="rect">
            <a:avLst/>
          </a:prstGeom>
          <a:noFill/>
        </p:spPr>
        <p:txBody>
          <a:bodyPr wrap="square">
            <a:spAutoFit/>
          </a:bodyPr>
          <a:lstStyle/>
          <a:p>
            <a:r>
              <a:rPr lang="fr-FR" sz="1400" dirty="0"/>
              <a:t>https://italiancoach.net/uso-dialetti/</a:t>
            </a:r>
          </a:p>
        </p:txBody>
      </p:sp>
    </p:spTree>
    <p:extLst>
      <p:ext uri="{BB962C8B-B14F-4D97-AF65-F5344CB8AC3E}">
        <p14:creationId xmlns:p14="http://schemas.microsoft.com/office/powerpoint/2010/main" val="241293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B6651-294F-8ECA-16A5-CD986F7422F2}"/>
              </a:ext>
            </a:extLst>
          </p:cNvPr>
          <p:cNvSpPr>
            <a:spLocks noGrp="1"/>
          </p:cNvSpPr>
          <p:nvPr>
            <p:ph type="title"/>
          </p:nvPr>
        </p:nvSpPr>
        <p:spPr>
          <a:xfrm>
            <a:off x="457200" y="274638"/>
            <a:ext cx="8229600" cy="850106"/>
          </a:xfrm>
        </p:spPr>
        <p:txBody>
          <a:bodyPr>
            <a:normAutofit/>
          </a:bodyPr>
          <a:lstStyle/>
          <a:p>
            <a:pPr marL="0" marR="0" lvl="0" indent="0" defTabSz="914400" rtl="0" eaLnBrk="1" fontAlgn="auto" latinLnBrk="0" hangingPunct="1">
              <a:lnSpc>
                <a:spcPct val="100000"/>
              </a:lnSpc>
              <a:spcBef>
                <a:spcPct val="20000"/>
              </a:spcBef>
              <a:spcAft>
                <a:spcPts val="0"/>
              </a:spcAft>
              <a:tabLst/>
              <a:defRPr/>
            </a:pPr>
            <a:r>
              <a:rPr lang="fr-FR" sz="1600" b="1" dirty="0"/>
              <a:t>Linguistique synchronique   </a:t>
            </a:r>
            <a:r>
              <a:rPr lang="fr-FR" sz="1600" dirty="0"/>
              <a:t>-  </a:t>
            </a:r>
            <a:r>
              <a:rPr lang="fr-FR" sz="1600" b="1" dirty="0"/>
              <a:t>L4ITLINS  -  année 2023-2024</a:t>
            </a:r>
            <a:br>
              <a:rPr kumimoji="0" lang="it-IT" sz="1600" b="0" i="0" u="none" strike="noStrike" kern="1200" cap="none" spc="0" normalizeH="0" baseline="0" noProof="0" dirty="0">
                <a:ln>
                  <a:noFill/>
                </a:ln>
                <a:solidFill>
                  <a:prstClr val="black"/>
                </a:solidFill>
                <a:effectLst/>
                <a:uLnTx/>
                <a:uFillTx/>
                <a:latin typeface="Calibri"/>
                <a:ea typeface="+mn-ea"/>
                <a:cs typeface="+mn-cs"/>
              </a:rPr>
            </a:br>
            <a:endParaRPr lang="fr-FR" sz="1600" dirty="0"/>
          </a:p>
        </p:txBody>
      </p:sp>
      <p:pic>
        <p:nvPicPr>
          <p:cNvPr id="5" name="Espace réservé du contenu 4">
            <a:extLst>
              <a:ext uri="{FF2B5EF4-FFF2-40B4-BE49-F238E27FC236}">
                <a16:creationId xmlns:a16="http://schemas.microsoft.com/office/drawing/2014/main" id="{49FB2AB6-41AB-A9A3-E76B-28593765FA99}"/>
              </a:ext>
            </a:extLst>
          </p:cNvPr>
          <p:cNvPicPr>
            <a:picLocks noGrp="1" noChangeAspect="1"/>
          </p:cNvPicPr>
          <p:nvPr>
            <p:ph idx="1"/>
          </p:nvPr>
        </p:nvPicPr>
        <p:blipFill rotWithShape="1">
          <a:blip r:embed="rId2"/>
          <a:srcRect t="8587" r="15271" b="11863"/>
          <a:stretch/>
        </p:blipFill>
        <p:spPr>
          <a:xfrm>
            <a:off x="0" y="836712"/>
            <a:ext cx="8862661" cy="4680520"/>
          </a:xfrm>
        </p:spPr>
      </p:pic>
      <p:sp>
        <p:nvSpPr>
          <p:cNvPr id="6" name="Titre 1">
            <a:extLst>
              <a:ext uri="{FF2B5EF4-FFF2-40B4-BE49-F238E27FC236}">
                <a16:creationId xmlns:a16="http://schemas.microsoft.com/office/drawing/2014/main" id="{3DD155FB-62DA-D866-7E22-456B1A296568}"/>
              </a:ext>
            </a:extLst>
          </p:cNvPr>
          <p:cNvSpPr txBox="1">
            <a:spLocks/>
          </p:cNvSpPr>
          <p:nvPr/>
        </p:nvSpPr>
        <p:spPr>
          <a:xfrm>
            <a:off x="539552" y="6093199"/>
            <a:ext cx="7715200" cy="47503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20000"/>
              </a:spcBef>
              <a:defRPr/>
            </a:pPr>
            <a:r>
              <a:rPr lang="fr-FR" sz="1700" b="1" dirty="0" err="1">
                <a:solidFill>
                  <a:prstClr val="black"/>
                </a:solidFill>
                <a:latin typeface="Calibri"/>
                <a:ea typeface="+mn-ea"/>
                <a:cs typeface="+mn-cs"/>
              </a:rPr>
              <a:t>Indagine</a:t>
            </a:r>
            <a:r>
              <a:rPr lang="fr-FR" sz="1700" b="1" dirty="0">
                <a:solidFill>
                  <a:prstClr val="black"/>
                </a:solidFill>
                <a:latin typeface="Calibri"/>
                <a:ea typeface="+mn-ea"/>
                <a:cs typeface="+mn-cs"/>
              </a:rPr>
              <a:t> ISTAT (2015)  -  </a:t>
            </a:r>
            <a:r>
              <a:rPr lang="fr-FR" sz="1700" b="1" dirty="0">
                <a:solidFill>
                  <a:prstClr val="black"/>
                </a:solidFill>
                <a:latin typeface="Calibri"/>
                <a:ea typeface="+mn-ea"/>
                <a:cs typeface="+mn-cs"/>
                <a:hlinkClick r:id="rId3"/>
              </a:rPr>
              <a:t>https://www.istat.it/it/archivio/207961</a:t>
            </a:r>
            <a:r>
              <a:rPr lang="fr-FR" sz="1700" b="1" dirty="0">
                <a:solidFill>
                  <a:prstClr val="black"/>
                </a:solidFill>
                <a:latin typeface="Calibri"/>
                <a:ea typeface="+mn-ea"/>
                <a:cs typeface="+mn-cs"/>
              </a:rPr>
              <a:t>  </a:t>
            </a:r>
            <a:endParaRPr lang="fr-FR" dirty="0"/>
          </a:p>
        </p:txBody>
      </p:sp>
    </p:spTree>
    <p:extLst>
      <p:ext uri="{BB962C8B-B14F-4D97-AF65-F5344CB8AC3E}">
        <p14:creationId xmlns:p14="http://schemas.microsoft.com/office/powerpoint/2010/main" val="366457417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1975</Words>
  <Application>Microsoft Office PowerPoint</Application>
  <PresentationFormat>Affichage à l'écran (4:3)</PresentationFormat>
  <Paragraphs>121</Paragraphs>
  <Slides>15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15</vt:i4>
      </vt:variant>
    </vt:vector>
  </HeadingPairs>
  <TitlesOfParts>
    <vt:vector size="18"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Linguistique synchronique   -  L4ITLINS  -  année 2023-2024</vt:lpstr>
      <vt:lpstr>Linguistique synchronique   -  L4ITLINS  -  année 2023-2024 </vt:lpstr>
      <vt:lpstr>Présentation PowerPoint</vt:lpstr>
      <vt:lpstr>Présentation PowerPoint</vt:lpstr>
      <vt:lpstr>Présentation PowerPoint</vt:lpstr>
      <vt:lpstr>Présentation PowerPoint</vt:lpstr>
      <vt:lpstr>Présentation PowerPoint</vt:lpstr>
      <vt:lpstr>Linguistique synchronique   -  L4ITLINS  -  année 2023-2024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Isabella Montersino</dc:creator>
  <cp:lastModifiedBy>Isabella Montersino</cp:lastModifiedBy>
  <cp:revision>47</cp:revision>
  <dcterms:created xsi:type="dcterms:W3CDTF">2018-02-05T23:09:41Z</dcterms:created>
  <dcterms:modified xsi:type="dcterms:W3CDTF">2024-02-11T22:42:33Z</dcterms:modified>
</cp:coreProperties>
</file>