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8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source.org/wiki/Disputatio_rosae_cum_Viol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it-IT" dirty="0"/>
              <a:t>La poesia religiosa, nel Duecento, fiorisce anche nell’Italia settentrionale (Lombardia e Veneto), con altre caratteristiche linguistiche e formali.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1054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898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it-IT" b="1" dirty="0"/>
              <a:t>	sententia  -  </a:t>
            </a:r>
            <a:r>
              <a:rPr lang="en-US" dirty="0"/>
              <a:t>[dal lat. </a:t>
            </a:r>
            <a:r>
              <a:rPr lang="en-US" i="1" dirty="0" err="1"/>
              <a:t>sententia</a:t>
            </a:r>
            <a:r>
              <a:rPr lang="en-US" dirty="0"/>
              <a:t>, der. di </a:t>
            </a:r>
            <a:r>
              <a:rPr lang="en-US" i="1" dirty="0" err="1"/>
              <a:t>sentire</a:t>
            </a:r>
            <a:r>
              <a:rPr lang="en-US" dirty="0"/>
              <a:t> «</a:t>
            </a:r>
            <a:r>
              <a:rPr lang="en-US" dirty="0" err="1"/>
              <a:t>ritenere</a:t>
            </a:r>
            <a:r>
              <a:rPr lang="en-US" dirty="0"/>
              <a:t>, </a:t>
            </a:r>
            <a:r>
              <a:rPr lang="en-US" dirty="0" err="1"/>
              <a:t>giudicare</a:t>
            </a:r>
            <a:r>
              <a:rPr lang="en-US" dirty="0"/>
              <a:t>»].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n-US" dirty="0"/>
              <a:t> </a:t>
            </a: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en-US" b="1" dirty="0"/>
              <a:t>	1.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sign. </a:t>
            </a:r>
            <a:r>
              <a:rPr lang="en-US" dirty="0" err="1"/>
              <a:t>originario</a:t>
            </a:r>
            <a:r>
              <a:rPr lang="en-US" dirty="0"/>
              <a:t> (</a:t>
            </a:r>
            <a:r>
              <a:rPr lang="en-US" dirty="0" err="1"/>
              <a:t>oggi</a:t>
            </a:r>
            <a:r>
              <a:rPr lang="en-US" dirty="0"/>
              <a:t> letter. o ant.), </a:t>
            </a:r>
            <a:r>
              <a:rPr lang="en-US" dirty="0" err="1"/>
              <a:t>parere</a:t>
            </a:r>
            <a:r>
              <a:rPr lang="en-US" dirty="0"/>
              <a:t>, </a:t>
            </a:r>
            <a:r>
              <a:rPr lang="en-US" dirty="0" err="1"/>
              <a:t>giudizio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70C0"/>
                </a:solidFill>
              </a:rPr>
              <a:t>opinione</a:t>
            </a:r>
            <a:r>
              <a:rPr lang="en-US" dirty="0"/>
              <a:t> in </a:t>
            </a:r>
            <a:r>
              <a:rPr lang="en-US" dirty="0" err="1"/>
              <a:t>merito</a:t>
            </a:r>
            <a:r>
              <a:rPr lang="en-US" dirty="0"/>
              <a:t> a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.</a:t>
            </a: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b="1" dirty="0"/>
              <a:t>	2.</a:t>
            </a:r>
            <a:r>
              <a:rPr lang="fr-FR" dirty="0"/>
              <a:t> </a:t>
            </a:r>
            <a:r>
              <a:rPr lang="fr-FR" b="1" dirty="0"/>
              <a:t>a.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scolastica</a:t>
            </a:r>
            <a:r>
              <a:rPr lang="fr-FR" dirty="0"/>
              <a:t> </a:t>
            </a:r>
            <a:r>
              <a:rPr lang="fr-FR" dirty="0" err="1"/>
              <a:t>medievale</a:t>
            </a:r>
            <a:r>
              <a:rPr lang="fr-FR" dirty="0"/>
              <a:t>, la </a:t>
            </a:r>
            <a:r>
              <a:rPr lang="fr-FR" dirty="0" err="1"/>
              <a:t>parola</a:t>
            </a:r>
            <a:r>
              <a:rPr lang="fr-FR" dirty="0"/>
              <a:t> </a:t>
            </a:r>
            <a:r>
              <a:rPr lang="fr-FR" dirty="0" err="1"/>
              <a:t>indicava</a:t>
            </a:r>
            <a:r>
              <a:rPr lang="fr-FR" dirty="0"/>
              <a:t>, </a:t>
            </a:r>
            <a:r>
              <a:rPr lang="fr-FR" dirty="0" err="1"/>
              <a:t>oltre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l’espressione di </a:t>
            </a:r>
            <a:r>
              <a:rPr lang="fr-FR" b="1" dirty="0">
                <a:solidFill>
                  <a:srgbClr val="0070C0"/>
                </a:solidFill>
              </a:rPr>
              <a:t>un </a:t>
            </a:r>
            <a:r>
              <a:rPr lang="fr-FR" b="1" dirty="0" err="1">
                <a:solidFill>
                  <a:srgbClr val="0070C0"/>
                </a:solidFill>
              </a:rPr>
              <a:t>pensiero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dirty="0"/>
              <a:t>o di </a:t>
            </a:r>
            <a:r>
              <a:rPr lang="fr-FR" b="1" dirty="0" err="1">
                <a:solidFill>
                  <a:srgbClr val="0070C0"/>
                </a:solidFill>
              </a:rPr>
              <a:t>una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tesi</a:t>
            </a:r>
            <a:r>
              <a:rPr lang="fr-FR" dirty="0"/>
              <a:t>, anche la formula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quale</a:t>
            </a:r>
            <a:r>
              <a:rPr lang="fr-FR" dirty="0"/>
              <a:t> il maestro </a:t>
            </a:r>
            <a:r>
              <a:rPr lang="fr-FR" dirty="0" err="1"/>
              <a:t>condensava</a:t>
            </a:r>
            <a:r>
              <a:rPr lang="fr-FR" dirty="0"/>
              <a:t> l’</a:t>
            </a:r>
            <a:r>
              <a:rPr lang="fr-FR" dirty="0" err="1"/>
              <a:t>opinione</a:t>
            </a:r>
            <a:r>
              <a:rPr lang="fr-FR" dirty="0"/>
              <a:t> di un </a:t>
            </a:r>
            <a:r>
              <a:rPr lang="fr-FR" dirty="0" err="1"/>
              <a:t>autore</a:t>
            </a:r>
            <a:r>
              <a:rPr lang="fr-FR" dirty="0"/>
              <a:t> </a:t>
            </a:r>
            <a:r>
              <a:rPr lang="fr-FR" dirty="0" err="1"/>
              <a:t>ricavata</a:t>
            </a:r>
            <a:r>
              <a:rPr lang="fr-FR" dirty="0"/>
              <a:t> dalla </a:t>
            </a:r>
            <a:r>
              <a:rPr lang="fr-FR" dirty="0" err="1"/>
              <a:t>lettura</a:t>
            </a:r>
            <a:r>
              <a:rPr lang="fr-FR" dirty="0"/>
              <a:t> o </a:t>
            </a:r>
            <a:r>
              <a:rPr lang="fr-FR" dirty="0" err="1"/>
              <a:t>spiegazione</a:t>
            </a:r>
            <a:r>
              <a:rPr lang="fr-FR" dirty="0"/>
              <a:t> d’un </a:t>
            </a:r>
            <a:r>
              <a:rPr lang="fr-FR" dirty="0" err="1"/>
              <a:t>testo</a:t>
            </a:r>
            <a:r>
              <a:rPr lang="fr-FR" dirty="0"/>
              <a:t>. </a:t>
            </a:r>
            <a:r>
              <a:rPr lang="fr-FR" b="1" dirty="0"/>
              <a:t>b.</a:t>
            </a:r>
            <a:r>
              <a:rPr lang="fr-FR" dirty="0"/>
              <a:t> </a:t>
            </a:r>
            <a:r>
              <a:rPr lang="fr-FR" dirty="0" err="1"/>
              <a:t>Massima</a:t>
            </a:r>
            <a:r>
              <a:rPr lang="fr-FR" dirty="0"/>
              <a:t>, </a:t>
            </a:r>
            <a:r>
              <a:rPr lang="fr-FR" dirty="0" err="1"/>
              <a:t>breve</a:t>
            </a:r>
            <a:r>
              <a:rPr lang="fr-FR" dirty="0"/>
              <a:t> frase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enuncia</a:t>
            </a:r>
            <a:r>
              <a:rPr lang="fr-FR" dirty="0"/>
              <a:t> in forma </a:t>
            </a:r>
            <a:r>
              <a:rPr lang="fr-FR" dirty="0" err="1"/>
              <a:t>concettosa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verità</a:t>
            </a:r>
            <a:r>
              <a:rPr lang="fr-FR" dirty="0"/>
              <a:t>, </a:t>
            </a:r>
            <a:r>
              <a:rPr lang="fr-FR" b="1" dirty="0" err="1">
                <a:solidFill>
                  <a:srgbClr val="0070C0"/>
                </a:solidFill>
              </a:rPr>
              <a:t>una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norma</a:t>
            </a:r>
            <a:r>
              <a:rPr lang="fr-FR" dirty="0"/>
              <a:t>, un </a:t>
            </a:r>
            <a:r>
              <a:rPr lang="fr-FR" dirty="0" err="1"/>
              <a:t>principio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b="1" dirty="0"/>
              <a:t>	3.</a:t>
            </a:r>
            <a:r>
              <a:rPr lang="fr-FR" dirty="0"/>
              <a:t> </a:t>
            </a:r>
            <a:r>
              <a:rPr lang="fr-FR" dirty="0" err="1"/>
              <a:t>Decisione</a:t>
            </a:r>
            <a:r>
              <a:rPr lang="fr-FR" dirty="0"/>
              <a:t>, </a:t>
            </a:r>
            <a:r>
              <a:rPr lang="fr-FR" b="1" dirty="0" err="1">
                <a:solidFill>
                  <a:srgbClr val="0070C0"/>
                </a:solidFill>
              </a:rPr>
              <a:t>giudizio</a:t>
            </a:r>
            <a:r>
              <a:rPr lang="fr-FR" dirty="0"/>
              <a:t> circa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controversia</a:t>
            </a:r>
            <a:r>
              <a:rPr lang="fr-FR" dirty="0"/>
              <a:t>, </a:t>
            </a:r>
            <a:r>
              <a:rPr lang="fr-FR" dirty="0" err="1"/>
              <a:t>riguardo</a:t>
            </a:r>
            <a:r>
              <a:rPr lang="fr-FR" dirty="0"/>
              <a:t> a un </a:t>
            </a:r>
            <a:r>
              <a:rPr lang="fr-FR" dirty="0" err="1"/>
              <a:t>comportamento</a:t>
            </a:r>
            <a:r>
              <a:rPr lang="fr-FR" dirty="0"/>
              <a:t> da </a:t>
            </a:r>
            <a:r>
              <a:rPr lang="fr-FR" dirty="0" err="1"/>
              <a:t>seguire</a:t>
            </a:r>
            <a:r>
              <a:rPr lang="fr-FR" dirty="0"/>
              <a:t> o anche </a:t>
            </a:r>
            <a:r>
              <a:rPr lang="fr-FR" dirty="0" err="1"/>
              <a:t>riguardo</a:t>
            </a:r>
            <a:r>
              <a:rPr lang="fr-FR" dirty="0"/>
              <a:t> a un </a:t>
            </a:r>
            <a:r>
              <a:rPr lang="fr-FR" dirty="0" err="1"/>
              <a:t>fatto</a:t>
            </a:r>
            <a:r>
              <a:rPr lang="fr-FR" dirty="0"/>
              <a:t> </a:t>
            </a:r>
            <a:r>
              <a:rPr lang="fr-FR" dirty="0" err="1"/>
              <a:t>già</a:t>
            </a:r>
            <a:r>
              <a:rPr lang="fr-FR" dirty="0"/>
              <a:t> </a:t>
            </a:r>
            <a:r>
              <a:rPr lang="fr-FR" dirty="0" err="1"/>
              <a:t>avvenuto</a:t>
            </a:r>
            <a:r>
              <a:rPr lang="fr-FR" dirty="0"/>
              <a:t>, a </a:t>
            </a:r>
            <a:r>
              <a:rPr lang="fr-FR" dirty="0" err="1"/>
              <a:t>un’azione</a:t>
            </a:r>
            <a:r>
              <a:rPr lang="fr-FR" dirty="0"/>
              <a:t> </a:t>
            </a:r>
            <a:r>
              <a:rPr lang="fr-FR" dirty="0" err="1"/>
              <a:t>già</a:t>
            </a:r>
            <a:r>
              <a:rPr lang="fr-FR" dirty="0"/>
              <a:t> </a:t>
            </a:r>
            <a:r>
              <a:rPr lang="fr-FR" dirty="0" err="1"/>
              <a:t>compiuta</a:t>
            </a:r>
            <a:r>
              <a:rPr lang="fr-FR" dirty="0"/>
              <a:t>, </a:t>
            </a:r>
            <a:r>
              <a:rPr lang="fr-FR" dirty="0" err="1"/>
              <a:t>ecc</a:t>
            </a:r>
            <a:r>
              <a:rPr lang="fr-FR" dirty="0"/>
              <a:t>., </a:t>
            </a:r>
            <a:r>
              <a:rPr lang="fr-FR" dirty="0" err="1"/>
              <a:t>espresso</a:t>
            </a:r>
            <a:r>
              <a:rPr lang="fr-FR" dirty="0"/>
              <a:t> da persona </a:t>
            </a:r>
            <a:r>
              <a:rPr lang="fr-FR" dirty="0" err="1"/>
              <a:t>che</a:t>
            </a:r>
            <a:r>
              <a:rPr lang="fr-FR" dirty="0"/>
              <a:t> ne </a:t>
            </a:r>
            <a:r>
              <a:rPr lang="fr-FR" dirty="0" err="1"/>
              <a:t>sia</a:t>
            </a:r>
            <a:r>
              <a:rPr lang="fr-FR" dirty="0"/>
              <a:t> stata </a:t>
            </a:r>
            <a:r>
              <a:rPr lang="fr-FR" dirty="0" err="1"/>
              <a:t>richiesta</a:t>
            </a:r>
            <a:r>
              <a:rPr lang="fr-FR" dirty="0"/>
              <a:t> o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comunque</a:t>
            </a:r>
            <a:r>
              <a:rPr lang="fr-FR" dirty="0"/>
              <a:t> </a:t>
            </a:r>
            <a:r>
              <a:rPr lang="fr-FR" dirty="0" err="1"/>
              <a:t>abbia</a:t>
            </a:r>
            <a:r>
              <a:rPr lang="fr-FR" dirty="0"/>
              <a:t> </a:t>
            </a:r>
            <a:r>
              <a:rPr lang="fr-FR" dirty="0" err="1"/>
              <a:t>autorità</a:t>
            </a:r>
            <a:r>
              <a:rPr lang="fr-FR" dirty="0"/>
              <a:t> di </a:t>
            </a:r>
            <a:r>
              <a:rPr lang="fr-FR" dirty="0" err="1"/>
              <a:t>pronunciarsi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b="1" dirty="0"/>
              <a:t>	4.</a:t>
            </a:r>
            <a:r>
              <a:rPr lang="fr-FR" dirty="0"/>
              <a:t> </a:t>
            </a:r>
            <a:r>
              <a:rPr lang="fr-FR" dirty="0" err="1"/>
              <a:t>letter</a:t>
            </a:r>
            <a:r>
              <a:rPr lang="fr-FR" dirty="0"/>
              <a:t>. </a:t>
            </a:r>
            <a:r>
              <a:rPr lang="fr-FR" dirty="0" err="1"/>
              <a:t>ant</a:t>
            </a:r>
            <a:r>
              <a:rPr lang="fr-FR" dirty="0"/>
              <a:t>. </a:t>
            </a:r>
            <a:r>
              <a:rPr lang="fr-FR" dirty="0" err="1"/>
              <a:t>Senso</a:t>
            </a:r>
            <a:r>
              <a:rPr lang="fr-FR" dirty="0"/>
              <a:t>, </a:t>
            </a:r>
            <a:r>
              <a:rPr lang="fr-FR" b="1" dirty="0" err="1">
                <a:solidFill>
                  <a:srgbClr val="0070C0"/>
                </a:solidFill>
              </a:rPr>
              <a:t>significato</a:t>
            </a:r>
            <a:r>
              <a:rPr lang="fr-FR" dirty="0"/>
              <a:t> (di </a:t>
            </a:r>
            <a:r>
              <a:rPr lang="fr-FR" dirty="0" err="1"/>
              <a:t>una</a:t>
            </a:r>
            <a:r>
              <a:rPr lang="fr-FR" dirty="0"/>
              <a:t> frase, di un </a:t>
            </a:r>
            <a:r>
              <a:rPr lang="fr-FR" dirty="0" err="1"/>
              <a:t>discorso</a:t>
            </a:r>
            <a:r>
              <a:rPr lang="fr-FR" dirty="0"/>
              <a:t>)</a:t>
            </a:r>
          </a:p>
          <a:p>
            <a:pPr marL="0" indent="0" algn="just">
              <a:buNone/>
            </a:pPr>
            <a:r>
              <a:rPr lang="it-IT" b="1" dirty="0"/>
              <a:t> </a:t>
            </a:r>
            <a:endParaRPr lang="fr-FR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it-IT" b="1" dirty="0">
                <a:sym typeface="Symbol"/>
              </a:rPr>
              <a:t>	</a:t>
            </a:r>
            <a:r>
              <a:rPr lang="it-IT" b="1" dirty="0"/>
              <a:t>  evoluzione spontanea, con cambiamento di senso </a:t>
            </a:r>
            <a:r>
              <a:rPr lang="it-IT" dirty="0"/>
              <a:t>(</a:t>
            </a:r>
            <a:r>
              <a:rPr lang="it-IT" u="sng" dirty="0"/>
              <a:t>restrizione</a:t>
            </a:r>
            <a:r>
              <a:rPr lang="it-IT" dirty="0"/>
              <a:t>)</a:t>
            </a: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DDFF00F-1316-5FE2-1B2E-774CCB4C74DD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9313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/>
              <a:t>4        Incontra la vïora     la rosa sì </a:t>
            </a:r>
            <a:r>
              <a:rPr lang="it-IT" b="1" dirty="0"/>
              <a:t>resona</a:t>
            </a:r>
          </a:p>
          <a:p>
            <a:pPr marL="0" indent="0">
              <a:buNone/>
            </a:pPr>
            <a:r>
              <a:rPr lang="it-IT" dirty="0"/>
              <a:t>e dise: «</a:t>
            </a:r>
            <a:r>
              <a:rPr lang="it-IT" b="1" dirty="0"/>
              <a:t>Eo</a:t>
            </a:r>
            <a:r>
              <a:rPr lang="it-IT" dirty="0"/>
              <a:t> son </a:t>
            </a:r>
            <a:r>
              <a:rPr lang="it-IT" b="1" dirty="0"/>
              <a:t>plu</a:t>
            </a:r>
            <a:r>
              <a:rPr lang="it-IT" dirty="0"/>
              <a:t> bella    e plu grand im persona,</a:t>
            </a:r>
          </a:p>
          <a:p>
            <a:pPr marL="0" indent="0">
              <a:buNone/>
            </a:pPr>
            <a:r>
              <a:rPr lang="it-IT" dirty="0"/>
              <a:t>eo  sont  plu odorifera    e plu </a:t>
            </a:r>
            <a:r>
              <a:rPr lang="it-IT" b="1" dirty="0"/>
              <a:t>cortese</a:t>
            </a:r>
            <a:r>
              <a:rPr lang="it-IT" dirty="0"/>
              <a:t> e bona,</a:t>
            </a:r>
          </a:p>
          <a:p>
            <a:pPr marL="0" indent="0">
              <a:buNone/>
            </a:pPr>
            <a:r>
              <a:rPr lang="it-IT" dirty="0"/>
              <a:t>donca sont eo plu degna    de </a:t>
            </a:r>
            <a:r>
              <a:rPr lang="it-IT" b="1" dirty="0"/>
              <a:t>lox</a:t>
            </a:r>
            <a:r>
              <a:rPr lang="it-IT" dirty="0"/>
              <a:t> e de corona».                                                  16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vb. </a:t>
            </a:r>
            <a:r>
              <a:rPr lang="it-IT" b="1" dirty="0"/>
              <a:t>resona</a:t>
            </a:r>
            <a:r>
              <a:rPr lang="it-IT" dirty="0"/>
              <a:t>  =  ragiona  (cf. supra)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b="1"/>
              <a:t>eo</a:t>
            </a:r>
            <a:r>
              <a:rPr lang="it-IT"/>
              <a:t>   </a:t>
            </a:r>
            <a:r>
              <a:rPr lang="it-IT" dirty="0"/>
              <a:t>&lt;   ego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b="1" dirty="0"/>
              <a:t>plu</a:t>
            </a:r>
            <a:r>
              <a:rPr lang="it-IT" dirty="0"/>
              <a:t>  &lt;  plus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b="1" dirty="0"/>
              <a:t>cortese  </a:t>
            </a:r>
            <a:r>
              <a:rPr lang="it-IT" dirty="0"/>
              <a:t>[der. di corte; cfr. provenz. cortes e fr. ant. corteis (poi courtois)]. </a:t>
            </a:r>
          </a:p>
          <a:p>
            <a:pPr marL="0" indent="0">
              <a:buNone/>
            </a:pPr>
            <a:r>
              <a:rPr lang="it-IT" dirty="0"/>
              <a:t>1. a. ant. Che ha le qualità proprie della persona di corte, cioè soprattutto nobiltà, gentilezza, liberalità.</a:t>
            </a:r>
          </a:p>
          <a:p>
            <a:pPr marL="0" indent="0">
              <a:buNone/>
            </a:pPr>
            <a:r>
              <a:rPr lang="it-IT" dirty="0"/>
              <a:t>2. a. Che ha tatto e modi gentili, garbato, affabile.</a:t>
            </a:r>
          </a:p>
          <a:p>
            <a:pPr marL="0" indent="0">
              <a:buNone/>
            </a:pPr>
            <a:r>
              <a:rPr lang="it-IT" dirty="0"/>
              <a:t>3. letter. Generoso, che concede largamente (soprattutto in senso fig.)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dirty="0">
                <a:sym typeface="Symbol"/>
              </a:rPr>
              <a:t></a:t>
            </a:r>
            <a:r>
              <a:rPr lang="it-IT" dirty="0"/>
              <a:t>  evoluzione spontanea con cambiamento di senso (estensione e indebolimento)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b="1" dirty="0"/>
              <a:t>lox</a:t>
            </a:r>
            <a:r>
              <a:rPr lang="it-IT" dirty="0"/>
              <a:t>  &lt;  los  &lt;  laus, laudis   (la lode, l’elogio) </a:t>
            </a: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B6768C8-FD9D-9C0E-2A91-9E8A47B973F3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8422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/>
              <a:t>5        Incontra questẹ </a:t>
            </a:r>
            <a:r>
              <a:rPr lang="it-IT" b="1" dirty="0"/>
              <a:t>parolle</a:t>
            </a:r>
            <a:r>
              <a:rPr lang="it-IT" dirty="0"/>
              <a:t>     respondẹ la vïoleta:</a:t>
            </a:r>
          </a:p>
          <a:p>
            <a:pPr marL="0" indent="0">
              <a:buNone/>
            </a:pPr>
            <a:r>
              <a:rPr lang="it-IT" dirty="0"/>
              <a:t>«No sont per quel men bona,     anc sia eo </a:t>
            </a:r>
            <a:r>
              <a:rPr lang="it-IT" b="1" dirty="0"/>
              <a:t>piceneta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ben pò stà grand tesoro     im picenina </a:t>
            </a:r>
            <a:r>
              <a:rPr lang="it-IT" b="1" dirty="0"/>
              <a:t>archeta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quant a la mia persona,     ben sont </a:t>
            </a:r>
            <a:r>
              <a:rPr lang="it-IT" b="1" dirty="0"/>
              <a:t>olent</a:t>
            </a:r>
            <a:r>
              <a:rPr lang="it-IT" dirty="0"/>
              <a:t> e neta.                                                  20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parolla</a:t>
            </a:r>
            <a:r>
              <a:rPr lang="it-IT" dirty="0"/>
              <a:t>  &lt;  paraula  &lt;  parabola	at. tardo parabŏla, lat. mediev. *paraula, con lenizione di -b- intervocalica e successiva monottongazione •prima metà sec. XIII .</a:t>
            </a:r>
          </a:p>
          <a:p>
            <a:pPr marL="0" indent="0">
              <a:buNone/>
            </a:pPr>
            <a:r>
              <a:rPr lang="it-IT" dirty="0"/>
              <a:t>(nel senso biblico di « similitudine », « paragone » ; poi di parola in generale)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piceneta</a:t>
            </a:r>
            <a:r>
              <a:rPr lang="it-IT" dirty="0"/>
              <a:t>  :   piscinin (dialetto del nord) ;  -eta : altro suffisso diminutivo, che fa rima con “vïoleta”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archeta</a:t>
            </a:r>
            <a:r>
              <a:rPr lang="it-IT" dirty="0"/>
              <a:t> :   dimunutivo di “arca”  (nel senso biblico di contenitore sacro : cf. arca dell’Alleanza)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olent</a:t>
            </a:r>
            <a:r>
              <a:rPr lang="it-IT" dirty="0"/>
              <a:t> :  [dal lat. olens -entis, part. pres. di olere: v. olire], ant. o letter. – Che manda odore, odoroso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A9A5B82-1EF7-890A-8912-3287BC3BE5E4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4148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266700" algn="l"/>
                <a:tab pos="355600" algn="l"/>
              </a:tabLst>
            </a:pPr>
            <a:r>
              <a:rPr lang="it-IT" sz="2600" dirty="0"/>
              <a:t>	Anche in questo caso, è associata a un movimento sovversivo, sorto a Milano nella seconda metà del secolo XI, in reazione alla corruzione della Chiesa istituzionale.</a:t>
            </a:r>
          </a:p>
          <a:p>
            <a:pPr marL="0" indent="0" algn="just">
              <a:buNone/>
              <a:tabLst>
                <a:tab pos="266700" algn="l"/>
                <a:tab pos="355600" algn="l"/>
              </a:tabLst>
            </a:pPr>
            <a:r>
              <a:rPr lang="it-IT" sz="2600" dirty="0"/>
              <a:t>	</a:t>
            </a:r>
            <a:r>
              <a:rPr lang="it-IT" sz="2600" dirty="0">
                <a:sym typeface="Symbol"/>
              </a:rPr>
              <a:t> </a:t>
            </a:r>
            <a:r>
              <a:rPr lang="it-IT" sz="2600" dirty="0"/>
              <a:t>La </a:t>
            </a:r>
            <a:r>
              <a:rPr lang="it-IT" sz="2600" b="1" i="1" dirty="0"/>
              <a:t>Patarìa</a:t>
            </a:r>
            <a:r>
              <a:rPr lang="it-IT" sz="2600" dirty="0"/>
              <a:t> (forse der. di </a:t>
            </a:r>
            <a:r>
              <a:rPr lang="it-IT" sz="2600" i="1" dirty="0"/>
              <a:t>patée</a:t>
            </a:r>
            <a:r>
              <a:rPr lang="it-IT" sz="2600" dirty="0"/>
              <a:t>, termine dial. milanese indicante i robivecchi), portata avanti dai Pàtari (termine associato anche a </a:t>
            </a:r>
            <a:r>
              <a:rPr lang="it-IT" sz="2600" i="1" dirty="0"/>
              <a:t>Càtari</a:t>
            </a:r>
            <a:r>
              <a:rPr lang="it-IT" sz="2600" dirty="0"/>
              <a:t> ; cf. dottrina dualistica degli Albigesi, anch’essa del Duecento), che predicavano la povertà evangelica e l’uguaglianza sociale in nome del Vangelo.</a:t>
            </a:r>
          </a:p>
          <a:p>
            <a:pPr marL="0" indent="0" algn="just">
              <a:buNone/>
              <a:tabLst>
                <a:tab pos="266700" algn="l"/>
                <a:tab pos="355600" algn="l"/>
              </a:tabLst>
            </a:pPr>
            <a:r>
              <a:rPr lang="it-IT" sz="2600" dirty="0"/>
              <a:t>	Per le classi sociali inferiori, diventò un movimento di affrancamento dai vincoli feudali.</a:t>
            </a:r>
          </a:p>
          <a:p>
            <a:pPr marL="0" indent="0" algn="just">
              <a:buNone/>
              <a:tabLst>
                <a:tab pos="266700" algn="l"/>
                <a:tab pos="355600" algn="l"/>
              </a:tabLst>
            </a:pPr>
            <a:endParaRPr lang="fr-FR" sz="2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5A08F16-6400-3EDB-FD37-A997F40A2FE8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0966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it-IT" dirty="0"/>
              <a:t>	</a:t>
            </a:r>
            <a:r>
              <a:rPr lang="it-IT" sz="2800" dirty="0"/>
              <a:t>Poeti rappresentanti del movimento :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800" dirty="0"/>
              <a:t>	</a:t>
            </a:r>
            <a:r>
              <a:rPr lang="it-IT" sz="2800" b="1" dirty="0"/>
              <a:t>Bonvesin de la Riva, Giacomo da Verona</a:t>
            </a:r>
            <a:r>
              <a:rPr lang="it-IT" sz="2800" dirty="0"/>
              <a:t>, Ugaccione da Lodi, Pietro da Barsegapè, Gherardo Patecchio.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800" dirty="0"/>
              <a:t>	Le loro tematiche sono generalmente morali, didattiche, edificanti, la lingua </a:t>
            </a:r>
            <a:r>
              <a:rPr lang="it-IT" sz="2800" u="sng" dirty="0"/>
              <a:t>non dialettale</a:t>
            </a:r>
            <a:r>
              <a:rPr lang="it-IT" sz="2800" dirty="0"/>
              <a:t> e letterariamente </a:t>
            </a:r>
            <a:r>
              <a:rPr lang="it-IT" sz="2800" u="sng" dirty="0"/>
              <a:t>elaborata</a:t>
            </a:r>
            <a:r>
              <a:rPr lang="it-IT" sz="2800" dirty="0"/>
              <a:t>, non priva di </a:t>
            </a:r>
            <a:r>
              <a:rPr lang="it-IT" sz="2800" u="sng" dirty="0"/>
              <a:t>reminiscenze latine</a:t>
            </a:r>
            <a:r>
              <a:rPr lang="it-IT" sz="2800" dirty="0"/>
              <a:t> (cf. pratica delle sacre scritture).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800" dirty="0"/>
              <a:t>	Tuttavia non abbiamo un esponente incisivo (come Francesco o Iacopone, per la poesia umbra della stessa epoca) ; la lingua letteraria da loro sviluppata verrà quindi soppiantata a lungo andare dal toscano letterario (interessante testimonianza per noi).</a:t>
            </a:r>
            <a:endParaRPr lang="fr-FR" sz="28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88F6E3A-78F5-63CD-D1E5-F9EFBF59331B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5166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4600" b="1" dirty="0">
                <a:solidFill>
                  <a:srgbClr val="C00000"/>
                </a:solidFill>
              </a:rPr>
              <a:t>Bonvesin de la Riva </a:t>
            </a:r>
          </a:p>
          <a:p>
            <a:pPr marL="0" indent="0" algn="just">
              <a:buNone/>
            </a:pPr>
            <a:r>
              <a:rPr lang="it-IT" dirty="0"/>
              <a:t>Milano, seconda metà del Duecento ; uomo colto, di espressione latina e volgare, appartenente alla congregazione dei frati Umiliati.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i="1" dirty="0"/>
              <a:t>La disputa della rosa e della viola </a:t>
            </a:r>
          </a:p>
          <a:p>
            <a:pPr marL="0" indent="0" algn="just">
              <a:buNone/>
            </a:pPr>
            <a:r>
              <a:rPr lang="it-IT" dirty="0"/>
              <a:t>66 quartine monorime di versi alessandrini (verso di origine francese, composto di quattordici sillabe e diviso in due parti uguali da una cesura centrale)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al primo verso si introduce l’oggetto in questione (</a:t>
            </a:r>
            <a:r>
              <a:rPr lang="it-IT" i="1" dirty="0"/>
              <a:t>disputatïon</a:t>
            </a:r>
            <a:r>
              <a:rPr lang="it-IT" dirty="0"/>
              <a:t>), al secondo vengono presentate le contendenti  (</a:t>
            </a:r>
            <a:r>
              <a:rPr lang="it-IT" i="1" dirty="0"/>
              <a:t>la rosa e la vïora</a:t>
            </a:r>
            <a:r>
              <a:rPr lang="it-IT" dirty="0"/>
              <a:t>), al quinto comparirà il giudice (</a:t>
            </a:r>
            <a:r>
              <a:rPr lang="it-IT" i="1" dirty="0"/>
              <a:t>lirio</a:t>
            </a:r>
            <a:r>
              <a:rPr lang="it-IT" dirty="0"/>
              <a:t>), al settimo già si afferma una caratteristica negativa della rosa (orgoiosa) ; il giudice premierà l’umiltà della viola.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Cf. </a:t>
            </a:r>
            <a:r>
              <a:rPr lang="it-IT" b="1" i="1" dirty="0"/>
              <a:t>Poeti del Duecento </a:t>
            </a:r>
            <a:r>
              <a:rPr lang="it-IT" dirty="0"/>
              <a:t>(Contini)</a:t>
            </a:r>
          </a:p>
          <a:p>
            <a:pPr marL="0" indent="0" algn="just">
              <a:buNone/>
            </a:pPr>
            <a:r>
              <a:rPr lang="it-IT" sz="2300" dirty="0">
                <a:hlinkClick r:id="rId2"/>
              </a:rPr>
              <a:t>https://it.wikisource.org/wiki/Disputatio_rosae_cum_Viola</a:t>
            </a:r>
            <a:endParaRPr lang="it-IT" sz="2300" dirty="0"/>
          </a:p>
          <a:p>
            <a:pPr marL="0" indent="0" algn="just">
              <a:buNone/>
            </a:pPr>
            <a:endParaRPr lang="it-IT" sz="23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596EBDD-86B6-9EFB-FD21-172A676B522B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5774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1        </a:t>
            </a:r>
            <a:r>
              <a:rPr lang="fr-FR" dirty="0" err="1"/>
              <a:t>Quilò</a:t>
            </a:r>
            <a:r>
              <a:rPr lang="fr-FR" dirty="0"/>
              <a:t> se </a:t>
            </a:r>
            <a:r>
              <a:rPr lang="fr-FR" dirty="0" err="1"/>
              <a:t>diffinissce</a:t>
            </a:r>
            <a:r>
              <a:rPr lang="fr-FR" dirty="0"/>
              <a:t>     la </a:t>
            </a:r>
            <a:r>
              <a:rPr lang="fr-FR" b="1" dirty="0" err="1"/>
              <a:t>disputatïon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dra</a:t>
            </a:r>
            <a:r>
              <a:rPr lang="fr-FR" dirty="0"/>
              <a:t> rosa e </a:t>
            </a:r>
            <a:r>
              <a:rPr lang="fr-FR" dirty="0" err="1"/>
              <a:t>dra</a:t>
            </a:r>
            <a:r>
              <a:rPr lang="fr-FR" dirty="0"/>
              <a:t> </a:t>
            </a:r>
            <a:r>
              <a:rPr lang="fr-FR" dirty="0" err="1"/>
              <a:t>vïora</a:t>
            </a:r>
            <a:r>
              <a:rPr lang="fr-FR" dirty="0"/>
              <a:t>,      in </a:t>
            </a:r>
            <a:r>
              <a:rPr lang="fr-FR" dirty="0" err="1"/>
              <a:t>lẹ</a:t>
            </a:r>
            <a:r>
              <a:rPr lang="fr-FR" dirty="0"/>
              <a:t> que </a:t>
            </a:r>
            <a:r>
              <a:rPr lang="fr-FR" dirty="0" err="1"/>
              <a:t>fo</a:t>
            </a:r>
            <a:r>
              <a:rPr lang="fr-FR" dirty="0"/>
              <a:t> grand </a:t>
            </a:r>
            <a:r>
              <a:rPr lang="fr-FR" b="1" dirty="0" err="1"/>
              <a:t>tenzon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Zascuna</a:t>
            </a:r>
            <a:r>
              <a:rPr lang="fr-FR" dirty="0"/>
              <a:t> </a:t>
            </a:r>
            <a:r>
              <a:rPr lang="fr-FR" dirty="0" err="1"/>
              <a:t>expressamente</a:t>
            </a:r>
            <a:r>
              <a:rPr lang="fr-FR" dirty="0"/>
              <a:t>     </a:t>
            </a:r>
            <a:r>
              <a:rPr lang="fr-FR" dirty="0" err="1"/>
              <a:t>sì</a:t>
            </a:r>
            <a:r>
              <a:rPr lang="fr-FR" dirty="0"/>
              <a:t> vol </a:t>
            </a:r>
            <a:r>
              <a:rPr lang="fr-FR" dirty="0" err="1"/>
              <a:t>monstrar</a:t>
            </a:r>
            <a:r>
              <a:rPr lang="fr-FR" dirty="0"/>
              <a:t> </a:t>
            </a:r>
            <a:r>
              <a:rPr lang="fr-FR" b="1" dirty="0" err="1"/>
              <a:t>rason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k'ella</a:t>
            </a:r>
            <a:r>
              <a:rPr lang="fr-FR" dirty="0"/>
              <a:t> </a:t>
            </a:r>
            <a:r>
              <a:rPr lang="fr-FR" dirty="0" err="1"/>
              <a:t>sïa</a:t>
            </a:r>
            <a:r>
              <a:rPr lang="fr-FR" dirty="0"/>
              <a:t> plu </a:t>
            </a:r>
            <a:r>
              <a:rPr lang="fr-FR" dirty="0" err="1"/>
              <a:t>degna</a:t>
            </a:r>
            <a:r>
              <a:rPr lang="fr-FR" dirty="0"/>
              <a:t>      per </a:t>
            </a:r>
            <a:r>
              <a:rPr lang="fr-FR" dirty="0" err="1"/>
              <a:t>drigio</a:t>
            </a:r>
            <a:r>
              <a:rPr lang="fr-FR" dirty="0"/>
              <a:t> e per </a:t>
            </a:r>
            <a:r>
              <a:rPr lang="fr-FR" b="1" dirty="0" err="1"/>
              <a:t>rason</a:t>
            </a:r>
            <a:r>
              <a:rPr lang="fr-FR" dirty="0"/>
              <a:t>.                                                      4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2        E </a:t>
            </a:r>
            <a:r>
              <a:rPr lang="fr-FR" dirty="0" err="1"/>
              <a:t>intrambe</a:t>
            </a:r>
            <a:r>
              <a:rPr lang="fr-FR" dirty="0"/>
              <a:t> sot </a:t>
            </a:r>
            <a:r>
              <a:rPr lang="fr-FR" dirty="0" err="1"/>
              <a:t>lo</a:t>
            </a:r>
            <a:r>
              <a:rPr lang="fr-FR" dirty="0"/>
              <a:t> </a:t>
            </a:r>
            <a:r>
              <a:rPr lang="fr-FR" b="1" dirty="0" err="1"/>
              <a:t>lirio</a:t>
            </a:r>
            <a:r>
              <a:rPr lang="fr-FR" dirty="0"/>
              <a:t>    </a:t>
            </a:r>
            <a:r>
              <a:rPr lang="fr-FR" dirty="0" err="1"/>
              <a:t>plaezan</a:t>
            </a:r>
            <a:r>
              <a:rPr lang="fr-FR" dirty="0"/>
              <a:t> </a:t>
            </a:r>
            <a:r>
              <a:rPr lang="fr-FR" dirty="0" err="1"/>
              <a:t>duramente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 err="1"/>
              <a:t>lo</a:t>
            </a:r>
            <a:r>
              <a:rPr lang="fr-FR" dirty="0"/>
              <a:t> </a:t>
            </a:r>
            <a:r>
              <a:rPr lang="fr-FR" dirty="0" err="1"/>
              <a:t>qual</a:t>
            </a:r>
            <a:r>
              <a:rPr lang="fr-FR" dirty="0"/>
              <a:t> </a:t>
            </a:r>
            <a:r>
              <a:rPr lang="fr-FR" dirty="0" err="1"/>
              <a:t>sì</a:t>
            </a:r>
            <a:r>
              <a:rPr lang="fr-FR" dirty="0"/>
              <a:t> </a:t>
            </a:r>
            <a:r>
              <a:rPr lang="fr-FR" dirty="0" err="1"/>
              <a:t>debla</a:t>
            </a:r>
            <a:r>
              <a:rPr lang="fr-FR" dirty="0"/>
              <a:t> dar     </a:t>
            </a:r>
            <a:r>
              <a:rPr lang="fr-FR" b="1" dirty="0" err="1"/>
              <a:t>sententia</a:t>
            </a:r>
            <a:r>
              <a:rPr lang="fr-FR" dirty="0"/>
              <a:t> </a:t>
            </a:r>
            <a:r>
              <a:rPr lang="fr-FR" dirty="0" err="1"/>
              <a:t>iustamente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La rosa </a:t>
            </a:r>
            <a:r>
              <a:rPr lang="fr-FR" dirty="0" err="1"/>
              <a:t>orgoiosa</a:t>
            </a:r>
            <a:r>
              <a:rPr lang="fr-FR" dirty="0"/>
              <a:t>     </a:t>
            </a:r>
            <a:r>
              <a:rPr lang="fr-FR" dirty="0" err="1"/>
              <a:t>sì</a:t>
            </a:r>
            <a:r>
              <a:rPr lang="fr-FR" dirty="0"/>
              <a:t> parla </a:t>
            </a:r>
            <a:r>
              <a:rPr lang="fr-FR" dirty="0" err="1"/>
              <a:t>imprimamente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et argumenta </a:t>
            </a:r>
            <a:r>
              <a:rPr lang="fr-FR" dirty="0" err="1"/>
              <a:t>incontra</a:t>
            </a:r>
            <a:r>
              <a:rPr lang="fr-FR" dirty="0"/>
              <a:t>     molto </a:t>
            </a:r>
            <a:r>
              <a:rPr lang="fr-FR" dirty="0" err="1"/>
              <a:t>orgoiosamente</a:t>
            </a:r>
            <a:r>
              <a:rPr lang="fr-FR" dirty="0"/>
              <a:t>.                                                  8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Nota Bene :  « l »  &gt;  « r »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BD7ABCF-4C81-2F99-0250-E7A9943D7D33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3513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Lessico</a:t>
            </a:r>
            <a:r>
              <a:rPr lang="it-IT" dirty="0"/>
              <a:t> 	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600" b="1" i="1" dirty="0"/>
              <a:t>disputazióne</a:t>
            </a:r>
            <a:r>
              <a:rPr lang="it-IT" sz="2600" dirty="0"/>
              <a:t> s. f. [dal lat. </a:t>
            </a:r>
            <a:r>
              <a:rPr lang="it-IT" sz="2600" i="1" dirty="0"/>
              <a:t>disputatio, -onis</a:t>
            </a:r>
            <a:r>
              <a:rPr lang="it-IT" sz="2600" dirty="0"/>
              <a:t>]</a:t>
            </a:r>
          </a:p>
          <a:p>
            <a:pPr marL="0" indent="0" algn="just">
              <a:buNone/>
            </a:pPr>
            <a:r>
              <a:rPr lang="it-IT" sz="2600" dirty="0"/>
              <a:t>letter. – 1. Il disputare, disputa. In particolare, una delle forme d’insegnamento della scolastica (più comune, in questo senso, nella forma latina </a:t>
            </a:r>
            <a:r>
              <a:rPr lang="it-IT" sz="2600" i="1" dirty="0"/>
              <a:t>disputatio</a:t>
            </a:r>
            <a:r>
              <a:rPr lang="it-IT" sz="2600" dirty="0"/>
              <a:t>), consistente in una discussione, spesso puramente formale e accademica, tra uno scolaro che propone e dimostra una data tesi (</a:t>
            </a:r>
            <a:r>
              <a:rPr lang="it-IT" sz="2600" i="1" dirty="0"/>
              <a:t>respondens</a:t>
            </a:r>
            <a:r>
              <a:rPr lang="it-IT" sz="2600" dirty="0"/>
              <a:t>) e un altro che la impugna con argomenti contrarî (</a:t>
            </a:r>
            <a:r>
              <a:rPr lang="it-IT" sz="2600" i="1" dirty="0"/>
              <a:t>opponens</a:t>
            </a:r>
            <a:r>
              <a:rPr lang="it-IT" sz="2600" dirty="0"/>
              <a:t>), presieduta dal maestro che la riassume e decide. </a:t>
            </a:r>
          </a:p>
          <a:p>
            <a:pPr marL="0" indent="0" algn="just">
              <a:buNone/>
            </a:pPr>
            <a:r>
              <a:rPr lang="it-IT" sz="2600" dirty="0"/>
              <a:t>2. In letteratura, lo stesso che « contrasto ».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09819E53-CDEE-3AA3-B43E-619475720FDF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6426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b="1" dirty="0" err="1"/>
              <a:t>tenzóne</a:t>
            </a:r>
            <a:r>
              <a:rPr lang="fr-FR" dirty="0"/>
              <a:t> (</a:t>
            </a:r>
            <a:r>
              <a:rPr lang="fr-FR" dirty="0" err="1"/>
              <a:t>ant</a:t>
            </a:r>
            <a:r>
              <a:rPr lang="fr-FR" dirty="0"/>
              <a:t>. </a:t>
            </a:r>
            <a:r>
              <a:rPr lang="fr-FR" b="1" dirty="0" err="1"/>
              <a:t>tencióne</a:t>
            </a:r>
            <a:r>
              <a:rPr lang="fr-FR" dirty="0"/>
              <a:t>) s. f. [dal </a:t>
            </a:r>
            <a:r>
              <a:rPr lang="fr-FR" dirty="0" err="1"/>
              <a:t>provenz</a:t>
            </a:r>
            <a:r>
              <a:rPr lang="fr-FR" dirty="0"/>
              <a:t>. </a:t>
            </a:r>
            <a:r>
              <a:rPr lang="fr-FR" i="1" dirty="0" err="1"/>
              <a:t>tensô</a:t>
            </a:r>
            <a:r>
              <a:rPr lang="fr-FR" dirty="0"/>
              <a:t> (</a:t>
            </a:r>
            <a:r>
              <a:rPr lang="fr-FR" dirty="0" err="1"/>
              <a:t>che</a:t>
            </a:r>
            <a:r>
              <a:rPr lang="fr-FR" dirty="0"/>
              <a:t> è il lat. </a:t>
            </a:r>
            <a:r>
              <a:rPr lang="fr-FR" i="1" dirty="0"/>
              <a:t>*</a:t>
            </a:r>
            <a:r>
              <a:rPr lang="fr-FR" i="1" dirty="0" err="1"/>
              <a:t>tentio</a:t>
            </a:r>
            <a:r>
              <a:rPr lang="fr-FR" i="1" dirty="0"/>
              <a:t> -</a:t>
            </a:r>
            <a:r>
              <a:rPr lang="fr-FR" i="1" dirty="0" err="1"/>
              <a:t>onis</a:t>
            </a:r>
            <a:r>
              <a:rPr lang="fr-FR" dirty="0"/>
              <a:t>, </a:t>
            </a:r>
            <a:r>
              <a:rPr lang="fr-FR" dirty="0" err="1"/>
              <a:t>prob</a:t>
            </a:r>
            <a:r>
              <a:rPr lang="fr-FR" dirty="0"/>
              <a:t>. </a:t>
            </a:r>
            <a:r>
              <a:rPr lang="fr-FR" dirty="0" err="1"/>
              <a:t>tratto</a:t>
            </a:r>
            <a:r>
              <a:rPr lang="fr-FR" dirty="0"/>
              <a:t> da </a:t>
            </a:r>
            <a:r>
              <a:rPr lang="fr-FR" i="1" dirty="0" err="1"/>
              <a:t>contentio</a:t>
            </a:r>
            <a:r>
              <a:rPr lang="fr-FR" i="1" dirty="0"/>
              <a:t> -</a:t>
            </a:r>
            <a:r>
              <a:rPr lang="fr-FR" i="1" dirty="0" err="1"/>
              <a:t>onis</a:t>
            </a:r>
            <a:r>
              <a:rPr lang="fr-FR" dirty="0"/>
              <a:t> «</a:t>
            </a:r>
            <a:r>
              <a:rPr lang="fr-FR" dirty="0" err="1"/>
              <a:t>contesa</a:t>
            </a:r>
            <a:r>
              <a:rPr lang="fr-FR" dirty="0"/>
              <a:t>»)]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it-IT" dirty="0"/>
              <a:t>	letter. - </a:t>
            </a:r>
            <a:r>
              <a:rPr lang="fr-FR" b="1" dirty="0"/>
              <a:t>1.</a:t>
            </a:r>
            <a:r>
              <a:rPr lang="fr-FR" dirty="0"/>
              <a:t> </a:t>
            </a:r>
            <a:r>
              <a:rPr lang="fr-FR" b="1" dirty="0"/>
              <a:t>a.</a:t>
            </a:r>
            <a:r>
              <a:rPr lang="fr-FR" dirty="0"/>
              <a:t> </a:t>
            </a:r>
            <a:r>
              <a:rPr lang="fr-FR" dirty="0" err="1"/>
              <a:t>Genere</a:t>
            </a:r>
            <a:r>
              <a:rPr lang="fr-FR" dirty="0"/>
              <a:t> di </a:t>
            </a:r>
            <a:r>
              <a:rPr lang="fr-FR" dirty="0" err="1"/>
              <a:t>poesia</a:t>
            </a:r>
            <a:r>
              <a:rPr lang="fr-FR" dirty="0"/>
              <a:t> </a:t>
            </a:r>
            <a:r>
              <a:rPr lang="fr-FR" dirty="0" err="1"/>
              <a:t>lirica</a:t>
            </a:r>
            <a:r>
              <a:rPr lang="fr-FR" dirty="0"/>
              <a:t> </a:t>
            </a:r>
            <a:r>
              <a:rPr lang="fr-FR" dirty="0" err="1"/>
              <a:t>sorto</a:t>
            </a:r>
            <a:r>
              <a:rPr lang="fr-FR" dirty="0"/>
              <a:t> in </a:t>
            </a:r>
            <a:r>
              <a:rPr lang="fr-FR" dirty="0" err="1"/>
              <a:t>Provenza</a:t>
            </a:r>
            <a:r>
              <a:rPr lang="fr-FR" dirty="0"/>
              <a:t> e </a:t>
            </a:r>
            <a:r>
              <a:rPr lang="fr-FR" dirty="0" err="1"/>
              <a:t>diffusosi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produzione</a:t>
            </a:r>
            <a:r>
              <a:rPr lang="fr-FR" dirty="0"/>
              <a:t> in </a:t>
            </a:r>
            <a:r>
              <a:rPr lang="fr-FR" dirty="0" err="1"/>
              <a:t>volgare</a:t>
            </a:r>
            <a:r>
              <a:rPr lang="fr-FR" dirty="0"/>
              <a:t> </a:t>
            </a:r>
            <a:r>
              <a:rPr lang="fr-FR" dirty="0" err="1"/>
              <a:t>italiana</a:t>
            </a:r>
            <a:r>
              <a:rPr lang="fr-FR" dirty="0"/>
              <a:t> e di </a:t>
            </a:r>
            <a:r>
              <a:rPr lang="fr-FR" dirty="0" err="1"/>
              <a:t>altri</a:t>
            </a:r>
            <a:r>
              <a:rPr lang="fr-FR" dirty="0"/>
              <a:t> </a:t>
            </a:r>
            <a:r>
              <a:rPr lang="fr-FR" dirty="0" err="1"/>
              <a:t>paesi</a:t>
            </a:r>
            <a:r>
              <a:rPr lang="fr-FR" dirty="0"/>
              <a:t> </a:t>
            </a:r>
            <a:r>
              <a:rPr lang="fr-FR" dirty="0" err="1"/>
              <a:t>romanzi</a:t>
            </a:r>
            <a:r>
              <a:rPr lang="fr-FR" dirty="0"/>
              <a:t> </a:t>
            </a:r>
            <a:r>
              <a:rPr lang="fr-FR" dirty="0" err="1"/>
              <a:t>tra</a:t>
            </a:r>
            <a:r>
              <a:rPr lang="fr-FR" dirty="0"/>
              <a:t> il sec. 12° e il 13°, </a:t>
            </a:r>
            <a:r>
              <a:rPr lang="fr-FR" dirty="0" err="1"/>
              <a:t>consistente</a:t>
            </a:r>
            <a:r>
              <a:rPr lang="fr-FR" dirty="0"/>
              <a:t> in </a:t>
            </a:r>
            <a:r>
              <a:rPr lang="fr-FR" dirty="0" err="1"/>
              <a:t>uno</a:t>
            </a:r>
            <a:r>
              <a:rPr lang="fr-FR" dirty="0"/>
              <a:t> </a:t>
            </a:r>
            <a:r>
              <a:rPr lang="fr-FR" dirty="0" err="1"/>
              <a:t>scambio</a:t>
            </a:r>
            <a:r>
              <a:rPr lang="fr-FR" dirty="0"/>
              <a:t> </a:t>
            </a:r>
            <a:r>
              <a:rPr lang="fr-FR" dirty="0" err="1"/>
              <a:t>polemico</a:t>
            </a:r>
            <a:r>
              <a:rPr lang="fr-FR" dirty="0"/>
              <a:t> di </a:t>
            </a:r>
            <a:r>
              <a:rPr lang="fr-FR" dirty="0" err="1"/>
              <a:t>poesie</a:t>
            </a:r>
            <a:r>
              <a:rPr lang="fr-FR" dirty="0"/>
              <a:t> o di </a:t>
            </a:r>
            <a:r>
              <a:rPr lang="fr-FR" dirty="0" err="1"/>
              <a:t>strofe</a:t>
            </a:r>
            <a:r>
              <a:rPr lang="fr-FR" dirty="0"/>
              <a:t> </a:t>
            </a:r>
            <a:r>
              <a:rPr lang="fr-FR" dirty="0" err="1"/>
              <a:t>alternate</a:t>
            </a:r>
            <a:r>
              <a:rPr lang="fr-FR" dirty="0"/>
              <a:t> </a:t>
            </a:r>
            <a:r>
              <a:rPr lang="fr-FR" dirty="0" err="1"/>
              <a:t>tra</a:t>
            </a:r>
            <a:r>
              <a:rPr lang="fr-FR" dirty="0"/>
              <a:t> due </a:t>
            </a:r>
            <a:r>
              <a:rPr lang="fr-FR" dirty="0" err="1"/>
              <a:t>poeti</a:t>
            </a:r>
            <a:r>
              <a:rPr lang="fr-FR" dirty="0"/>
              <a:t>: </a:t>
            </a:r>
            <a:r>
              <a:rPr lang="fr-FR" i="1" dirty="0"/>
              <a:t>la t. </a:t>
            </a:r>
            <a:r>
              <a:rPr lang="fr-FR" i="1" dirty="0" err="1"/>
              <a:t>tra</a:t>
            </a:r>
            <a:r>
              <a:rPr lang="fr-FR" i="1" dirty="0"/>
              <a:t> Dante e </a:t>
            </a:r>
            <a:r>
              <a:rPr lang="fr-FR" i="1" dirty="0" err="1"/>
              <a:t>Forese</a:t>
            </a:r>
            <a:r>
              <a:rPr lang="fr-FR" i="1" dirty="0"/>
              <a:t> </a:t>
            </a:r>
            <a:r>
              <a:rPr lang="fr-FR" i="1" dirty="0" err="1"/>
              <a:t>Donati</a:t>
            </a:r>
            <a:r>
              <a:rPr lang="fr-FR" dirty="0"/>
              <a:t>, in </a:t>
            </a:r>
            <a:r>
              <a:rPr lang="fr-FR" dirty="0" err="1"/>
              <a:t>tre</a:t>
            </a:r>
            <a:r>
              <a:rPr lang="fr-FR" dirty="0"/>
              <a:t> </a:t>
            </a:r>
            <a:r>
              <a:rPr lang="fr-FR" dirty="0" err="1"/>
              <a:t>coppie</a:t>
            </a:r>
            <a:r>
              <a:rPr lang="fr-FR" dirty="0"/>
              <a:t> di </a:t>
            </a:r>
            <a:r>
              <a:rPr lang="fr-FR" dirty="0" err="1"/>
              <a:t>sonetti</a:t>
            </a:r>
            <a:r>
              <a:rPr lang="fr-FR" dirty="0"/>
              <a:t>. 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fr-FR" b="1" dirty="0"/>
              <a:t>	1. b.</a:t>
            </a:r>
            <a:r>
              <a:rPr lang="fr-FR" dirty="0"/>
              <a:t> </a:t>
            </a:r>
            <a:r>
              <a:rPr lang="fr-FR" dirty="0" err="1"/>
              <a:t>Litigio</a:t>
            </a:r>
            <a:r>
              <a:rPr lang="fr-FR" dirty="0"/>
              <a:t>, </a:t>
            </a:r>
            <a:r>
              <a:rPr lang="fr-FR" dirty="0" err="1"/>
              <a:t>contrasto</a:t>
            </a:r>
            <a:r>
              <a:rPr lang="fr-FR" dirty="0"/>
              <a:t>, </a:t>
            </a:r>
            <a:r>
              <a:rPr lang="fr-FR" dirty="0" err="1"/>
              <a:t>scontro</a:t>
            </a:r>
            <a:r>
              <a:rPr lang="fr-FR" dirty="0"/>
              <a:t> di parole aspre e </a:t>
            </a:r>
            <a:r>
              <a:rPr lang="fr-FR" dirty="0" err="1"/>
              <a:t>irose</a:t>
            </a:r>
            <a:r>
              <a:rPr lang="fr-FR" dirty="0"/>
              <a:t>: </a:t>
            </a:r>
            <a:r>
              <a:rPr lang="fr-FR" i="1" dirty="0" err="1"/>
              <a:t>dopo</a:t>
            </a:r>
            <a:r>
              <a:rPr lang="fr-FR" i="1" dirty="0"/>
              <a:t> </a:t>
            </a:r>
            <a:r>
              <a:rPr lang="fr-FR" i="1" dirty="0" err="1"/>
              <a:t>lunga</a:t>
            </a:r>
            <a:r>
              <a:rPr lang="fr-FR" i="1" dirty="0"/>
              <a:t> </a:t>
            </a:r>
            <a:r>
              <a:rPr lang="fr-FR" i="1" dirty="0" err="1"/>
              <a:t>tencione</a:t>
            </a:r>
            <a:r>
              <a:rPr lang="fr-FR" i="1" dirty="0"/>
              <a:t> </a:t>
            </a:r>
            <a:r>
              <a:rPr lang="fr-FR" i="1" dirty="0" err="1"/>
              <a:t>Verranno</a:t>
            </a:r>
            <a:r>
              <a:rPr lang="fr-FR" i="1" dirty="0"/>
              <a:t> al </a:t>
            </a:r>
            <a:r>
              <a:rPr lang="fr-FR" i="1" dirty="0" err="1"/>
              <a:t>sangue</a:t>
            </a:r>
            <a:r>
              <a:rPr lang="fr-FR" dirty="0"/>
              <a:t> (Dante); </a:t>
            </a:r>
            <a:r>
              <a:rPr lang="fr-FR" i="1" dirty="0"/>
              <a:t>ma </a:t>
            </a:r>
            <a:r>
              <a:rPr lang="fr-FR" i="1" dirty="0" err="1"/>
              <a:t>Gisippo</a:t>
            </a:r>
            <a:r>
              <a:rPr lang="fr-FR" i="1" dirty="0"/>
              <a:t> ... </a:t>
            </a:r>
            <a:r>
              <a:rPr lang="fr-FR" i="1" dirty="0" err="1"/>
              <a:t>dopo</a:t>
            </a:r>
            <a:r>
              <a:rPr lang="fr-FR" i="1" dirty="0"/>
              <a:t> </a:t>
            </a:r>
            <a:r>
              <a:rPr lang="fr-FR" i="1" dirty="0" err="1"/>
              <a:t>lunga</a:t>
            </a:r>
            <a:r>
              <a:rPr lang="fr-FR" i="1" dirty="0"/>
              <a:t> </a:t>
            </a:r>
            <a:r>
              <a:rPr lang="fr-FR" i="1" dirty="0" err="1"/>
              <a:t>tencione</a:t>
            </a:r>
            <a:r>
              <a:rPr lang="fr-FR" i="1" dirty="0"/>
              <a:t> </a:t>
            </a:r>
            <a:r>
              <a:rPr lang="fr-FR" i="1" dirty="0" err="1"/>
              <a:t>vel</a:t>
            </a:r>
            <a:r>
              <a:rPr lang="fr-FR" i="1" dirty="0"/>
              <a:t> pur </a:t>
            </a:r>
            <a:r>
              <a:rPr lang="fr-FR" i="1" dirty="0" err="1"/>
              <a:t>mandò</a:t>
            </a:r>
            <a:r>
              <a:rPr lang="fr-FR" dirty="0"/>
              <a:t> (</a:t>
            </a:r>
            <a:r>
              <a:rPr lang="fr-FR" dirty="0" err="1"/>
              <a:t>Boccaccio</a:t>
            </a:r>
            <a:r>
              <a:rPr lang="fr-FR" dirty="0"/>
              <a:t>). Fig., </a:t>
            </a:r>
            <a:r>
              <a:rPr lang="fr-FR" dirty="0" err="1"/>
              <a:t>contrasto</a:t>
            </a:r>
            <a:r>
              <a:rPr lang="fr-FR" dirty="0"/>
              <a:t> di </a:t>
            </a:r>
            <a:r>
              <a:rPr lang="fr-FR" dirty="0" err="1"/>
              <a:t>opposti</a:t>
            </a:r>
            <a:r>
              <a:rPr lang="fr-FR" dirty="0"/>
              <a:t> </a:t>
            </a:r>
            <a:r>
              <a:rPr lang="fr-FR" dirty="0" err="1"/>
              <a:t>pensieri</a:t>
            </a:r>
            <a:r>
              <a:rPr lang="fr-FR" dirty="0"/>
              <a:t> o </a:t>
            </a:r>
            <a:r>
              <a:rPr lang="fr-FR" dirty="0" err="1"/>
              <a:t>sentimenti</a:t>
            </a:r>
            <a:r>
              <a:rPr lang="fr-FR" dirty="0"/>
              <a:t>: </a:t>
            </a:r>
            <a:r>
              <a:rPr lang="fr-FR" i="1" dirty="0"/>
              <a:t>due </a:t>
            </a:r>
            <a:r>
              <a:rPr lang="fr-FR" i="1" dirty="0" err="1"/>
              <a:t>pensier</a:t>
            </a:r>
            <a:r>
              <a:rPr lang="fr-FR" i="1" dirty="0"/>
              <a:t> </a:t>
            </a:r>
            <a:r>
              <a:rPr lang="fr-FR" i="1" dirty="0" err="1"/>
              <a:t>gli</a:t>
            </a:r>
            <a:r>
              <a:rPr lang="fr-FR" i="1" dirty="0"/>
              <a:t> </a:t>
            </a:r>
            <a:r>
              <a:rPr lang="fr-FR" i="1" dirty="0" err="1"/>
              <a:t>fero</a:t>
            </a:r>
            <a:r>
              <a:rPr lang="fr-FR" i="1" dirty="0"/>
              <a:t> </a:t>
            </a:r>
            <a:r>
              <a:rPr lang="fr-FR" i="1" dirty="0" err="1"/>
              <a:t>Terribile</a:t>
            </a:r>
            <a:r>
              <a:rPr lang="fr-FR" i="1" dirty="0"/>
              <a:t> </a:t>
            </a:r>
            <a:r>
              <a:rPr lang="fr-FR" i="1" dirty="0" err="1"/>
              <a:t>tenzon</a:t>
            </a:r>
            <a:r>
              <a:rPr lang="fr-FR" i="1" dirty="0"/>
              <a:t> </a:t>
            </a:r>
            <a:r>
              <a:rPr lang="fr-FR" i="1" dirty="0" err="1"/>
              <a:t>nell’irto</a:t>
            </a:r>
            <a:r>
              <a:rPr lang="fr-FR" i="1" dirty="0"/>
              <a:t> petto</a:t>
            </a:r>
            <a:r>
              <a:rPr lang="fr-FR" dirty="0"/>
              <a:t> (V. Monti). 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fr-FR" b="1" dirty="0"/>
              <a:t>	2.</a:t>
            </a:r>
            <a:r>
              <a:rPr lang="fr-FR" dirty="0"/>
              <a:t> </a:t>
            </a:r>
            <a:r>
              <a:rPr lang="fr-FR" dirty="0" err="1"/>
              <a:t>Combattimento</a:t>
            </a:r>
            <a:r>
              <a:rPr lang="fr-FR" dirty="0"/>
              <a:t>, </a:t>
            </a:r>
            <a:r>
              <a:rPr lang="fr-FR" dirty="0" err="1"/>
              <a:t>scontro</a:t>
            </a:r>
            <a:r>
              <a:rPr lang="fr-FR" dirty="0"/>
              <a:t> di </a:t>
            </a:r>
            <a:r>
              <a:rPr lang="fr-FR" dirty="0" err="1"/>
              <a:t>persone</a:t>
            </a:r>
            <a:r>
              <a:rPr lang="fr-FR" dirty="0"/>
              <a:t> </a:t>
            </a:r>
            <a:r>
              <a:rPr lang="fr-FR" dirty="0" err="1"/>
              <a:t>armate</a:t>
            </a:r>
            <a:r>
              <a:rPr lang="fr-FR" dirty="0"/>
              <a:t>: </a:t>
            </a:r>
            <a:r>
              <a:rPr lang="fr-FR" i="1" dirty="0" err="1"/>
              <a:t>riprendendo</a:t>
            </a:r>
            <a:r>
              <a:rPr lang="fr-FR" i="1" dirty="0"/>
              <a:t> l’</a:t>
            </a:r>
            <a:r>
              <a:rPr lang="fr-FR" i="1" dirty="0" err="1"/>
              <a:t>impeto</a:t>
            </a:r>
            <a:r>
              <a:rPr lang="fr-FR" i="1" dirty="0"/>
              <a:t> </a:t>
            </a:r>
            <a:r>
              <a:rPr lang="fr-FR" i="1" dirty="0" err="1"/>
              <a:t>veloce</a:t>
            </a:r>
            <a:r>
              <a:rPr lang="fr-FR" dirty="0"/>
              <a:t>,</a:t>
            </a:r>
            <a:r>
              <a:rPr lang="fr-FR" i="1" dirty="0"/>
              <a:t> Di novo </a:t>
            </a:r>
            <a:r>
              <a:rPr lang="fr-FR" i="1" dirty="0" err="1"/>
              <a:t>ancora</a:t>
            </a:r>
            <a:r>
              <a:rPr lang="fr-FR" i="1" dirty="0"/>
              <a:t> a la </a:t>
            </a:r>
            <a:r>
              <a:rPr lang="fr-FR" i="1" dirty="0" err="1"/>
              <a:t>tenzon</a:t>
            </a:r>
            <a:r>
              <a:rPr lang="fr-FR" i="1" dirty="0"/>
              <a:t> si </a:t>
            </a:r>
            <a:r>
              <a:rPr lang="fr-FR" i="1" dirty="0" err="1"/>
              <a:t>scaglia</a:t>
            </a:r>
            <a:r>
              <a:rPr lang="fr-FR" dirty="0"/>
              <a:t> (T. Tasso); </a:t>
            </a:r>
            <a:r>
              <a:rPr lang="fr-FR" i="1" dirty="0"/>
              <a:t>e </a:t>
            </a:r>
            <a:r>
              <a:rPr lang="fr-FR" i="1" dirty="0" err="1"/>
              <a:t>lo</a:t>
            </a:r>
            <a:r>
              <a:rPr lang="fr-FR" i="1" dirty="0"/>
              <a:t> </a:t>
            </a:r>
            <a:r>
              <a:rPr lang="fr-FR" i="1" dirty="0" err="1"/>
              <a:t>astringe</a:t>
            </a:r>
            <a:r>
              <a:rPr lang="fr-FR" i="1" dirty="0"/>
              <a:t> ad </a:t>
            </a:r>
            <a:r>
              <a:rPr lang="fr-FR" i="1" dirty="0" err="1"/>
              <a:t>usar</a:t>
            </a:r>
            <a:r>
              <a:rPr lang="fr-FR" i="1" dirty="0"/>
              <a:t> ne la </a:t>
            </a:r>
            <a:r>
              <a:rPr lang="fr-FR" i="1" dirty="0" err="1"/>
              <a:t>tenzone</a:t>
            </a:r>
            <a:r>
              <a:rPr lang="fr-FR" i="1" dirty="0"/>
              <a:t> L’</a:t>
            </a:r>
            <a:r>
              <a:rPr lang="fr-FR" i="1" dirty="0" err="1"/>
              <a:t>armi</a:t>
            </a:r>
            <a:r>
              <a:rPr lang="fr-FR" i="1" dirty="0"/>
              <a:t> </a:t>
            </a:r>
            <a:r>
              <a:rPr lang="fr-FR" i="1" dirty="0" err="1"/>
              <a:t>che</a:t>
            </a:r>
            <a:r>
              <a:rPr lang="fr-FR" i="1" dirty="0"/>
              <a:t> </a:t>
            </a:r>
            <a:r>
              <a:rPr lang="fr-FR" i="1" dirty="0" err="1"/>
              <a:t>ottuse</a:t>
            </a:r>
            <a:r>
              <a:rPr lang="fr-FR" i="1" dirty="0"/>
              <a:t> </a:t>
            </a:r>
            <a:r>
              <a:rPr lang="fr-FR" i="1" dirty="0" err="1"/>
              <a:t>tra</a:t>
            </a:r>
            <a:r>
              <a:rPr lang="fr-FR" i="1" dirty="0"/>
              <a:t> le man </a:t>
            </a:r>
            <a:r>
              <a:rPr lang="fr-FR" i="1" dirty="0" err="1"/>
              <a:t>gli</a:t>
            </a:r>
            <a:r>
              <a:rPr lang="fr-FR" i="1" dirty="0"/>
              <a:t> </a:t>
            </a:r>
            <a:r>
              <a:rPr lang="fr-FR" i="1" dirty="0" err="1"/>
              <a:t>pone</a:t>
            </a:r>
            <a:r>
              <a:rPr lang="fr-FR" dirty="0"/>
              <a:t> (Parini); </a:t>
            </a:r>
            <a:r>
              <a:rPr lang="fr-FR" i="1" dirty="0" err="1"/>
              <a:t>singolar</a:t>
            </a:r>
            <a:r>
              <a:rPr lang="fr-FR" i="1" dirty="0"/>
              <a:t> </a:t>
            </a:r>
            <a:r>
              <a:rPr lang="fr-FR" i="1" dirty="0" err="1"/>
              <a:t>tenzone</a:t>
            </a:r>
            <a:r>
              <a:rPr lang="fr-FR" dirty="0"/>
              <a:t>, </a:t>
            </a:r>
            <a:r>
              <a:rPr lang="fr-FR" dirty="0" err="1"/>
              <a:t>duello</a:t>
            </a:r>
            <a:r>
              <a:rPr lang="fr-FR" dirty="0"/>
              <a:t> (v. </a:t>
            </a:r>
            <a:r>
              <a:rPr lang="fr-FR" dirty="0" err="1"/>
              <a:t>singolare</a:t>
            </a:r>
            <a:r>
              <a:rPr lang="fr-FR" dirty="0"/>
              <a:t>, n. 1 </a:t>
            </a:r>
            <a:r>
              <a:rPr lang="fr-FR" i="1" dirty="0"/>
              <a:t>a</a:t>
            </a:r>
            <a:r>
              <a:rPr lang="fr-FR" dirty="0"/>
              <a:t>).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14E4FD9-7551-8035-96BC-DFCCCD673100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8792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55000" lnSpcReduction="20000"/>
          </a:bodyPr>
          <a:lstStyle/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it-IT" b="1" dirty="0"/>
              <a:t>	rason (cf. fr. </a:t>
            </a:r>
            <a:r>
              <a:rPr lang="it-IT" b="1" i="1" dirty="0"/>
              <a:t>raison</a:t>
            </a:r>
            <a:r>
              <a:rPr lang="it-IT" b="1" dirty="0"/>
              <a:t>) -  </a:t>
            </a:r>
            <a:r>
              <a:rPr lang="it-IT" dirty="0"/>
              <a:t>ragióne s. f. [lat. ratio -onis (der. di ratus, part. pass. di reri «fissare, stabilire»), col sign. originario di «conto, conteggio»]. </a:t>
            </a:r>
            <a:endParaRPr lang="fr-FR" dirty="0"/>
          </a:p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it-IT" b="1" dirty="0"/>
              <a:t>	1.</a:t>
            </a:r>
            <a:r>
              <a:rPr lang="it-IT" dirty="0"/>
              <a:t> </a:t>
            </a:r>
            <a:r>
              <a:rPr lang="it-IT" b="1" dirty="0"/>
              <a:t>a.</a:t>
            </a:r>
            <a:r>
              <a:rPr lang="it-IT" dirty="0"/>
              <a:t>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facoltà di pensare</a:t>
            </a:r>
            <a:r>
              <a:rPr lang="it-IT" dirty="0"/>
              <a:t>, mettendo in rapporto i concetti e le loro enunciazioni, e insieme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facoltà che guida a ben giudicare</a:t>
            </a:r>
            <a:r>
              <a:rPr lang="it-IT" dirty="0"/>
              <a:t>, a discernere cioè il vero e il falso, il giusto e l’ingiusto, il bene e il male, alla quale si attribuisce il governo o il controllo dell’istinto, delle passioni, degli impulsi. </a:t>
            </a:r>
            <a:r>
              <a:rPr lang="it-IT" b="1" dirty="0"/>
              <a:t>b.</a:t>
            </a:r>
            <a:r>
              <a:rPr lang="it-IT" dirty="0"/>
              <a:t> Nel linguaggio filosofico, il termine, provenendo dal lat. </a:t>
            </a:r>
            <a:r>
              <a:rPr lang="it-IT" i="1" dirty="0"/>
              <a:t>ratio</a:t>
            </a:r>
            <a:r>
              <a:rPr lang="it-IT" dirty="0"/>
              <a:t> come traduzione (Cicerone, Lucrezio) del greco </a:t>
            </a:r>
            <a:r>
              <a:rPr lang="it-IT" i="1" dirty="0"/>
              <a:t>lògos</a:t>
            </a:r>
            <a:r>
              <a:rPr lang="it-IT" dirty="0"/>
              <a:t> (v.), ne mantiene il duplice significato di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ragione</a:t>
            </a:r>
            <a:r>
              <a:rPr lang="it-IT" dirty="0"/>
              <a:t> 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discorso</a:t>
            </a:r>
            <a:r>
              <a:rPr lang="it-IT" dirty="0"/>
              <a:t>, determinandosi in vario modo come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facoltà di conoscere attraverso la </a:t>
            </a:r>
            <a:r>
              <a:rPr lang="it-IT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parola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 il </a:t>
            </a:r>
            <a:r>
              <a:rPr lang="it-IT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discorso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/>
              <a:t>piuttosto che mediante l’intuizione.</a:t>
            </a:r>
            <a:endParaRPr lang="fr-FR" dirty="0"/>
          </a:p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en-US" b="1" dirty="0"/>
              <a:t>	2.</a:t>
            </a:r>
            <a:r>
              <a:rPr lang="en-US" dirty="0"/>
              <a:t> </a:t>
            </a:r>
            <a:r>
              <a:rPr lang="en-US" b="1" dirty="0"/>
              <a:t>a.</a:t>
            </a:r>
            <a:r>
              <a:rPr lang="en-US" dirty="0"/>
              <a:t> ant. </a:t>
            </a:r>
            <a:r>
              <a:rPr lang="en-US" dirty="0" err="1"/>
              <a:t>Discorso</a:t>
            </a:r>
            <a:r>
              <a:rPr lang="en-US" dirty="0"/>
              <a:t> </a:t>
            </a:r>
            <a:r>
              <a:rPr lang="en-US" dirty="0" err="1"/>
              <a:t>condotto</a:t>
            </a:r>
            <a:r>
              <a:rPr lang="en-US" dirty="0"/>
              <a:t> secondo </a:t>
            </a:r>
            <a:r>
              <a:rPr lang="en-US" dirty="0" err="1"/>
              <a:t>ragione</a:t>
            </a:r>
            <a:r>
              <a:rPr lang="en-US" dirty="0"/>
              <a:t>;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ragionamento</a:t>
            </a:r>
            <a:r>
              <a:rPr lang="en-US" dirty="0"/>
              <a:t>, </a:t>
            </a:r>
            <a:r>
              <a:rPr lang="en-US" dirty="0" err="1"/>
              <a:t>esposizione</a:t>
            </a:r>
            <a:r>
              <a:rPr lang="en-US" dirty="0"/>
              <a:t> </a:t>
            </a:r>
            <a:r>
              <a:rPr lang="en-US" dirty="0" err="1"/>
              <a:t>ragionata</a:t>
            </a:r>
            <a:r>
              <a:rPr lang="en-US" dirty="0"/>
              <a:t>. </a:t>
            </a:r>
            <a:r>
              <a:rPr lang="en-US" b="1" dirty="0"/>
              <a:t>b.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Argomentazione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dimostrazione</a:t>
            </a:r>
            <a:r>
              <a:rPr lang="en-US" dirty="0"/>
              <a:t>, </a:t>
            </a:r>
            <a:r>
              <a:rPr lang="en-US" dirty="0" err="1"/>
              <a:t>prova</a:t>
            </a:r>
            <a:r>
              <a:rPr lang="en-US" dirty="0"/>
              <a:t> o </a:t>
            </a:r>
            <a:r>
              <a:rPr lang="en-US" dirty="0" err="1"/>
              <a:t>argomento</a:t>
            </a:r>
            <a:r>
              <a:rPr lang="en-US" dirty="0"/>
              <a:t>, di cui ci </a:t>
            </a:r>
            <a:r>
              <a:rPr lang="en-US" dirty="0" err="1"/>
              <a:t>si</a:t>
            </a:r>
            <a:r>
              <a:rPr lang="en-US" dirty="0"/>
              <a:t> vale in un </a:t>
            </a:r>
            <a:r>
              <a:rPr lang="en-US" dirty="0" err="1"/>
              <a:t>ragionamento</a:t>
            </a:r>
            <a:r>
              <a:rPr lang="en-US" dirty="0"/>
              <a:t> per </a:t>
            </a:r>
            <a:r>
              <a:rPr lang="en-US" dirty="0" err="1"/>
              <a:t>persuadere</a:t>
            </a:r>
            <a:r>
              <a:rPr lang="en-US" dirty="0"/>
              <a:t>, </a:t>
            </a:r>
            <a:r>
              <a:rPr lang="en-US" dirty="0" err="1"/>
              <a:t>difendersi</a:t>
            </a:r>
            <a:r>
              <a:rPr lang="en-US" dirty="0"/>
              <a:t> o </a:t>
            </a:r>
            <a:r>
              <a:rPr lang="en-US" dirty="0" err="1"/>
              <a:t>difendere</a:t>
            </a:r>
            <a:r>
              <a:rPr lang="en-US" dirty="0"/>
              <a:t>, </a:t>
            </a:r>
            <a:r>
              <a:rPr lang="en-US" dirty="0" err="1"/>
              <a:t>confutare</a:t>
            </a:r>
            <a:r>
              <a:rPr lang="en-US" dirty="0"/>
              <a:t>.</a:t>
            </a:r>
            <a:endParaRPr lang="fr-FR" dirty="0"/>
          </a:p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en-US" b="1" dirty="0"/>
              <a:t>	3.</a:t>
            </a:r>
            <a:r>
              <a:rPr lang="en-US" dirty="0"/>
              <a:t> </a:t>
            </a:r>
            <a:r>
              <a:rPr lang="en-US" b="1" dirty="0"/>
              <a:t>a.</a:t>
            </a:r>
            <a:r>
              <a:rPr lang="en-US" dirty="0"/>
              <a:t> Il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fondamento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oggettivo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intelligibile</a:t>
            </a:r>
            <a:r>
              <a:rPr lang="en-US" dirty="0"/>
              <a:t> di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, </a:t>
            </a:r>
            <a:r>
              <a:rPr lang="en-US" dirty="0" err="1"/>
              <a:t>ciò</a:t>
            </a:r>
            <a:r>
              <a:rPr lang="en-US" dirty="0"/>
              <a:t> per cui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è o per cui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fa; e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causa</a:t>
            </a:r>
            <a:r>
              <a:rPr lang="en-US" dirty="0"/>
              <a:t>, </a:t>
            </a:r>
            <a:r>
              <a:rPr lang="en-US" dirty="0" err="1"/>
              <a:t>motivo</a:t>
            </a:r>
            <a:r>
              <a:rPr lang="en-US" dirty="0"/>
              <a:t> </a:t>
            </a:r>
            <a:r>
              <a:rPr lang="en-US" dirty="0" err="1"/>
              <a:t>legittimo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spiega</a:t>
            </a:r>
            <a:r>
              <a:rPr lang="en-US" dirty="0"/>
              <a:t> o </a:t>
            </a:r>
            <a:r>
              <a:rPr lang="en-US" dirty="0" err="1"/>
              <a:t>giustifica</a:t>
            </a:r>
            <a:r>
              <a:rPr lang="en-US" dirty="0"/>
              <a:t> un </a:t>
            </a:r>
            <a:r>
              <a:rPr lang="en-US" dirty="0" err="1"/>
              <a:t>fatto</a:t>
            </a:r>
            <a:r>
              <a:rPr lang="en-US" dirty="0"/>
              <a:t>. </a:t>
            </a:r>
            <a:r>
              <a:rPr lang="en-US" b="1" dirty="0"/>
              <a:t>b.</a:t>
            </a:r>
            <a:r>
              <a:rPr lang="en-US" dirty="0"/>
              <a:t> In </a:t>
            </a:r>
            <a:r>
              <a:rPr lang="en-US" dirty="0" err="1"/>
              <a:t>alcune</a:t>
            </a:r>
            <a:r>
              <a:rPr lang="en-US" dirty="0"/>
              <a:t> </a:t>
            </a:r>
            <a:r>
              <a:rPr lang="en-US" dirty="0" err="1"/>
              <a:t>locuz</a:t>
            </a:r>
            <a:r>
              <a:rPr lang="en-US" dirty="0"/>
              <a:t>. </a:t>
            </a:r>
            <a:r>
              <a:rPr lang="en-US" dirty="0" err="1"/>
              <a:t>significa</a:t>
            </a:r>
            <a:r>
              <a:rPr lang="en-US" dirty="0"/>
              <a:t>,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particolarm</a:t>
            </a:r>
            <a:r>
              <a:rPr lang="en-US" dirty="0"/>
              <a:t>., giusto </a:t>
            </a:r>
            <a:r>
              <a:rPr lang="en-US" dirty="0" err="1"/>
              <a:t>motivo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giusta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causa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en-US" b="1" dirty="0"/>
              <a:t>	4.</a:t>
            </a:r>
            <a:r>
              <a:rPr lang="en-US" dirty="0"/>
              <a:t> </a:t>
            </a:r>
            <a:r>
              <a:rPr lang="en-US" b="1" dirty="0"/>
              <a:t>a.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Diritto</a:t>
            </a:r>
            <a:r>
              <a:rPr lang="en-US" dirty="0"/>
              <a:t> (</a:t>
            </a:r>
            <a:r>
              <a:rPr lang="en-US" dirty="0" err="1"/>
              <a:t>soggettivo</a:t>
            </a:r>
            <a:r>
              <a:rPr lang="en-US" dirty="0"/>
              <a:t>), in </a:t>
            </a:r>
            <a:r>
              <a:rPr lang="en-US" dirty="0" err="1"/>
              <a:t>senso</a:t>
            </a:r>
            <a:r>
              <a:rPr lang="en-US" dirty="0"/>
              <a:t> </a:t>
            </a:r>
            <a:r>
              <a:rPr lang="en-US" dirty="0" err="1"/>
              <a:t>generico</a:t>
            </a:r>
            <a:r>
              <a:rPr lang="en-US" dirty="0"/>
              <a:t> e non </a:t>
            </a:r>
            <a:r>
              <a:rPr lang="en-US" dirty="0" err="1"/>
              <a:t>tecnico</a:t>
            </a:r>
            <a:r>
              <a:rPr lang="en-US" dirty="0"/>
              <a:t>. </a:t>
            </a:r>
            <a:r>
              <a:rPr lang="en-US" b="1" dirty="0"/>
              <a:t>b.</a:t>
            </a:r>
            <a:r>
              <a:rPr lang="en-US" dirty="0"/>
              <a:t> In </a:t>
            </a:r>
            <a:r>
              <a:rPr lang="en-US" dirty="0" err="1"/>
              <a:t>contrapp</a:t>
            </a:r>
            <a:r>
              <a:rPr lang="en-US" dirty="0"/>
              <a:t>. a </a:t>
            </a:r>
            <a:r>
              <a:rPr lang="en-US" i="1" dirty="0" err="1"/>
              <a:t>torto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buon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diritto</a:t>
            </a:r>
            <a:r>
              <a:rPr lang="en-US" dirty="0"/>
              <a:t>,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giusto </a:t>
            </a:r>
            <a:r>
              <a:rPr lang="en-US" dirty="0" err="1"/>
              <a:t>nell’agire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o </a:t>
            </a:r>
            <a:r>
              <a:rPr lang="en-US" dirty="0" err="1"/>
              <a:t>il</a:t>
            </a:r>
            <a:r>
              <a:rPr lang="en-US" dirty="0"/>
              <a:t> giusto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pensare</a:t>
            </a:r>
            <a:r>
              <a:rPr lang="en-US" dirty="0"/>
              <a:t>, </a:t>
            </a:r>
            <a:r>
              <a:rPr lang="en-US" dirty="0" err="1"/>
              <a:t>nell’affermare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discutere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giudicare</a:t>
            </a:r>
            <a:r>
              <a:rPr lang="en-US" dirty="0"/>
              <a:t>. </a:t>
            </a:r>
            <a:r>
              <a:rPr lang="en-US" b="1" dirty="0"/>
              <a:t>c.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linguaggio</a:t>
            </a:r>
            <a:r>
              <a:rPr lang="en-US" dirty="0"/>
              <a:t> </a:t>
            </a:r>
            <a:r>
              <a:rPr lang="en-US" dirty="0" err="1"/>
              <a:t>giur</a:t>
            </a:r>
            <a:r>
              <a:rPr lang="en-US" dirty="0"/>
              <a:t>. ant., </a:t>
            </a:r>
            <a:r>
              <a:rPr lang="en-US" dirty="0" err="1"/>
              <a:t>diritto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 </a:t>
            </a:r>
            <a:r>
              <a:rPr lang="en-US" dirty="0" err="1"/>
              <a:t>oggettivo</a:t>
            </a:r>
            <a:r>
              <a:rPr lang="en-US" dirty="0"/>
              <a:t> di </a:t>
            </a:r>
            <a:r>
              <a:rPr lang="en-US" dirty="0" err="1"/>
              <a:t>complesso</a:t>
            </a:r>
            <a:r>
              <a:rPr lang="en-US" dirty="0"/>
              <a:t> di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norme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giuridiche</a:t>
            </a:r>
            <a:r>
              <a:rPr lang="en-US" dirty="0"/>
              <a:t>.</a:t>
            </a:r>
          </a:p>
          <a:p>
            <a:pPr marL="266700" indent="-266700" algn="just">
              <a:lnSpc>
                <a:spcPct val="110000"/>
              </a:lnSpc>
              <a:buNone/>
              <a:tabLst>
                <a:tab pos="266700" algn="l"/>
              </a:tabLst>
            </a:pPr>
            <a:r>
              <a:rPr lang="it-IT" i="1" dirty="0"/>
              <a:t>	est drois et raissons  </a:t>
            </a:r>
            <a:r>
              <a:rPr lang="it-IT" dirty="0"/>
              <a:t>(= a diritto e a ragione)</a:t>
            </a:r>
            <a:endParaRPr lang="fr-FR" dirty="0"/>
          </a:p>
          <a:p>
            <a:pPr marL="266700" indent="-266700">
              <a:lnSpc>
                <a:spcPct val="120000"/>
              </a:lnSpc>
              <a:buNone/>
              <a:tabLst>
                <a:tab pos="266700" algn="l"/>
              </a:tabLst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765720A-5618-38BE-F4AE-1408286CEE99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4209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355600" algn="l"/>
              </a:tabLst>
            </a:pPr>
            <a:r>
              <a:rPr lang="it-IT" sz="2800" b="1" dirty="0"/>
              <a:t>	</a:t>
            </a:r>
            <a:r>
              <a:rPr lang="it-IT" sz="2600" b="1" dirty="0"/>
              <a:t>lirio (cf. lilio) &gt; giglio</a:t>
            </a:r>
            <a:r>
              <a:rPr lang="it-IT" sz="2600" dirty="0"/>
              <a:t>  (dissimilazione consonante inziale)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600" dirty="0"/>
              <a:t>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600" dirty="0"/>
              <a:t>	Nei casi di </a:t>
            </a:r>
            <a:r>
              <a:rPr lang="it-IT" sz="2600" b="1" i="1" dirty="0">
                <a:solidFill>
                  <a:srgbClr val="FF0000"/>
                </a:solidFill>
              </a:rPr>
              <a:t>dis</a:t>
            </a:r>
            <a:r>
              <a:rPr lang="it-IT" sz="2600" i="1" dirty="0"/>
              <a:t>similazione due segmenti aventi un tratto in comune diventano più dissimili tra loro</a:t>
            </a:r>
            <a:r>
              <a:rPr lang="it-IT" sz="2600" dirty="0"/>
              <a:t> in alcuni contesti.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600" dirty="0"/>
              <a:t>	La motivazione di questo tipo di </a:t>
            </a:r>
            <a:r>
              <a:rPr lang="it-IT" sz="2600" dirty="0">
                <a:solidFill>
                  <a:srgbClr val="0070C0"/>
                </a:solidFill>
              </a:rPr>
              <a:t>processo</a:t>
            </a:r>
            <a:r>
              <a:rPr lang="it-IT" sz="2600" dirty="0"/>
              <a:t> è in genere di </a:t>
            </a:r>
            <a:r>
              <a:rPr lang="it-IT" sz="2600" dirty="0">
                <a:solidFill>
                  <a:srgbClr val="0070C0"/>
                </a:solidFill>
              </a:rPr>
              <a:t>tipo percettivo</a:t>
            </a:r>
            <a:r>
              <a:rPr lang="it-IT" sz="2600" dirty="0"/>
              <a:t>, dato che se due segmenti sono dissimili si individuano meglio.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2600" dirty="0"/>
              <a:t>	Il </a:t>
            </a:r>
            <a:r>
              <a:rPr lang="it-IT" sz="2600" b="1" dirty="0"/>
              <a:t>processo di tipo </a:t>
            </a:r>
            <a:r>
              <a:rPr lang="it-IT" sz="2600" b="1" i="1" dirty="0"/>
              <a:t>percettivo</a:t>
            </a:r>
            <a:r>
              <a:rPr lang="it-IT" sz="2600" b="1" dirty="0"/>
              <a:t> </a:t>
            </a:r>
            <a:r>
              <a:rPr lang="it-IT" sz="2600" dirty="0"/>
              <a:t>e il </a:t>
            </a:r>
            <a:r>
              <a:rPr lang="it-IT" sz="2600" b="1" dirty="0"/>
              <a:t>processo di tipo </a:t>
            </a:r>
            <a:r>
              <a:rPr lang="it-IT" sz="2600" b="1" i="1" dirty="0"/>
              <a:t>articolatorio</a:t>
            </a:r>
            <a:r>
              <a:rPr lang="it-IT" sz="2600" b="1" dirty="0"/>
              <a:t> </a:t>
            </a:r>
            <a:r>
              <a:rPr lang="it-IT" sz="2600" dirty="0"/>
              <a:t>possono essere in conflitto tra loro.</a:t>
            </a:r>
            <a:endParaRPr lang="fr-FR" sz="2600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2ADE3BE-D3E0-168F-089E-0E5776B1FB96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52502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1807</Words>
  <Application>Microsoft Office PowerPoint</Application>
  <PresentationFormat>Affichage à l'écran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-  L5IT2LCE  -  année 2017-2018</dc:title>
  <dc:creator>Isabella Montersino</dc:creator>
  <cp:lastModifiedBy>Isabella Montersino</cp:lastModifiedBy>
  <cp:revision>36</cp:revision>
  <dcterms:created xsi:type="dcterms:W3CDTF">2018-03-29T15:16:31Z</dcterms:created>
  <dcterms:modified xsi:type="dcterms:W3CDTF">2024-03-10T23:29:09Z</dcterms:modified>
</cp:coreProperties>
</file>