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77" r:id="rId3"/>
    <p:sldId id="274" r:id="rId4"/>
    <p:sldId id="275" r:id="rId5"/>
    <p:sldId id="278" r:id="rId6"/>
    <p:sldId id="279" r:id="rId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83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04/03/2024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04/03/2024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04/03/2024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04/03/2024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04/03/2024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04/03/2024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04/03/2024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04/03/2024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04/03/2024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04/03/2024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04/03/2024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pPr/>
              <a:t>04/03/2024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260648"/>
            <a:ext cx="8686800" cy="64087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1600" b="1" dirty="0"/>
              <a:t>Linguistique synchronique   </a:t>
            </a:r>
            <a:r>
              <a:rPr lang="fr-FR" sz="1600" dirty="0"/>
              <a:t>-  </a:t>
            </a:r>
            <a:r>
              <a:rPr lang="fr-FR" sz="1600" b="1" dirty="0"/>
              <a:t>L4ITLINS  -  année 2023-2024</a:t>
            </a:r>
          </a:p>
          <a:p>
            <a:pPr marL="0" indent="0" algn="ctr">
              <a:buNone/>
            </a:pPr>
            <a:endParaRPr lang="fr-FR" sz="28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fr-FR" sz="2800" b="1" dirty="0" err="1"/>
              <a:t>Esempi</a:t>
            </a:r>
            <a:r>
              <a:rPr lang="fr-FR" sz="2800" b="1" dirty="0"/>
              <a:t> di </a:t>
            </a:r>
            <a:r>
              <a:rPr lang="fr-FR" sz="2800" b="1" i="1" dirty="0" err="1">
                <a:solidFill>
                  <a:srgbClr val="FF0000"/>
                </a:solidFill>
              </a:rPr>
              <a:t>grafic</a:t>
            </a:r>
            <a:r>
              <a:rPr lang="fr-FR" sz="2800" b="1" i="1" dirty="0">
                <a:solidFill>
                  <a:srgbClr val="FF0000"/>
                </a:solidFill>
              </a:rPr>
              <a:t> </a:t>
            </a:r>
            <a:r>
              <a:rPr lang="fr-FR" sz="2800" b="1" i="1" dirty="0" err="1">
                <a:solidFill>
                  <a:srgbClr val="FF0000"/>
                </a:solidFill>
              </a:rPr>
              <a:t>novel</a:t>
            </a:r>
            <a:r>
              <a:rPr lang="fr-FR" sz="2800" b="1" i="1" dirty="0">
                <a:solidFill>
                  <a:srgbClr val="FF0000"/>
                </a:solidFill>
              </a:rPr>
              <a:t> </a:t>
            </a:r>
            <a:r>
              <a:rPr lang="fr-FR" sz="2800" b="1" dirty="0" err="1"/>
              <a:t>italiani</a:t>
            </a:r>
            <a:r>
              <a:rPr lang="fr-FR" sz="2800" b="1" dirty="0"/>
              <a:t> </a:t>
            </a:r>
          </a:p>
          <a:p>
            <a:pPr marL="0" indent="0">
              <a:buNone/>
            </a:pPr>
            <a:r>
              <a:rPr lang="fr-FR" sz="2400" b="1" dirty="0"/>
              <a:t>Dino Buzzati  -  </a:t>
            </a:r>
            <a:r>
              <a:rPr lang="fr-FR" sz="2400" dirty="0" err="1"/>
              <a:t>considerato</a:t>
            </a:r>
            <a:r>
              <a:rPr lang="fr-FR" sz="2400" dirty="0"/>
              <a:t> il primo (</a:t>
            </a:r>
            <a:r>
              <a:rPr lang="fr-FR" sz="2400" dirty="0" err="1"/>
              <a:t>cronologicamente</a:t>
            </a:r>
            <a:r>
              <a:rPr lang="fr-FR" sz="2400" dirty="0"/>
              <a:t>)</a:t>
            </a:r>
          </a:p>
          <a:p>
            <a:pPr marL="0" indent="0" algn="just">
              <a:buNone/>
            </a:pPr>
            <a:r>
              <a:rPr lang="fr-FR" sz="2400" b="1" i="1" dirty="0" err="1"/>
              <a:t>Poema</a:t>
            </a:r>
            <a:r>
              <a:rPr lang="fr-FR" sz="2400" b="1" i="1" dirty="0"/>
              <a:t> a </a:t>
            </a:r>
            <a:r>
              <a:rPr lang="fr-FR" sz="2400" b="1" i="1" dirty="0" err="1"/>
              <a:t>fumetti</a:t>
            </a:r>
            <a:r>
              <a:rPr lang="fr-FR" sz="2400" dirty="0"/>
              <a:t> (1969) : </a:t>
            </a:r>
            <a:r>
              <a:rPr lang="fr-FR" sz="2400" dirty="0" err="1"/>
              <a:t>lo</a:t>
            </a:r>
            <a:r>
              <a:rPr lang="fr-FR" sz="2400" dirty="0"/>
              <a:t> </a:t>
            </a:r>
            <a:r>
              <a:rPr lang="fr-FR" sz="2400" dirty="0" err="1"/>
              <a:t>scrittore</a:t>
            </a:r>
            <a:r>
              <a:rPr lang="fr-FR" sz="2400" dirty="0"/>
              <a:t> italiano </a:t>
            </a:r>
            <a:r>
              <a:rPr lang="fr-FR" sz="2400" dirty="0" err="1"/>
              <a:t>reinterpreta</a:t>
            </a:r>
            <a:r>
              <a:rPr lang="fr-FR" sz="2400" dirty="0"/>
              <a:t> per </a:t>
            </a:r>
            <a:r>
              <a:rPr lang="fr-FR" sz="2400" dirty="0" err="1"/>
              <a:t>immagini</a:t>
            </a:r>
            <a:r>
              <a:rPr lang="fr-FR" sz="2400" dirty="0"/>
              <a:t> il </a:t>
            </a:r>
            <a:r>
              <a:rPr lang="fr-FR" sz="2400" dirty="0" err="1"/>
              <a:t>mito</a:t>
            </a:r>
            <a:r>
              <a:rPr lang="fr-FR" sz="2400" dirty="0"/>
              <a:t> di </a:t>
            </a:r>
            <a:r>
              <a:rPr lang="fr-FR" sz="2400" dirty="0" err="1"/>
              <a:t>Orfeo</a:t>
            </a:r>
            <a:r>
              <a:rPr lang="fr-FR" sz="2400" dirty="0"/>
              <a:t> </a:t>
            </a:r>
            <a:r>
              <a:rPr lang="fr-FR" sz="2400" dirty="0" err="1"/>
              <a:t>ed</a:t>
            </a:r>
            <a:r>
              <a:rPr lang="fr-FR" sz="2400" dirty="0"/>
              <a:t> </a:t>
            </a:r>
            <a:r>
              <a:rPr lang="fr-FR" sz="2400" dirty="0" err="1"/>
              <a:t>Euridice</a:t>
            </a:r>
            <a:r>
              <a:rPr lang="fr-FR" sz="2400" dirty="0"/>
              <a:t> in </a:t>
            </a:r>
            <a:r>
              <a:rPr lang="fr-FR" sz="2400" dirty="0" err="1"/>
              <a:t>chiave</a:t>
            </a:r>
            <a:r>
              <a:rPr lang="fr-FR" sz="2400" dirty="0"/>
              <a:t> </a:t>
            </a:r>
            <a:r>
              <a:rPr lang="fr-FR" sz="2400" dirty="0" err="1"/>
              <a:t>erotica</a:t>
            </a:r>
            <a:r>
              <a:rPr lang="fr-FR" sz="2400" dirty="0"/>
              <a:t> e </a:t>
            </a:r>
            <a:r>
              <a:rPr lang="fr-FR" sz="2400" dirty="0" err="1"/>
              <a:t>moderna</a:t>
            </a:r>
            <a:r>
              <a:rPr lang="fr-FR" sz="2400" dirty="0"/>
              <a:t>, </a:t>
            </a:r>
            <a:r>
              <a:rPr lang="fr-FR" sz="2400" dirty="0" err="1"/>
              <a:t>inserito</a:t>
            </a:r>
            <a:r>
              <a:rPr lang="fr-FR" sz="2400" dirty="0"/>
              <a:t> </a:t>
            </a:r>
            <a:r>
              <a:rPr lang="fr-FR" sz="2400" dirty="0" err="1"/>
              <a:t>nella</a:t>
            </a:r>
            <a:r>
              <a:rPr lang="fr-FR" sz="2400" dirty="0"/>
              <a:t> </a:t>
            </a:r>
            <a:r>
              <a:rPr lang="fr-FR" sz="2400" dirty="0" err="1"/>
              <a:t>contemporaneità</a:t>
            </a:r>
            <a:r>
              <a:rPr lang="fr-FR" sz="2400" dirty="0"/>
              <a:t>.</a:t>
            </a:r>
            <a:r>
              <a:rPr lang="fr-FR" sz="2800" dirty="0"/>
              <a:t> </a:t>
            </a:r>
            <a:r>
              <a:rPr lang="it-IT" sz="2800" b="1" dirty="0"/>
              <a:t>	</a:t>
            </a:r>
            <a:endParaRPr lang="fr-FR" sz="2000" b="1" dirty="0"/>
          </a:p>
          <a:p>
            <a:pPr marL="0" indent="0">
              <a:buNone/>
              <a:tabLst>
                <a:tab pos="354013" algn="l"/>
              </a:tabLst>
            </a:pPr>
            <a:endParaRPr lang="fr-FR" sz="2000" dirty="0"/>
          </a:p>
          <a:p>
            <a:pPr marL="0" indent="0" algn="ctr">
              <a:buNone/>
              <a:tabLst>
                <a:tab pos="528638" algn="l"/>
              </a:tabLst>
            </a:pPr>
            <a:endParaRPr lang="it-IT" sz="2800" b="1" dirty="0"/>
          </a:p>
          <a:p>
            <a:pPr marL="0" indent="0">
              <a:buNone/>
            </a:pPr>
            <a:endParaRPr lang="fr-FR" sz="2000" dirty="0"/>
          </a:p>
          <a:p>
            <a:pPr marL="0" indent="0" algn="ctr">
              <a:buNone/>
            </a:pPr>
            <a:endParaRPr lang="fr-FR" sz="2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r-FR" b="1" dirty="0"/>
          </a:p>
          <a:p>
            <a:pPr marL="0" indent="0">
              <a:buNone/>
            </a:pPr>
            <a:endParaRPr lang="fr-FR" b="1" dirty="0"/>
          </a:p>
        </p:txBody>
      </p:sp>
      <p:pic>
        <p:nvPicPr>
          <p:cNvPr id="6" name="Image 5" descr="http://www.fumettologica.it/wp-content/uploads/2017/05/PAF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353255"/>
            <a:ext cx="2304256" cy="337702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6" descr="http://www.fumettologica.it/wp-content/uploads/2017/05/PAF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493594"/>
            <a:ext cx="2376264" cy="3096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 descr="http://www.fumettologica.it/wp-content/uploads/2017/05/PAF1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353255"/>
            <a:ext cx="2304256" cy="31089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731200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260648"/>
            <a:ext cx="8686800" cy="64087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1600" b="1" dirty="0"/>
              <a:t>Linguistique synchronique   </a:t>
            </a:r>
            <a:r>
              <a:rPr lang="fr-FR" sz="1600" dirty="0"/>
              <a:t>-  </a:t>
            </a:r>
            <a:r>
              <a:rPr lang="fr-FR" sz="1600" b="1" dirty="0"/>
              <a:t>L4ITLINS  -  année 2023-2024</a:t>
            </a:r>
          </a:p>
          <a:p>
            <a:pPr marL="0" indent="0" algn="ctr">
              <a:buNone/>
            </a:pPr>
            <a:endParaRPr lang="fr-FR" sz="28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fr-FR" sz="2800" dirty="0"/>
          </a:p>
          <a:p>
            <a:pPr marL="0" indent="0" algn="ctr">
              <a:buNone/>
              <a:tabLst>
                <a:tab pos="528638" algn="l"/>
              </a:tabLst>
            </a:pPr>
            <a:r>
              <a:rPr lang="it-IT" sz="2800" b="1" dirty="0"/>
              <a:t>	</a:t>
            </a:r>
            <a:endParaRPr lang="fr-FR" sz="2000" b="1" dirty="0"/>
          </a:p>
          <a:p>
            <a:pPr marL="0" indent="0">
              <a:buNone/>
              <a:tabLst>
                <a:tab pos="354013" algn="l"/>
              </a:tabLst>
            </a:pPr>
            <a:endParaRPr lang="fr-FR" sz="2000" dirty="0"/>
          </a:p>
          <a:p>
            <a:pPr marL="0" indent="0" algn="ctr">
              <a:buNone/>
              <a:tabLst>
                <a:tab pos="528638" algn="l"/>
              </a:tabLst>
            </a:pPr>
            <a:endParaRPr lang="it-IT" sz="2800" b="1" dirty="0"/>
          </a:p>
          <a:p>
            <a:pPr marL="0" indent="0">
              <a:buNone/>
            </a:pPr>
            <a:endParaRPr lang="fr-FR" sz="2000" dirty="0"/>
          </a:p>
          <a:p>
            <a:pPr marL="0" indent="0" algn="ctr">
              <a:buNone/>
            </a:pPr>
            <a:endParaRPr lang="fr-FR" sz="2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r-FR" b="1" dirty="0"/>
          </a:p>
          <a:p>
            <a:pPr marL="0" indent="0">
              <a:buNone/>
            </a:pPr>
            <a:endParaRPr lang="fr-FR" b="1" dirty="0"/>
          </a:p>
        </p:txBody>
      </p:sp>
      <p:pic>
        <p:nvPicPr>
          <p:cNvPr id="4" name="Image 3" descr="http://www.fumettologica.it/wp-content/uploads/2017/05/PAF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92988"/>
            <a:ext cx="2592288" cy="35638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 descr="http://www.fumettologica.it/wp-content/uploads/2017/05/PAF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196752"/>
            <a:ext cx="3024336" cy="3816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 descr="http://www.fumettologica.it/wp-content/uploads/2017/05/PAF6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344574"/>
            <a:ext cx="2664296" cy="35122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3247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260648"/>
            <a:ext cx="8686800" cy="6408712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fr-FR" sz="1700" b="1" dirty="0"/>
              <a:t>Linguistique synchronique   </a:t>
            </a:r>
            <a:r>
              <a:rPr lang="fr-FR" sz="1700" dirty="0"/>
              <a:t>-  </a:t>
            </a:r>
            <a:r>
              <a:rPr lang="fr-FR" sz="1700" b="1" dirty="0"/>
              <a:t>L4ITLINS  -  année </a:t>
            </a:r>
            <a:r>
              <a:rPr lang="fr-FR" sz="1800" b="1" dirty="0"/>
              <a:t>2023-2024</a:t>
            </a:r>
            <a:endParaRPr lang="fr-FR" sz="1700" dirty="0"/>
          </a:p>
          <a:p>
            <a:pPr marL="0" indent="0">
              <a:buNone/>
            </a:pPr>
            <a:r>
              <a:rPr lang="fr-FR" sz="2800" b="1" dirty="0"/>
              <a:t>Stefano </a:t>
            </a:r>
            <a:r>
              <a:rPr lang="fr-FR" sz="2800" b="1" dirty="0" err="1"/>
              <a:t>Benni</a:t>
            </a:r>
            <a:r>
              <a:rPr lang="fr-FR" sz="2800" b="1" dirty="0"/>
              <a:t> </a:t>
            </a:r>
            <a:r>
              <a:rPr lang="fr-FR" sz="2800" dirty="0"/>
              <a:t>(</a:t>
            </a:r>
            <a:r>
              <a:rPr lang="fr-FR" sz="2800" dirty="0" err="1"/>
              <a:t>graphic</a:t>
            </a:r>
            <a:r>
              <a:rPr lang="fr-FR" sz="2800" dirty="0"/>
              <a:t> </a:t>
            </a:r>
            <a:r>
              <a:rPr lang="fr-FR" sz="2800" dirty="0" err="1"/>
              <a:t>novel</a:t>
            </a:r>
            <a:r>
              <a:rPr lang="fr-FR" sz="2800" dirty="0"/>
              <a:t> </a:t>
            </a:r>
            <a:r>
              <a:rPr lang="fr-FR" sz="2800" dirty="0" err="1"/>
              <a:t>del</a:t>
            </a:r>
            <a:r>
              <a:rPr lang="fr-FR" sz="2800" dirty="0"/>
              <a:t> XXI)</a:t>
            </a:r>
          </a:p>
          <a:p>
            <a:pPr marL="0" indent="0">
              <a:buNone/>
            </a:pPr>
            <a:r>
              <a:rPr lang="fr-FR" sz="2800" b="1" i="1" dirty="0"/>
              <a:t>La </a:t>
            </a:r>
            <a:r>
              <a:rPr lang="fr-FR" sz="2800" b="1" i="1" dirty="0" err="1"/>
              <a:t>Storia</a:t>
            </a:r>
            <a:r>
              <a:rPr lang="fr-FR" sz="2800" b="1" i="1" dirty="0"/>
              <a:t> </a:t>
            </a:r>
            <a:r>
              <a:rPr lang="fr-FR" sz="2800" b="1" i="1" dirty="0" err="1"/>
              <a:t>del</a:t>
            </a:r>
            <a:r>
              <a:rPr lang="fr-FR" sz="2800" b="1" i="1" dirty="0"/>
              <a:t> </a:t>
            </a:r>
            <a:r>
              <a:rPr lang="fr-FR" sz="2800" b="1" i="1" dirty="0" err="1"/>
              <a:t>Capitano</a:t>
            </a:r>
            <a:r>
              <a:rPr lang="fr-FR" sz="2800" b="1" i="1" dirty="0"/>
              <a:t> </a:t>
            </a:r>
            <a:r>
              <a:rPr lang="fr-FR" sz="2800" b="1" i="1" dirty="0" err="1"/>
              <a:t>Quijote</a:t>
            </a:r>
            <a:r>
              <a:rPr lang="fr-FR" sz="2800" b="1" i="1" dirty="0"/>
              <a:t> Patchwork</a:t>
            </a:r>
            <a:r>
              <a:rPr lang="fr-FR" sz="2800" b="1" dirty="0"/>
              <a:t> (2010)</a:t>
            </a:r>
            <a:endParaRPr lang="fr-FR" sz="2800" dirty="0"/>
          </a:p>
          <a:p>
            <a:pPr marL="0" indent="0">
              <a:buNone/>
            </a:pPr>
            <a:r>
              <a:rPr lang="fr-FR" sz="2800" dirty="0" err="1"/>
              <a:t>illustrazioni</a:t>
            </a:r>
            <a:r>
              <a:rPr lang="fr-FR" sz="2800" dirty="0"/>
              <a:t> di</a:t>
            </a:r>
            <a:r>
              <a:rPr lang="fr-FR" sz="2800" b="1" dirty="0"/>
              <a:t> </a:t>
            </a:r>
            <a:r>
              <a:rPr lang="fr-FR" sz="2800" b="1" dirty="0" err="1"/>
              <a:t>Spartaco</a:t>
            </a:r>
            <a:r>
              <a:rPr lang="fr-FR" sz="2800" b="1" dirty="0"/>
              <a:t> Ripa</a:t>
            </a:r>
          </a:p>
          <a:p>
            <a:pPr marL="0" indent="0">
              <a:buNone/>
            </a:pPr>
            <a:endParaRPr lang="fr-FR" sz="2800" b="1" dirty="0"/>
          </a:p>
          <a:p>
            <a:pPr marL="0" indent="0">
              <a:buNone/>
            </a:pPr>
            <a:endParaRPr lang="fr-FR" sz="2800" b="1" dirty="0"/>
          </a:p>
          <a:p>
            <a:pPr marL="0" indent="0" algn="just">
              <a:buNone/>
            </a:pPr>
            <a:r>
              <a:rPr lang="fr-FR" sz="2800" dirty="0"/>
              <a:t>Un </a:t>
            </a:r>
            <a:r>
              <a:rPr lang="fr-FR" sz="2800" dirty="0" err="1"/>
              <a:t>incrocio</a:t>
            </a:r>
            <a:r>
              <a:rPr lang="fr-FR" sz="2800" dirty="0"/>
              <a:t> </a:t>
            </a:r>
            <a:r>
              <a:rPr lang="fr-FR" sz="2800" dirty="0" err="1"/>
              <a:t>tra</a:t>
            </a:r>
            <a:r>
              <a:rPr lang="fr-FR" sz="2800" dirty="0"/>
              <a:t> le </a:t>
            </a:r>
            <a:r>
              <a:rPr lang="fr-FR" sz="2800" dirty="0" err="1"/>
              <a:t>vicende</a:t>
            </a:r>
            <a:r>
              <a:rPr lang="fr-FR" sz="2800" dirty="0"/>
              <a:t> </a:t>
            </a:r>
            <a:r>
              <a:rPr lang="fr-FR" sz="2800" u="sng" dirty="0" err="1"/>
              <a:t>comiche</a:t>
            </a:r>
            <a:r>
              <a:rPr lang="fr-FR" sz="2800" dirty="0"/>
              <a:t> </a:t>
            </a:r>
          </a:p>
          <a:p>
            <a:pPr marL="0" indent="0" algn="just">
              <a:buNone/>
            </a:pPr>
            <a:r>
              <a:rPr lang="fr-FR" sz="2800" dirty="0"/>
              <a:t>di </a:t>
            </a:r>
            <a:r>
              <a:rPr lang="fr-FR" sz="2800" b="1" dirty="0"/>
              <a:t>Don </a:t>
            </a:r>
            <a:r>
              <a:rPr lang="fr-FR" sz="2800" b="1" dirty="0" err="1"/>
              <a:t>Chisciotte</a:t>
            </a:r>
            <a:r>
              <a:rPr lang="fr-FR" sz="2800" b="1" dirty="0"/>
              <a:t> </a:t>
            </a:r>
            <a:r>
              <a:rPr lang="fr-FR" sz="2800" dirty="0"/>
              <a:t>(</a:t>
            </a:r>
            <a:r>
              <a:rPr lang="fr-FR" sz="2800" dirty="0" err="1"/>
              <a:t>Cervantes</a:t>
            </a:r>
            <a:r>
              <a:rPr lang="fr-FR" sz="2800" dirty="0"/>
              <a:t>) e </a:t>
            </a:r>
          </a:p>
          <a:p>
            <a:pPr marL="0" indent="0" algn="just">
              <a:buNone/>
            </a:pPr>
            <a:r>
              <a:rPr lang="fr-FR" sz="2800" dirty="0"/>
              <a:t>quelle </a:t>
            </a:r>
            <a:r>
              <a:rPr lang="fr-FR" sz="2800" u="sng" dirty="0" err="1"/>
              <a:t>drammatiche</a:t>
            </a:r>
            <a:r>
              <a:rPr lang="fr-FR" sz="2800" dirty="0"/>
              <a:t> di </a:t>
            </a:r>
            <a:r>
              <a:rPr lang="fr-FR" sz="2800" b="1" dirty="0"/>
              <a:t>Moby Dick </a:t>
            </a:r>
          </a:p>
          <a:p>
            <a:pPr marL="0" indent="0" algn="just">
              <a:buNone/>
            </a:pPr>
            <a:r>
              <a:rPr lang="fr-FR" sz="2800" dirty="0"/>
              <a:t>(Melville), </a:t>
            </a:r>
            <a:r>
              <a:rPr lang="fr-FR" sz="2800" dirty="0" err="1"/>
              <a:t>ambientato</a:t>
            </a:r>
            <a:r>
              <a:rPr lang="fr-FR" sz="2800" dirty="0"/>
              <a:t> in </a:t>
            </a:r>
            <a:r>
              <a:rPr lang="fr-FR" sz="2800" dirty="0" err="1"/>
              <a:t>chiave</a:t>
            </a:r>
            <a:r>
              <a:rPr lang="fr-FR" sz="2800" dirty="0"/>
              <a:t> </a:t>
            </a:r>
          </a:p>
          <a:p>
            <a:pPr marL="0" indent="0" algn="just">
              <a:buNone/>
            </a:pPr>
            <a:r>
              <a:rPr lang="fr-FR" sz="2800" u="sng" dirty="0" err="1"/>
              <a:t>fantascientifica</a:t>
            </a:r>
            <a:r>
              <a:rPr lang="fr-FR" sz="2800" dirty="0"/>
              <a:t>, </a:t>
            </a:r>
            <a:r>
              <a:rPr lang="fr-FR" sz="2800" dirty="0" err="1"/>
              <a:t>sul</a:t>
            </a:r>
            <a:r>
              <a:rPr lang="fr-FR" sz="2800" dirty="0"/>
              <a:t> </a:t>
            </a:r>
            <a:r>
              <a:rPr lang="fr-FR" sz="2800" dirty="0" err="1"/>
              <a:t>pianeta</a:t>
            </a:r>
            <a:r>
              <a:rPr lang="fr-FR" sz="2800" dirty="0"/>
              <a:t> Terra, </a:t>
            </a:r>
          </a:p>
          <a:p>
            <a:pPr marL="0" indent="0" algn="just">
              <a:buNone/>
            </a:pPr>
            <a:r>
              <a:rPr lang="fr-FR" sz="2800" dirty="0" err="1"/>
              <a:t>nell’anno</a:t>
            </a:r>
            <a:r>
              <a:rPr lang="fr-FR" sz="2800" dirty="0"/>
              <a:t> 2156.</a:t>
            </a:r>
          </a:p>
          <a:p>
            <a:pPr marL="0" indent="0">
              <a:buNone/>
            </a:pPr>
            <a:endParaRPr lang="fr-FR" sz="2800" dirty="0"/>
          </a:p>
          <a:p>
            <a:pPr marL="0" indent="0" algn="ctr">
              <a:buNone/>
              <a:tabLst>
                <a:tab pos="528638" algn="l"/>
              </a:tabLst>
            </a:pPr>
            <a:r>
              <a:rPr lang="it-IT" sz="2800" b="1" dirty="0"/>
              <a:t>	</a:t>
            </a:r>
            <a:endParaRPr lang="fr-FR" sz="2000" b="1" dirty="0"/>
          </a:p>
          <a:p>
            <a:pPr marL="0" indent="0">
              <a:buNone/>
              <a:tabLst>
                <a:tab pos="354013" algn="l"/>
              </a:tabLst>
            </a:pPr>
            <a:endParaRPr lang="fr-FR" sz="2000" dirty="0"/>
          </a:p>
          <a:p>
            <a:pPr marL="0" indent="0" algn="ctr">
              <a:buNone/>
              <a:tabLst>
                <a:tab pos="528638" algn="l"/>
              </a:tabLst>
            </a:pPr>
            <a:endParaRPr lang="it-IT" sz="2800" b="1" dirty="0"/>
          </a:p>
          <a:p>
            <a:pPr marL="0" indent="0">
              <a:buNone/>
            </a:pPr>
            <a:endParaRPr lang="fr-FR" sz="2000" dirty="0"/>
          </a:p>
          <a:p>
            <a:pPr marL="0" indent="0" algn="ctr">
              <a:buNone/>
            </a:pPr>
            <a:endParaRPr lang="fr-FR" sz="2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r-FR" b="1" dirty="0"/>
          </a:p>
          <a:p>
            <a:pPr marL="0" indent="0">
              <a:buNone/>
            </a:pPr>
            <a:endParaRPr lang="fr-FR" b="1" dirty="0"/>
          </a:p>
        </p:txBody>
      </p:sp>
      <p:pic>
        <p:nvPicPr>
          <p:cNvPr id="4" name="Image 3" descr="Résultat de recherche d'images pour &quot;Benni Quijote Patchwork&quot;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204864"/>
            <a:ext cx="3240360" cy="43924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973592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28600" y="13381"/>
            <a:ext cx="8686800" cy="64087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1800" b="1" dirty="0"/>
              <a:t>Linguistique synchronique   </a:t>
            </a:r>
            <a:r>
              <a:rPr lang="fr-FR" sz="1800" dirty="0"/>
              <a:t>-  </a:t>
            </a:r>
            <a:r>
              <a:rPr lang="fr-FR" sz="1800" b="1" dirty="0"/>
              <a:t>L4ITLINS  -  année 2019-2020</a:t>
            </a:r>
          </a:p>
          <a:p>
            <a:pPr marL="0" indent="0" algn="ctr">
              <a:buNone/>
            </a:pPr>
            <a:endParaRPr lang="fr-FR" sz="28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fr-FR" sz="2800" dirty="0"/>
          </a:p>
          <a:p>
            <a:pPr marL="0" indent="0" algn="ctr">
              <a:buNone/>
              <a:tabLst>
                <a:tab pos="528638" algn="l"/>
              </a:tabLst>
            </a:pPr>
            <a:r>
              <a:rPr lang="it-IT" sz="2800" b="1" dirty="0"/>
              <a:t>	</a:t>
            </a:r>
            <a:endParaRPr lang="fr-FR" sz="2000" b="1" dirty="0"/>
          </a:p>
          <a:p>
            <a:pPr marL="0" indent="0">
              <a:buNone/>
              <a:tabLst>
                <a:tab pos="354013" algn="l"/>
              </a:tabLst>
            </a:pPr>
            <a:endParaRPr lang="fr-FR" sz="2000" dirty="0"/>
          </a:p>
          <a:p>
            <a:pPr marL="0" indent="0" algn="ctr">
              <a:buNone/>
              <a:tabLst>
                <a:tab pos="528638" algn="l"/>
              </a:tabLst>
            </a:pPr>
            <a:endParaRPr lang="it-IT" sz="2800" b="1" dirty="0"/>
          </a:p>
          <a:p>
            <a:pPr marL="0" indent="0">
              <a:buNone/>
            </a:pPr>
            <a:endParaRPr lang="fr-FR" sz="2000" dirty="0"/>
          </a:p>
          <a:p>
            <a:pPr marL="0" indent="0" algn="ctr">
              <a:buNone/>
            </a:pPr>
            <a:endParaRPr lang="fr-FR" sz="2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r-FR" b="1" dirty="0"/>
          </a:p>
          <a:p>
            <a:pPr marL="0" indent="0">
              <a:buNone/>
            </a:pPr>
            <a:endParaRPr lang="fr-FR" b="1" dirty="0"/>
          </a:p>
        </p:txBody>
      </p:sp>
      <p:pic>
        <p:nvPicPr>
          <p:cNvPr id="4" name="Image 3" descr="Résultat de recherche d'images pour &quot;Benni Quijote Patchwork&quot;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60"/>
          <a:stretch/>
        </p:blipFill>
        <p:spPr bwMode="auto">
          <a:xfrm>
            <a:off x="1835696" y="13381"/>
            <a:ext cx="5472608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836215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B31D4A5-BB6F-427D-88AD-16FD098A0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89148"/>
            <a:ext cx="4762045" cy="1143000"/>
          </a:xfrm>
        </p:spPr>
        <p:txBody>
          <a:bodyPr>
            <a:normAutofit fontScale="90000"/>
          </a:bodyPr>
          <a:lstStyle/>
          <a:p>
            <a:pPr algn="l"/>
            <a:br>
              <a:rPr lang="fr-FR" dirty="0"/>
            </a:br>
            <a:br>
              <a:rPr lang="fr-FR" dirty="0"/>
            </a:br>
            <a:r>
              <a:rPr lang="fr-FR" dirty="0" err="1"/>
              <a:t>Zerocalcare</a:t>
            </a:r>
            <a:r>
              <a:rPr lang="fr-FR" dirty="0"/>
              <a:t> (1983 - …)</a:t>
            </a:r>
            <a:br>
              <a:rPr lang="fr-FR" dirty="0"/>
            </a:br>
            <a:r>
              <a:rPr lang="fr-FR" sz="2200" dirty="0" err="1"/>
              <a:t>pseudonimo</a:t>
            </a:r>
            <a:r>
              <a:rPr lang="fr-FR" sz="2200" dirty="0"/>
              <a:t> di Michele Rech</a:t>
            </a:r>
            <a:br>
              <a:rPr lang="fr-FR" dirty="0"/>
            </a:br>
            <a:br>
              <a:rPr lang="fr-FR" dirty="0"/>
            </a:br>
            <a:r>
              <a:rPr lang="fr-FR" sz="3100" i="1" dirty="0" err="1"/>
              <a:t>Dimentica</a:t>
            </a:r>
            <a:r>
              <a:rPr lang="fr-FR" sz="3100" i="1" dirty="0"/>
              <a:t> il </a:t>
            </a:r>
            <a:r>
              <a:rPr lang="fr-FR" sz="3100" i="1" dirty="0" err="1"/>
              <a:t>mio</a:t>
            </a:r>
            <a:r>
              <a:rPr lang="fr-FR" sz="3100" i="1" dirty="0"/>
              <a:t> nome</a:t>
            </a:r>
            <a:r>
              <a:rPr lang="fr-FR" sz="3100" dirty="0"/>
              <a:t>, 2014</a:t>
            </a:r>
            <a:br>
              <a:rPr lang="fr-FR" sz="3100" i="1" dirty="0"/>
            </a:br>
            <a:r>
              <a:rPr lang="fr-FR" sz="2000" dirty="0" err="1"/>
              <a:t>Episodio</a:t>
            </a:r>
            <a:r>
              <a:rPr lang="fr-FR" sz="2000" dirty="0"/>
              <a:t> </a:t>
            </a:r>
            <a:r>
              <a:rPr lang="fr-FR" sz="2000" dirty="0" err="1"/>
              <a:t>autobiografico</a:t>
            </a:r>
            <a:r>
              <a:rPr lang="fr-FR" sz="2000" dirty="0"/>
              <a:t> (morte </a:t>
            </a:r>
            <a:r>
              <a:rPr lang="fr-FR" sz="2000" dirty="0" err="1"/>
              <a:t>della</a:t>
            </a:r>
            <a:r>
              <a:rPr lang="fr-FR" sz="2000" dirty="0"/>
              <a:t> </a:t>
            </a:r>
            <a:r>
              <a:rPr lang="fr-FR" sz="2000" dirty="0" err="1"/>
              <a:t>nonna</a:t>
            </a:r>
            <a:r>
              <a:rPr lang="fr-FR" sz="2000" dirty="0"/>
              <a:t>) : fine </a:t>
            </a:r>
            <a:r>
              <a:rPr lang="fr-FR" sz="2000" dirty="0" err="1"/>
              <a:t>dell’infanzia</a:t>
            </a:r>
            <a:r>
              <a:rPr lang="fr-FR" sz="2000" dirty="0"/>
              <a:t> / </a:t>
            </a:r>
            <a:r>
              <a:rPr lang="fr-FR" sz="2000" dirty="0" err="1"/>
              <a:t>adolescenza</a:t>
            </a:r>
            <a:r>
              <a:rPr lang="fr-FR" sz="2000" dirty="0"/>
              <a:t> e </a:t>
            </a:r>
            <a:r>
              <a:rPr lang="fr-FR" sz="2000" dirty="0" err="1"/>
              <a:t>inizio</a:t>
            </a:r>
            <a:r>
              <a:rPr lang="fr-FR" sz="2000" dirty="0"/>
              <a:t> </a:t>
            </a:r>
            <a:r>
              <a:rPr lang="fr-FR" sz="2000" dirty="0" err="1"/>
              <a:t>età</a:t>
            </a:r>
            <a:r>
              <a:rPr lang="fr-FR" sz="2000" dirty="0"/>
              <a:t> matura, </a:t>
            </a:r>
            <a:r>
              <a:rPr lang="fr-FR" sz="2000" dirty="0" err="1"/>
              <a:t>storia</a:t>
            </a:r>
            <a:r>
              <a:rPr lang="fr-FR" sz="2000" dirty="0"/>
              <a:t> di </a:t>
            </a:r>
            <a:r>
              <a:rPr lang="fr-FR" sz="2000" dirty="0" err="1"/>
              <a:t>tre</a:t>
            </a:r>
            <a:r>
              <a:rPr lang="fr-FR" sz="2000" dirty="0"/>
              <a:t> </a:t>
            </a:r>
            <a:r>
              <a:rPr lang="fr-FR" sz="2000" dirty="0" err="1"/>
              <a:t>generazioni</a:t>
            </a:r>
            <a:r>
              <a:rPr lang="fr-FR" sz="2000" dirty="0"/>
              <a:t> (la </a:t>
            </a:r>
            <a:r>
              <a:rPr lang="fr-FR" sz="2000" dirty="0" err="1"/>
              <a:t>nonna</a:t>
            </a:r>
            <a:r>
              <a:rPr lang="fr-FR" sz="2000" dirty="0"/>
              <a:t>, la </a:t>
            </a:r>
            <a:r>
              <a:rPr lang="fr-FR" sz="2000" dirty="0" err="1"/>
              <a:t>madre</a:t>
            </a:r>
            <a:r>
              <a:rPr lang="fr-FR" sz="2000" dirty="0"/>
              <a:t> e lui).</a:t>
            </a:r>
            <a:br>
              <a:rPr lang="fr-FR" sz="2000" dirty="0"/>
            </a:br>
            <a:br>
              <a:rPr lang="fr-FR" sz="2000" dirty="0"/>
            </a:br>
            <a:br>
              <a:rPr lang="fr-FR" sz="3100" i="1" dirty="0"/>
            </a:br>
            <a:endParaRPr lang="fr-FR" sz="3100" i="1" dirty="0"/>
          </a:p>
        </p:txBody>
      </p:sp>
      <p:pic>
        <p:nvPicPr>
          <p:cNvPr id="8" name="Espace réservé du contenu 7">
            <a:extLst>
              <a:ext uri="{FF2B5EF4-FFF2-40B4-BE49-F238E27FC236}">
                <a16:creationId xmlns:a16="http://schemas.microsoft.com/office/drawing/2014/main" id="{6B6CC7CE-A306-406F-8121-6A202A8F7C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16016" y="0"/>
            <a:ext cx="4712799" cy="6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8280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7">
            <a:extLst>
              <a:ext uri="{FF2B5EF4-FFF2-40B4-BE49-F238E27FC236}">
                <a16:creationId xmlns:a16="http://schemas.microsoft.com/office/drawing/2014/main" id="{971BE5CD-3460-3C2E-F83F-16EC52EA1E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95736" y="29152"/>
            <a:ext cx="4824536" cy="6819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25139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183</Words>
  <Application>Microsoft Office PowerPoint</Application>
  <PresentationFormat>Affichage à l'écran (4:3)</PresentationFormat>
  <Paragraphs>44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9" baseType="lpstr">
      <vt:lpstr>Arial</vt:lpstr>
      <vt:lpstr>Calibri</vt:lpstr>
      <vt:lpstr>Thème Office</vt:lpstr>
      <vt:lpstr>Présentation PowerPoint</vt:lpstr>
      <vt:lpstr>Présentation PowerPoint</vt:lpstr>
      <vt:lpstr>Présentation PowerPoint</vt:lpstr>
      <vt:lpstr>Présentation PowerPoint</vt:lpstr>
      <vt:lpstr>  Zerocalcare (1983 - …) pseudonimo di Michele Rech  Dimentica il mio nome, 2014 Episodio autobiografico (morte della nonna) : fine dell’infanzia / adolescenza e inizio età matura, storia di tre generazioni (la nonna, la madre e lui).   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Isabella Montersino</dc:creator>
  <cp:lastModifiedBy>Isabella Montersino</cp:lastModifiedBy>
  <cp:revision>19</cp:revision>
  <cp:lastPrinted>2022-05-08T13:43:48Z</cp:lastPrinted>
  <dcterms:created xsi:type="dcterms:W3CDTF">2018-03-20T10:05:23Z</dcterms:created>
  <dcterms:modified xsi:type="dcterms:W3CDTF">2024-03-04T10:07:43Z</dcterms:modified>
</cp:coreProperties>
</file>