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6AYGaJVie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2800" b="1" dirty="0">
                <a:solidFill>
                  <a:srgbClr val="C00000"/>
                </a:solidFill>
              </a:rPr>
              <a:t>La variazione diatopica (nell’Italia contemporanea)</a:t>
            </a:r>
            <a:endParaRPr lang="fr-FR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800" dirty="0"/>
          </a:p>
          <a:p>
            <a:pPr marL="0" indent="0" algn="just">
              <a:buNone/>
              <a:tabLst>
                <a:tab pos="447675" algn="l"/>
              </a:tabLst>
            </a:pPr>
            <a:r>
              <a:rPr lang="it-IT" sz="2800" dirty="0"/>
              <a:t>	Dal greco </a:t>
            </a:r>
            <a:r>
              <a:rPr lang="it-IT" sz="2800" i="1" dirty="0"/>
              <a:t>diá </a:t>
            </a:r>
            <a:r>
              <a:rPr lang="it-IT" sz="2800" dirty="0"/>
              <a:t>« attraverso » e </a:t>
            </a:r>
            <a:r>
              <a:rPr lang="it-IT" sz="2800" i="1" dirty="0"/>
              <a:t>tópos </a:t>
            </a:r>
            <a:r>
              <a:rPr lang="it-IT" sz="2800" dirty="0"/>
              <a:t>« luogo » : variazione linguistica a seconda della zona geografica. </a:t>
            </a:r>
          </a:p>
          <a:p>
            <a:pPr marL="0" indent="0" algn="just">
              <a:buNone/>
              <a:tabLst>
                <a:tab pos="447675" algn="l"/>
              </a:tabLst>
            </a:pPr>
            <a:endParaRPr lang="it-IT" sz="2800" dirty="0"/>
          </a:p>
          <a:p>
            <a:pPr marL="0" indent="0" algn="just">
              <a:buNone/>
              <a:tabLst>
                <a:tab pos="447675" algn="l"/>
              </a:tabLst>
            </a:pPr>
            <a:r>
              <a:rPr lang="it-IT" sz="2800" dirty="0"/>
              <a:t>	Nozione già esplorata (prima della sociolinguistica) dagli studi storici di </a:t>
            </a:r>
            <a:r>
              <a:rPr lang="it-IT" sz="2800" b="1" dirty="0"/>
              <a:t>dialettologìa</a:t>
            </a:r>
            <a:r>
              <a:rPr lang="it-IT" sz="2800" dirty="0"/>
              <a:t> e </a:t>
            </a:r>
            <a:r>
              <a:rPr lang="it-IT" sz="2800" b="1" dirty="0"/>
              <a:t>geografia linguistica</a:t>
            </a:r>
            <a:r>
              <a:rPr lang="it-IT" sz="2800" dirty="0"/>
              <a:t>.</a:t>
            </a:r>
            <a:endParaRPr lang="fr-FR" sz="2800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7617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447675" algn="l"/>
              </a:tabLst>
            </a:pPr>
            <a:r>
              <a:rPr lang="it-IT" sz="2800" dirty="0"/>
              <a:t>	</a:t>
            </a:r>
          </a:p>
          <a:p>
            <a:pPr marL="0" indent="0" algn="just">
              <a:buNone/>
              <a:tabLst>
                <a:tab pos="447675" algn="l"/>
              </a:tabLst>
            </a:pPr>
            <a:r>
              <a:rPr lang="it-IT" sz="2800" dirty="0"/>
              <a:t>	L’analisi verte sulle varie forme di italiano « locale ».  Le differenze si manifestano :</a:t>
            </a:r>
          </a:p>
          <a:p>
            <a:pPr marL="0" indent="0" algn="just">
              <a:buNone/>
            </a:pPr>
            <a:r>
              <a:rPr lang="it-IT" sz="2800" dirty="0"/>
              <a:t>- a livello </a:t>
            </a:r>
            <a:r>
              <a:rPr lang="it-IT" sz="2800" b="1" i="1" dirty="0"/>
              <a:t>macroscopico</a:t>
            </a:r>
            <a:r>
              <a:rPr lang="it-IT" sz="2800" dirty="0"/>
              <a:t> (es. le doppie consonanti marcate, nell’italiano meridionale) </a:t>
            </a:r>
          </a:p>
          <a:p>
            <a:pPr marL="0" indent="0" algn="just">
              <a:buNone/>
            </a:pPr>
            <a:r>
              <a:rPr lang="it-IT" sz="2800" dirty="0"/>
              <a:t> - a livello </a:t>
            </a:r>
            <a:r>
              <a:rPr lang="it-IT" sz="2800" b="1" i="1" dirty="0"/>
              <a:t>microscopico</a:t>
            </a:r>
            <a:r>
              <a:rPr lang="it-IT" sz="2800" dirty="0"/>
              <a:t> (es. tratti morfo-sintattici diversi da una città all’altra, di una stessa regione). 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  <a:tabLst>
                <a:tab pos="447675" algn="l"/>
              </a:tabLst>
            </a:pPr>
            <a:r>
              <a:rPr lang="it-IT" sz="2800" dirty="0"/>
              <a:t>	Studi iniziati negli anni Venti ; bloccati dalla riforma fascista centralizzatrice ; rinati con forza a partire dagli anni Sessanta (cf. Pellegrini, Cortelazzo, Munaro).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312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447675" algn="l"/>
              </a:tabLst>
            </a:pPr>
            <a:r>
              <a:rPr lang="it-IT" sz="2800" dirty="0"/>
              <a:t>	La variazione diatopica costituisce “</a:t>
            </a:r>
            <a:r>
              <a:rPr lang="it-IT" sz="2800" b="1" dirty="0">
                <a:solidFill>
                  <a:srgbClr val="0070C0"/>
                </a:solidFill>
              </a:rPr>
              <a:t>l’elemento </a:t>
            </a:r>
            <a:r>
              <a:rPr lang="it-IT" sz="2800" b="1" u="sng" dirty="0">
                <a:solidFill>
                  <a:srgbClr val="0070C0"/>
                </a:solidFill>
              </a:rPr>
              <a:t>principale</a:t>
            </a:r>
            <a:r>
              <a:rPr lang="it-IT" sz="2800" b="1" dirty="0">
                <a:solidFill>
                  <a:srgbClr val="0070C0"/>
                </a:solidFill>
              </a:rPr>
              <a:t> di variabilità </a:t>
            </a:r>
            <a:r>
              <a:rPr lang="it-IT" sz="2800" dirty="0"/>
              <a:t>e, per lo meno nell’uso orale, si sovrappone a tutti gli assi di variazione della lingua” (Cerruti). </a:t>
            </a:r>
          </a:p>
          <a:p>
            <a:pPr marL="0" indent="0" algn="just">
              <a:buNone/>
              <a:tabLst>
                <a:tab pos="447675" algn="l"/>
              </a:tabLst>
            </a:pPr>
            <a:r>
              <a:rPr lang="it-IT" sz="2800" dirty="0"/>
              <a:t>	Le variazioni geografiche si traducono, in primo luogo, attraverso l’</a:t>
            </a:r>
            <a:r>
              <a:rPr lang="it-IT" sz="2800" b="1" dirty="0"/>
              <a:t>intonazione</a:t>
            </a:r>
            <a:r>
              <a:rPr lang="it-IT" sz="2800" dirty="0"/>
              <a:t> ; esiste dunque una stretta correlazione con le variazioni </a:t>
            </a:r>
            <a:r>
              <a:rPr lang="it-IT" sz="2800" i="1" dirty="0"/>
              <a:t>diamesiche</a:t>
            </a:r>
            <a:r>
              <a:rPr lang="it-IT" sz="2800" dirty="0"/>
              <a:t>.</a:t>
            </a:r>
            <a:endParaRPr lang="fr-FR" sz="2800" dirty="0"/>
          </a:p>
          <a:p>
            <a:pPr marL="0" indent="0" algn="just">
              <a:buNone/>
              <a:tabLst>
                <a:tab pos="447675" algn="l"/>
              </a:tabLst>
            </a:pPr>
            <a:r>
              <a:rPr lang="it-IT" sz="2800" dirty="0"/>
              <a:t>	Anche chi parla l’italiano standard, quasi sempre, rivela nella propria pronuncia la propria origine geografica. </a:t>
            </a:r>
          </a:p>
          <a:p>
            <a:pPr marL="0" indent="0" algn="just">
              <a:buNone/>
              <a:tabLst>
                <a:tab pos="447675" algn="l"/>
              </a:tabLst>
            </a:pPr>
            <a:r>
              <a:rPr lang="it-IT" sz="2800" dirty="0"/>
              <a:t>	Più profondamente, si possono identificare tratti regionali (geosinonimi o strutture sintattiche specifiche), intenzionali o meno.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9836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1800" b="1" dirty="0"/>
              <a:t>Linguistique synchronique   </a:t>
            </a:r>
            <a:r>
              <a:rPr lang="fr-FR" sz="1800" dirty="0"/>
              <a:t>-  </a:t>
            </a:r>
            <a:r>
              <a:rPr lang="fr-FR" sz="1800" b="1" dirty="0"/>
              <a:t>L4ITLINS  -  année 2023-2024</a:t>
            </a:r>
            <a:endParaRPr lang="fr-FR" sz="1800" b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447675" algn="l"/>
              </a:tabLst>
            </a:pPr>
            <a:r>
              <a:rPr lang="it-IT" sz="2800" dirty="0"/>
              <a:t>	E’ soprattutto il </a:t>
            </a:r>
            <a:r>
              <a:rPr lang="it-IT" sz="2800" b="1" dirty="0"/>
              <a:t>lessico</a:t>
            </a:r>
            <a:r>
              <a:rPr lang="it-IT" sz="2800" dirty="0"/>
              <a:t> a portare i segni dei regionalismi. Certi termini considerati letterari o arcaici nell’italiano standard, sono utilizzati correntemente in molte zone d’Italia.</a:t>
            </a:r>
          </a:p>
          <a:p>
            <a:pPr marL="0" indent="0" algn="just">
              <a:spcBef>
                <a:spcPts val="600"/>
              </a:spcBef>
              <a:buNone/>
              <a:tabLst>
                <a:tab pos="447675" algn="l"/>
              </a:tabLst>
            </a:pPr>
            <a:r>
              <a:rPr lang="it-IT" sz="2800" dirty="0"/>
              <a:t>	Es. </a:t>
            </a:r>
            <a:r>
              <a:rPr lang="it-IT" sz="2800" i="1" dirty="0"/>
              <a:t>Vestire gli ignudi</a:t>
            </a:r>
            <a:r>
              <a:rPr lang="it-IT" sz="2800" dirty="0"/>
              <a:t>, Pirandello, creata al Teatro Quirino di Roma il 14.XI.1922 (“ignudo” è termine letterario/arcaico per “nudo”, mentre è corrente nel dialetto romano). </a:t>
            </a:r>
          </a:p>
          <a:p>
            <a:pPr marL="0" indent="0" algn="just">
              <a:buNone/>
              <a:tabLst>
                <a:tab pos="447675" algn="l"/>
              </a:tabLst>
            </a:pPr>
            <a:endParaRPr lang="fr-FR" sz="2800" dirty="0"/>
          </a:p>
          <a:p>
            <a:pPr marL="0" indent="0">
              <a:buNone/>
              <a:tabLst>
                <a:tab pos="447675" algn="l"/>
              </a:tabLst>
            </a:pPr>
            <a:r>
              <a:rPr lang="it-IT" sz="2800" dirty="0"/>
              <a:t>	Troviamo anche segni macroscopici di varianti regionali nelle </a:t>
            </a:r>
            <a:r>
              <a:rPr lang="it-IT" sz="2800" b="1" dirty="0"/>
              <a:t>espressioni</a:t>
            </a:r>
            <a:r>
              <a:rPr lang="it-IT" sz="2800" dirty="0"/>
              <a:t>, nei modi di dire, nella fraseologia. </a:t>
            </a:r>
          </a:p>
          <a:p>
            <a:pPr marL="0" indent="0" algn="just">
              <a:buNone/>
              <a:tabLst>
                <a:tab pos="447675" algn="l"/>
              </a:tabLst>
            </a:pPr>
            <a:r>
              <a:rPr lang="it-IT" sz="2800" dirty="0"/>
              <a:t>	Es. il detto napoletano </a:t>
            </a:r>
            <a:r>
              <a:rPr lang="it-IT" sz="2800" i="1" dirty="0"/>
              <a:t>portare scarogna</a:t>
            </a:r>
            <a:r>
              <a:rPr lang="it-IT" sz="2800" dirty="0"/>
              <a:t> (o </a:t>
            </a:r>
            <a:r>
              <a:rPr lang="it-IT" sz="2800" i="1" dirty="0"/>
              <a:t>scalogna</a:t>
            </a:r>
            <a:r>
              <a:rPr lang="it-IT" sz="2800" dirty="0"/>
              <a:t>) </a:t>
            </a:r>
            <a:br>
              <a:rPr lang="it-IT" sz="2800" dirty="0"/>
            </a:br>
            <a:r>
              <a:rPr lang="it-IT" sz="2800" dirty="0"/>
              <a:t>= portar sfortuna, iella : la cipolla e lo scologno (fr. </a:t>
            </a:r>
            <a:r>
              <a:rPr lang="it-IT" sz="2800" i="1" dirty="0"/>
              <a:t>échalote</a:t>
            </a:r>
            <a:r>
              <a:rPr lang="it-IT" sz="2800" dirty="0"/>
              <a:t>) erano, a fine Ottocento, il cibo dei poveri e la tradizione li ha associati alla miseria. </a:t>
            </a:r>
          </a:p>
          <a:p>
            <a:pPr marL="0" indent="0" algn="just">
              <a:buNone/>
              <a:tabLst>
                <a:tab pos="447675" algn="l"/>
              </a:tabLst>
            </a:pPr>
            <a:r>
              <a:rPr lang="it-IT" sz="2800" dirty="0"/>
              <a:t>	Es. l’espressione milanese : </a:t>
            </a:r>
            <a:r>
              <a:rPr lang="it-IT" sz="2800" i="1" dirty="0"/>
              <a:t>ma va a ciapà i ratt !</a:t>
            </a:r>
            <a:r>
              <a:rPr lang="it-IT" sz="2800" dirty="0"/>
              <a:t> </a:t>
            </a:r>
            <a:br>
              <a:rPr lang="it-IT" sz="2800" dirty="0"/>
            </a:br>
            <a:r>
              <a:rPr lang="it-IT" sz="2800" dirty="0"/>
              <a:t>(= letteralmente, vai ad acchiappare i topi), espressione colorita per mandare qualcuno ‘a quel paese’.</a:t>
            </a:r>
            <a:endParaRPr lang="fr-FR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1808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630238" algn="l"/>
              </a:tabLst>
            </a:pPr>
            <a:r>
              <a:rPr lang="it-IT" sz="2800" dirty="0"/>
              <a:t>	In Italia, l’esempio di variazione diatopica più evidente è costituito dai </a:t>
            </a:r>
            <a:r>
              <a:rPr lang="it-IT" sz="2800" b="1" dirty="0">
                <a:solidFill>
                  <a:srgbClr val="C00000"/>
                </a:solidFill>
              </a:rPr>
              <a:t>dialetti storici</a:t>
            </a:r>
            <a:r>
              <a:rPr lang="it-IT" sz="2800" dirty="0"/>
              <a:t>, nati dall’evoluzione del latino volgare nelle varie zone della Rom</a:t>
            </a:r>
            <a:r>
              <a:rPr lang="it-IT" sz="2800" u="sng" dirty="0"/>
              <a:t>a</a:t>
            </a:r>
            <a:r>
              <a:rPr lang="it-IT" sz="2800" dirty="0"/>
              <a:t>nia. </a:t>
            </a:r>
          </a:p>
          <a:p>
            <a:pPr marL="0" indent="0" algn="just">
              <a:buNone/>
              <a:tabLst>
                <a:tab pos="630238" algn="l"/>
              </a:tabLst>
            </a:pPr>
            <a:r>
              <a:rPr lang="it-IT" sz="2800" dirty="0"/>
              <a:t>	Secondariamente, si parla di variazione diatopica anche per gli </a:t>
            </a:r>
            <a:r>
              <a:rPr lang="it-IT" sz="2800" b="1" dirty="0">
                <a:solidFill>
                  <a:srgbClr val="FFC000"/>
                </a:solidFill>
              </a:rPr>
              <a:t>italiani regionali</a:t>
            </a:r>
            <a:r>
              <a:rPr lang="it-IT" sz="2800" dirty="0"/>
              <a:t>, nati dall’incontro tra lingua e dialetto (intonazione, fonetica, lessico), e perfino senza la conoscenza del dialetto di base.</a:t>
            </a:r>
            <a:endParaRPr lang="fr-FR" sz="2800" dirty="0"/>
          </a:p>
          <a:p>
            <a:pPr marL="0" indent="0" algn="just">
              <a:buNone/>
              <a:tabLst>
                <a:tab pos="630238" algn="l"/>
              </a:tabLst>
            </a:pPr>
            <a:r>
              <a:rPr lang="it-IT" sz="2800" dirty="0"/>
              <a:t>	Va notato che la nozione di variazione diatopica si intende, in italiano, rispetto all’italiano di riferimento : l’</a:t>
            </a:r>
            <a:r>
              <a:rPr lang="it-IT" sz="2800" b="1" dirty="0">
                <a:solidFill>
                  <a:srgbClr val="00B050"/>
                </a:solidFill>
              </a:rPr>
              <a:t>italiano standard, di base tosco-fiorentina</a:t>
            </a:r>
            <a:r>
              <a:rPr lang="it-IT" sz="2800" dirty="0">
                <a:solidFill>
                  <a:srgbClr val="00B050"/>
                </a:solidFill>
              </a:rPr>
              <a:t> </a:t>
            </a:r>
            <a:r>
              <a:rPr lang="it-IT" sz="2800" dirty="0"/>
              <a:t>(che è parlato, obiettivamente, da una minoranza linguistica).</a:t>
            </a:r>
            <a:endParaRPr lang="fr-FR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800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8034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2800" b="1" dirty="0"/>
              <a:t>Livelli di analisi</a:t>
            </a:r>
          </a:p>
          <a:p>
            <a:pPr marL="0" indent="0" algn="ctr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b="1" dirty="0"/>
              <a:t>intonazione</a:t>
            </a:r>
            <a:r>
              <a:rPr lang="it-IT" sz="2800" dirty="0"/>
              <a:t>  (calata, o accento : es. apertura vocalica, raddoppiamenti consonantici...)  </a:t>
            </a:r>
            <a:r>
              <a:rPr lang="it-IT" sz="2800" i="1" dirty="0"/>
              <a:t>quéllo/quèllo</a:t>
            </a:r>
          </a:p>
          <a:p>
            <a:pPr marL="0" indent="0" algn="just">
              <a:buNone/>
            </a:pPr>
            <a:r>
              <a:rPr lang="it-IT" sz="2800" b="1" dirty="0"/>
              <a:t>fonetica</a:t>
            </a:r>
            <a:r>
              <a:rPr lang="it-IT" sz="2800" dirty="0"/>
              <a:t> (aferesi, apocopi, coppie minime diverse...) </a:t>
            </a:r>
            <a:r>
              <a:rPr lang="it-IT" sz="2800" i="1" dirty="0"/>
              <a:t>salsa/s’alza</a:t>
            </a:r>
          </a:p>
          <a:p>
            <a:pPr marL="0" indent="0" algn="just">
              <a:buNone/>
            </a:pPr>
            <a:r>
              <a:rPr lang="it-IT" sz="2800" b="1" dirty="0"/>
              <a:t>morfologia</a:t>
            </a:r>
            <a:r>
              <a:rPr lang="it-IT" sz="2800" dirty="0"/>
              <a:t> (sistema dei pronomi</a:t>
            </a:r>
            <a:r>
              <a:rPr lang="it-IT" sz="2800" i="1" dirty="0"/>
              <a:t>, Lei/Voi</a:t>
            </a:r>
            <a:r>
              <a:rPr lang="it-IT" sz="2800" dirty="0"/>
              <a:t> ; </a:t>
            </a:r>
            <a:r>
              <a:rPr lang="it-IT" sz="2800" i="1" dirty="0"/>
              <a:t>ci/gli,le...</a:t>
            </a:r>
            <a:r>
              <a:rPr lang="it-IT" sz="2800" dirty="0"/>
              <a:t>)</a:t>
            </a:r>
          </a:p>
          <a:p>
            <a:pPr marL="0" indent="0" algn="just">
              <a:buNone/>
            </a:pPr>
            <a:r>
              <a:rPr lang="it-IT" sz="2800" b="1" dirty="0"/>
              <a:t>sintassi </a:t>
            </a:r>
            <a:r>
              <a:rPr lang="it-IT" sz="2800" dirty="0"/>
              <a:t>(accusativo preposizionale, dislocazioni a destra e a sinistra...)  </a:t>
            </a:r>
            <a:r>
              <a:rPr lang="it-IT" sz="2800" i="1" dirty="0"/>
              <a:t>ho chiamato a Giovanni  ;  siciliano sono</a:t>
            </a:r>
            <a:endParaRPr lang="it-IT" sz="2800" dirty="0"/>
          </a:p>
          <a:p>
            <a:pPr marL="0" indent="0" algn="just">
              <a:buNone/>
            </a:pPr>
            <a:r>
              <a:rPr lang="it-IT" sz="2800" b="1" dirty="0"/>
              <a:t>lessico </a:t>
            </a:r>
            <a:r>
              <a:rPr lang="it-IT" sz="2800" dirty="0"/>
              <a:t>(regionalismi, geosinonimi...) </a:t>
            </a:r>
            <a:r>
              <a:rPr lang="it-IT" sz="2800" i="1" dirty="0"/>
              <a:t>melone, cocomero, anguria ; varichina, candeggina ;  strofinaccio, asciughino</a:t>
            </a:r>
            <a:endParaRPr lang="fr-FR" sz="2800" i="1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4029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3C0D3D-8843-43C6-931F-56A42A10E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E2FE40-00F9-439C-BBD1-FB1C871AF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2800" dirty="0" err="1"/>
              <a:t>Principali</a:t>
            </a:r>
            <a:r>
              <a:rPr lang="fr-FR" sz="2800" dirty="0"/>
              <a:t> </a:t>
            </a:r>
            <a:r>
              <a:rPr lang="fr-FR" sz="2800" dirty="0" err="1"/>
              <a:t>variazioni</a:t>
            </a:r>
            <a:r>
              <a:rPr lang="fr-FR" sz="2800" dirty="0"/>
              <a:t> </a:t>
            </a:r>
            <a:r>
              <a:rPr lang="fr-FR" sz="2800" dirty="0" err="1"/>
              <a:t>diatopiche</a:t>
            </a:r>
            <a:r>
              <a:rPr lang="fr-FR" sz="2800" dirty="0"/>
              <a:t> in Italia : </a:t>
            </a:r>
            <a:r>
              <a:rPr lang="fr-FR" sz="2800" dirty="0" err="1"/>
              <a:t>illustrazione</a:t>
            </a:r>
            <a:r>
              <a:rPr lang="fr-FR" sz="2800" dirty="0"/>
              <a:t>.</a:t>
            </a:r>
          </a:p>
          <a:p>
            <a:pPr algn="ctr"/>
            <a:endParaRPr lang="fr-FR" sz="2800" dirty="0"/>
          </a:p>
          <a:p>
            <a:pPr marL="0" indent="0" algn="ctr">
              <a:buNone/>
            </a:pPr>
            <a:r>
              <a:rPr lang="fr-FR" sz="2800" dirty="0">
                <a:hlinkClick r:id="rId2"/>
              </a:rPr>
              <a:t>https://www.youtube.com/watch?v=G6AYGaJVieQ</a:t>
            </a:r>
            <a:endParaRPr lang="fr-FR" sz="2800" dirty="0"/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sz="2800" i="1" dirty="0"/>
              <a:t>Un </a:t>
            </a:r>
            <a:r>
              <a:rPr lang="fr-FR" sz="2800" i="1" dirty="0" err="1"/>
              <a:t>attore</a:t>
            </a:r>
            <a:r>
              <a:rPr lang="fr-FR" sz="2800" i="1" dirty="0"/>
              <a:t> </a:t>
            </a:r>
            <a:r>
              <a:rPr lang="fr-FR" sz="2800" i="1" dirty="0" err="1"/>
              <a:t>interpreta</a:t>
            </a:r>
            <a:r>
              <a:rPr lang="fr-FR" sz="2800" i="1" dirty="0"/>
              <a:t> </a:t>
            </a:r>
            <a:r>
              <a:rPr lang="fr-FR" sz="2800" i="1" dirty="0" err="1"/>
              <a:t>una</a:t>
            </a:r>
            <a:r>
              <a:rPr lang="fr-FR" sz="2800" i="1" dirty="0"/>
              <a:t> frase </a:t>
            </a:r>
            <a:r>
              <a:rPr lang="fr-FR" sz="2800" i="1" dirty="0" err="1"/>
              <a:t>caratteristica</a:t>
            </a:r>
            <a:r>
              <a:rPr lang="fr-FR" sz="2800" i="1" dirty="0"/>
              <a:t> per </a:t>
            </a:r>
            <a:r>
              <a:rPr lang="fr-FR" sz="2800" i="1" dirty="0" err="1"/>
              <a:t>ogni</a:t>
            </a:r>
            <a:r>
              <a:rPr lang="fr-FR" sz="2800" i="1" dirty="0"/>
              <a:t> zona d’Italia (Torino, Milano, Trento…), </a:t>
            </a:r>
            <a:r>
              <a:rPr lang="fr-FR" sz="2800" i="1" dirty="0" err="1"/>
              <a:t>basandosi</a:t>
            </a:r>
            <a:r>
              <a:rPr lang="fr-FR" sz="2800" i="1" dirty="0"/>
              <a:t> su </a:t>
            </a:r>
            <a:r>
              <a:rPr lang="fr-FR" sz="2800" i="1" dirty="0" err="1"/>
              <a:t>alcuni</a:t>
            </a:r>
            <a:r>
              <a:rPr lang="fr-FR" sz="2800" i="1" dirty="0"/>
              <a:t> </a:t>
            </a:r>
            <a:r>
              <a:rPr lang="fr-FR" sz="2800" i="1" dirty="0" err="1"/>
              <a:t>stereotipi</a:t>
            </a:r>
            <a:r>
              <a:rPr lang="fr-FR" sz="2800" i="1" dirty="0"/>
              <a:t> : </a:t>
            </a:r>
            <a:r>
              <a:rPr lang="fr-FR" sz="2800" i="1" dirty="0" err="1"/>
              <a:t>località</a:t>
            </a:r>
            <a:r>
              <a:rPr lang="fr-FR" sz="2800" i="1" dirty="0"/>
              <a:t> </a:t>
            </a:r>
            <a:r>
              <a:rPr lang="fr-FR" sz="2800" i="1" dirty="0" err="1"/>
              <a:t>turistiche</a:t>
            </a:r>
            <a:r>
              <a:rPr lang="fr-FR" sz="2800" i="1" dirty="0"/>
              <a:t>, </a:t>
            </a:r>
            <a:r>
              <a:rPr lang="fr-FR" sz="2800" i="1" dirty="0" err="1"/>
              <a:t>piatti</a:t>
            </a:r>
            <a:r>
              <a:rPr lang="fr-FR" sz="2800" i="1" dirty="0"/>
              <a:t> </a:t>
            </a:r>
            <a:r>
              <a:rPr lang="fr-FR" sz="2800" i="1" dirty="0" err="1"/>
              <a:t>tradizionali</a:t>
            </a:r>
            <a:r>
              <a:rPr lang="fr-FR" sz="2800" i="1" dirty="0"/>
              <a:t>, </a:t>
            </a:r>
            <a:r>
              <a:rPr lang="fr-FR" sz="2800" i="1" dirty="0" err="1"/>
              <a:t>espressioni</a:t>
            </a:r>
            <a:r>
              <a:rPr lang="fr-FR" sz="2800" i="1" dirty="0"/>
              <a:t>, </a:t>
            </a:r>
            <a:r>
              <a:rPr lang="fr-FR" sz="2800" i="1" dirty="0" err="1"/>
              <a:t>onomatopee</a:t>
            </a:r>
            <a:r>
              <a:rPr lang="fr-FR" sz="2800" i="1" dirty="0"/>
              <a:t>, </a:t>
            </a:r>
            <a:r>
              <a:rPr lang="fr-FR" sz="2800" i="1" dirty="0" err="1"/>
              <a:t>strutture</a:t>
            </a:r>
            <a:r>
              <a:rPr lang="fr-FR" sz="2800" i="1" dirty="0"/>
              <a:t> </a:t>
            </a:r>
            <a:r>
              <a:rPr lang="fr-FR" sz="2800" i="1" dirty="0" err="1"/>
              <a:t>sintattiche</a:t>
            </a:r>
            <a:r>
              <a:rPr lang="fr-FR" sz="2800" i="1" dirty="0"/>
              <a:t>…</a:t>
            </a:r>
          </a:p>
          <a:p>
            <a:pPr marL="0" indent="0" algn="just">
              <a:buNone/>
            </a:pPr>
            <a:endParaRPr lang="fr-FR" sz="2800" i="1" dirty="0"/>
          </a:p>
          <a:p>
            <a:pPr marL="0" indent="0" algn="just">
              <a:buNone/>
            </a:pPr>
            <a:r>
              <a:rPr lang="fr-FR" sz="2800" dirty="0"/>
              <a:t>NB - Il </a:t>
            </a:r>
            <a:r>
              <a:rPr lang="fr-FR" sz="2800" dirty="0" err="1"/>
              <a:t>video</a:t>
            </a:r>
            <a:r>
              <a:rPr lang="fr-FR" sz="2800" dirty="0"/>
              <a:t> è </a:t>
            </a:r>
            <a:r>
              <a:rPr lang="fr-FR" sz="2800" dirty="0" err="1"/>
              <a:t>proposto</a:t>
            </a:r>
            <a:r>
              <a:rPr lang="fr-FR" sz="2800" dirty="0"/>
              <a:t> su Moodle, tra </a:t>
            </a:r>
            <a:r>
              <a:rPr lang="fr-FR" sz="2800" dirty="0" err="1"/>
              <a:t>gli</a:t>
            </a:r>
            <a:r>
              <a:rPr lang="fr-FR" sz="2800" dirty="0"/>
              <a:t> </a:t>
            </a:r>
            <a:r>
              <a:rPr lang="fr-FR" sz="2800" dirty="0" err="1"/>
              <a:t>esercizi</a:t>
            </a:r>
            <a:r>
              <a:rPr lang="fr-FR" sz="2800" dirty="0"/>
              <a:t> di </a:t>
            </a:r>
            <a:r>
              <a:rPr lang="fr-FR" sz="2800" dirty="0" err="1"/>
              <a:t>ascolto</a:t>
            </a:r>
            <a:r>
              <a:rPr lang="fr-FR" sz="2800" dirty="0"/>
              <a:t> sui </a:t>
            </a:r>
            <a:r>
              <a:rPr lang="fr-FR" sz="2800" dirty="0" err="1"/>
              <a:t>dialetti</a:t>
            </a:r>
            <a:r>
              <a:rPr lang="fr-FR" sz="2800" dirty="0"/>
              <a:t> </a:t>
            </a:r>
            <a:r>
              <a:rPr lang="fr-FR" sz="2800" dirty="0" err="1"/>
              <a:t>storici</a:t>
            </a:r>
            <a:r>
              <a:rPr lang="fr-FR" sz="2800" dirty="0"/>
              <a:t> ; </a:t>
            </a:r>
            <a:r>
              <a:rPr lang="fr-FR" sz="2800" dirty="0" err="1"/>
              <a:t>provate</a:t>
            </a:r>
            <a:r>
              <a:rPr lang="fr-FR" sz="2800" dirty="0"/>
              <a:t> a </a:t>
            </a:r>
            <a:r>
              <a:rPr lang="fr-FR" sz="2800" dirty="0" err="1"/>
              <a:t>trascriverlo</a:t>
            </a:r>
            <a:r>
              <a:rPr lang="fr-FR" sz="2800" dirty="0"/>
              <a:t> 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fr-FR" sz="2800" dirty="0" err="1">
                <a:solidFill>
                  <a:schemeClr val="bg1">
                    <a:lumMod val="50000"/>
                  </a:schemeClr>
                </a:solidFill>
              </a:rPr>
              <a:t>troverete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 anche  la </a:t>
            </a:r>
            <a:r>
              <a:rPr lang="fr-FR" sz="2800" dirty="0" err="1">
                <a:solidFill>
                  <a:schemeClr val="bg1">
                    <a:lumMod val="50000"/>
                  </a:schemeClr>
                </a:solidFill>
              </a:rPr>
              <a:t>soluzione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 su </a:t>
            </a:r>
            <a:r>
              <a:rPr lang="fr-FR" sz="2800" dirty="0" err="1">
                <a:solidFill>
                  <a:schemeClr val="bg1">
                    <a:lumMod val="50000"/>
                  </a:schemeClr>
                </a:solidFill>
              </a:rPr>
              <a:t>moodle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, in colore </a:t>
            </a:r>
            <a:r>
              <a:rPr lang="fr-FR" sz="2800" dirty="0" err="1">
                <a:solidFill>
                  <a:schemeClr val="bg1">
                    <a:lumMod val="50000"/>
                  </a:schemeClr>
                </a:solidFill>
              </a:rPr>
              <a:t>grigio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2800">
                <a:solidFill>
                  <a:schemeClr val="bg1">
                    <a:lumMod val="50000"/>
                  </a:schemeClr>
                </a:solidFill>
              </a:rPr>
              <a:t>chiaro).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057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428605"/>
            <a:ext cx="7772400" cy="10001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7715304" cy="4643470"/>
          </a:xfrm>
        </p:spPr>
        <p:txBody>
          <a:bodyPr>
            <a:normAutofit/>
          </a:bodyPr>
          <a:lstStyle/>
          <a:p>
            <a:r>
              <a:rPr lang="fr-FR" sz="4000" b="1" i="1" dirty="0">
                <a:solidFill>
                  <a:schemeClr val="tx1"/>
                </a:solidFill>
              </a:rPr>
              <a:t>La </a:t>
            </a:r>
            <a:r>
              <a:rPr lang="fr-FR" sz="4000" b="1" i="1" dirty="0" err="1">
                <a:solidFill>
                  <a:schemeClr val="tx1"/>
                </a:solidFill>
              </a:rPr>
              <a:t>situazione</a:t>
            </a:r>
            <a:r>
              <a:rPr lang="fr-FR" sz="4000" b="1" i="1" dirty="0">
                <a:solidFill>
                  <a:schemeClr val="tx1"/>
                </a:solidFill>
              </a:rPr>
              <a:t> </a:t>
            </a:r>
            <a:r>
              <a:rPr lang="fr-FR" sz="4000" b="1" i="1" dirty="0" err="1">
                <a:solidFill>
                  <a:schemeClr val="tx1"/>
                </a:solidFill>
              </a:rPr>
              <a:t>linguistica</a:t>
            </a:r>
            <a:endParaRPr lang="fr-FR" sz="4000" b="1" i="1" dirty="0">
              <a:solidFill>
                <a:schemeClr val="tx1"/>
              </a:solidFill>
            </a:endParaRPr>
          </a:p>
          <a:p>
            <a:r>
              <a:rPr lang="fr-FR" sz="3000" b="1" i="1" dirty="0" err="1">
                <a:solidFill>
                  <a:schemeClr val="tx1"/>
                </a:solidFill>
              </a:rPr>
              <a:t>nell'Italia</a:t>
            </a:r>
            <a:r>
              <a:rPr lang="fr-FR" sz="3000" b="1" i="1" dirty="0">
                <a:solidFill>
                  <a:schemeClr val="tx1"/>
                </a:solidFill>
              </a:rPr>
              <a:t> </a:t>
            </a:r>
            <a:r>
              <a:rPr lang="fr-FR" sz="3000" b="1" i="1" dirty="0" err="1">
                <a:solidFill>
                  <a:schemeClr val="tx1"/>
                </a:solidFill>
              </a:rPr>
              <a:t>contemporanea</a:t>
            </a:r>
            <a:endParaRPr lang="fr-FR" sz="3000" b="1" i="1" dirty="0">
              <a:solidFill>
                <a:schemeClr val="tx1"/>
              </a:solidFill>
            </a:endParaRPr>
          </a:p>
          <a:p>
            <a:r>
              <a:rPr lang="fr-FR" sz="2000" b="1" dirty="0">
                <a:solidFill>
                  <a:schemeClr val="tx1"/>
                </a:solidFill>
              </a:rPr>
              <a:t>- </a:t>
            </a:r>
            <a:r>
              <a:rPr lang="fr-FR" sz="2000" b="1" dirty="0" err="1">
                <a:solidFill>
                  <a:schemeClr val="tx1"/>
                </a:solidFill>
              </a:rPr>
              <a:t>quadro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riassuntivo</a:t>
            </a:r>
            <a:r>
              <a:rPr lang="fr-FR" sz="2000" b="1" dirty="0">
                <a:solidFill>
                  <a:schemeClr val="tx1"/>
                </a:solidFill>
              </a:rPr>
              <a:t> -</a:t>
            </a:r>
            <a:endParaRPr lang="fr-FR" sz="2000" b="1" i="1" dirty="0">
              <a:solidFill>
                <a:srgbClr val="C00000"/>
              </a:solidFill>
            </a:endParaRPr>
          </a:p>
          <a:p>
            <a:pPr algn="just"/>
            <a:r>
              <a:rPr lang="fr-FR" sz="3500" b="1" i="1" dirty="0">
                <a:solidFill>
                  <a:srgbClr val="C00000"/>
                </a:solidFill>
              </a:rPr>
              <a:t>	</a:t>
            </a:r>
            <a:endParaRPr lang="fr-FR" sz="2000" b="1" i="1" dirty="0">
              <a:solidFill>
                <a:srgbClr val="C00000"/>
              </a:solidFill>
            </a:endParaRPr>
          </a:p>
          <a:p>
            <a:endParaRPr lang="fr-FR" sz="5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C5422F3-2A36-4180-96A2-FC968D8660A8}"/>
              </a:ext>
            </a:extLst>
          </p:cNvPr>
          <p:cNvGraphicFramePr>
            <a:graphicFrameLocks noGrp="1"/>
          </p:cNvGraphicFramePr>
          <p:nvPr/>
        </p:nvGraphicFramePr>
        <p:xfrm>
          <a:off x="560845" y="3631724"/>
          <a:ext cx="8424936" cy="2589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3278259359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198941874"/>
                    </a:ext>
                  </a:extLst>
                </a:gridCol>
              </a:tblGrid>
              <a:tr h="258987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fr-FR" sz="2400" b="1" i="0" dirty="0">
                          <a:solidFill>
                            <a:srgbClr val="C00000"/>
                          </a:solidFill>
                        </a:rPr>
                        <a:t>1. </a:t>
                      </a:r>
                      <a:r>
                        <a:rPr lang="fr-FR" sz="2400" b="1" i="1" dirty="0" err="1">
                          <a:solidFill>
                            <a:srgbClr val="C00000"/>
                          </a:solidFill>
                        </a:rPr>
                        <a:t>Dialetti</a:t>
                      </a:r>
                      <a:r>
                        <a:rPr lang="fr-FR" sz="24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2400" b="1" i="1" dirty="0" err="1">
                          <a:solidFill>
                            <a:srgbClr val="C00000"/>
                          </a:solidFill>
                        </a:rPr>
                        <a:t>storici</a:t>
                      </a:r>
                      <a:r>
                        <a:rPr lang="fr-FR" sz="24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1600" b="1" i="1" dirty="0">
                          <a:solidFill>
                            <a:srgbClr val="C00000"/>
                          </a:solidFill>
                        </a:rPr>
                        <a:t>(XIII-XXI)</a:t>
                      </a:r>
                    </a:p>
                    <a:p>
                      <a:pPr marL="0" indent="0" algn="just">
                        <a:buNone/>
                      </a:pPr>
                      <a:endParaRPr lang="fr-FR" sz="2000" b="1" i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fr-FR" sz="2400" b="1" i="0" dirty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fr-FR" sz="2400" b="1" i="1" dirty="0">
                          <a:solidFill>
                            <a:srgbClr val="FF0000"/>
                          </a:solidFill>
                        </a:rPr>
                        <a:t>Italiano standard </a:t>
                      </a:r>
                      <a:r>
                        <a:rPr lang="fr-FR" sz="1600" b="1" i="1" dirty="0">
                          <a:solidFill>
                            <a:srgbClr val="FF0000"/>
                          </a:solidFill>
                        </a:rPr>
                        <a:t>(XIX-XXI)</a:t>
                      </a:r>
                    </a:p>
                    <a:p>
                      <a:pPr algn="just"/>
                      <a:endParaRPr lang="fr-FR" sz="2000" b="1" i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fr-FR" sz="2400" b="1" i="0" dirty="0">
                          <a:solidFill>
                            <a:srgbClr val="FFC000"/>
                          </a:solidFill>
                        </a:rPr>
                        <a:t>3. </a:t>
                      </a:r>
                      <a:r>
                        <a:rPr lang="fr-FR" sz="2400" b="1" i="1" dirty="0" err="1">
                          <a:solidFill>
                            <a:srgbClr val="FFC000"/>
                          </a:solidFill>
                        </a:rPr>
                        <a:t>Varianti</a:t>
                      </a:r>
                      <a:r>
                        <a:rPr lang="fr-FR" sz="2400" b="1" i="1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fr-FR" sz="2400" b="1" i="1" dirty="0" err="1">
                          <a:solidFill>
                            <a:srgbClr val="FFC000"/>
                          </a:solidFill>
                        </a:rPr>
                        <a:t>regionali</a:t>
                      </a:r>
                      <a:r>
                        <a:rPr lang="fr-FR" sz="2400" b="1" i="1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fr-FR" sz="1600" b="1" i="1" dirty="0">
                          <a:solidFill>
                            <a:srgbClr val="FFC000"/>
                          </a:solidFill>
                        </a:rPr>
                        <a:t>(XX²-XXI</a:t>
                      </a:r>
                      <a:r>
                        <a:rPr lang="fr-FR" sz="1600" b="1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0"/>
                      <a:endParaRPr lang="fr-FR" sz="18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88900" indent="0"/>
                      <a:r>
                        <a:rPr lang="fr-FR" sz="2400" b="1" i="1" dirty="0">
                          <a:solidFill>
                            <a:srgbClr val="00B050"/>
                          </a:solidFill>
                        </a:rPr>
                        <a:t>4. Lingue </a:t>
                      </a:r>
                      <a:r>
                        <a:rPr lang="fr-FR" sz="2400" b="1" i="1" dirty="0" err="1">
                          <a:solidFill>
                            <a:srgbClr val="00B050"/>
                          </a:solidFill>
                        </a:rPr>
                        <a:t>minoritarie</a:t>
                      </a:r>
                      <a:endParaRPr lang="fr-FR" sz="2400" b="1" i="1" dirty="0">
                        <a:solidFill>
                          <a:srgbClr val="00B050"/>
                        </a:solidFill>
                      </a:endParaRPr>
                    </a:p>
                    <a:p>
                      <a:pPr marL="88900" indent="0"/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apparizione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progressiva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,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nei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secoli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1" dirty="0">
                        <a:solidFill>
                          <a:srgbClr val="00B050"/>
                        </a:solidFill>
                      </a:endParaRP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protette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dalla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Constituzione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(art. 6)</a:t>
                      </a: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e dalla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legge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482 (15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dicembre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1999)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0355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787</Words>
  <Application>Microsoft Office PowerPoint</Application>
  <PresentationFormat>Affichage à l'écran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Linguistique synchronique   -  L4ITLINS  -  année 2023-2024</vt:lpstr>
      <vt:lpstr>Linguistique synchronique   -  L4ITLINS  -  année 2023-2024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isabella</dc:creator>
  <cp:lastModifiedBy>Isabella Montersino</cp:lastModifiedBy>
  <cp:revision>24</cp:revision>
  <dcterms:created xsi:type="dcterms:W3CDTF">2019-02-04T18:18:47Z</dcterms:created>
  <dcterms:modified xsi:type="dcterms:W3CDTF">2024-02-11T22:45:30Z</dcterms:modified>
</cp:coreProperties>
</file>