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59" r:id="rId5"/>
    <p:sldId id="261" r:id="rId6"/>
    <p:sldId id="275" r:id="rId7"/>
    <p:sldId id="276" r:id="rId8"/>
    <p:sldId id="262" r:id="rId9"/>
    <p:sldId id="263" r:id="rId10"/>
    <p:sldId id="277" r:id="rId11"/>
    <p:sldId id="279" r:id="rId12"/>
    <p:sldId id="280" r:id="rId13"/>
    <p:sldId id="281" r:id="rId14"/>
    <p:sldId id="282" r:id="rId15"/>
    <p:sldId id="278" r:id="rId16"/>
    <p:sldId id="283" r:id="rId17"/>
    <p:sldId id="284" r:id="rId18"/>
    <p:sldId id="285" r:id="rId19"/>
    <p:sldId id="286" r:id="rId20"/>
    <p:sldId id="287" r:id="rId21"/>
    <p:sldId id="290" r:id="rId22"/>
    <p:sldId id="291" r:id="rId23"/>
    <p:sldId id="288" r:id="rId24"/>
    <p:sldId id="289" r:id="rId25"/>
    <p:sldId id="292" r:id="rId26"/>
    <p:sldId id="293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3" autoAdjust="0"/>
    <p:restoredTop sz="94737" autoAdjust="0"/>
  </p:normalViewPr>
  <p:slideViewPr>
    <p:cSldViewPr>
      <p:cViewPr varScale="1">
        <p:scale>
          <a:sx n="67" d="100"/>
          <a:sy n="67" d="100"/>
        </p:scale>
        <p:origin x="183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17/03/2024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17/03/2024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17/03/2024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17/03/2024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17/03/2024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17/03/2024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17/03/2024</a:t>
            </a:fld>
            <a:endParaRPr lang="fr-BE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17/03/2024</a:t>
            </a:fld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17/03/2024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17/03/2024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17/03/2024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17/03/2024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rriere.it/sette/editoriali/21_dicembre_31/claudio-magris-primi-euro-vienna-convinzione-l-unione-ha-bisogno-una-costituzione-b3b6a268-66fe-11ec-bb28-0e0a80cf262b.s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t.ch/news/mondo/david-grossman-questa-e-una-vita-insopportabile-per-noi-israeliani-e-per-i-palestinesi-330337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eccani.it/vocabolario/elzeviro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nrtl.fr/definition/elz%C3%A9vir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686800" cy="6597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600" b="1" dirty="0"/>
              <a:t>Linguistique synchronique   </a:t>
            </a:r>
            <a:r>
              <a:rPr lang="fr-FR" sz="1600" dirty="0"/>
              <a:t>-  </a:t>
            </a:r>
            <a:r>
              <a:rPr lang="fr-FR" sz="1600" b="1" dirty="0"/>
              <a:t>L4ITLINS  -  année 2023-2024</a:t>
            </a:r>
          </a:p>
          <a:p>
            <a:pPr marL="0" indent="0" algn="ctr">
              <a:buNone/>
            </a:pPr>
            <a:endParaRPr lang="fr-FR" sz="2800" b="1" dirty="0">
              <a:solidFill>
                <a:srgbClr val="FF0000"/>
              </a:solidFill>
            </a:endParaRPr>
          </a:p>
          <a:p>
            <a:pPr marL="0" indent="0" algn="just">
              <a:buNone/>
              <a:tabLst>
                <a:tab pos="354013" algn="l"/>
              </a:tabLst>
            </a:pPr>
            <a:r>
              <a:rPr lang="it-IT" sz="2000" b="1" dirty="0"/>
              <a:t>	</a:t>
            </a:r>
            <a:r>
              <a:rPr lang="it-IT" sz="2000" dirty="0"/>
              <a:t>Dimensione storica importante: ruolo e modalità evolutive ! </a:t>
            </a:r>
          </a:p>
          <a:p>
            <a:pPr marL="0" indent="0" algn="just">
              <a:buNone/>
              <a:tabLst>
                <a:tab pos="354013" algn="l"/>
              </a:tabLst>
            </a:pPr>
            <a:endParaRPr lang="it-IT" sz="2000" dirty="0"/>
          </a:p>
          <a:p>
            <a:pPr marL="0" indent="0" algn="ctr">
              <a:buNone/>
              <a:tabLst>
                <a:tab pos="354013" algn="l"/>
              </a:tabLst>
            </a:pPr>
            <a:r>
              <a:rPr lang="it-IT" sz="3500" b="1" dirty="0">
                <a:solidFill>
                  <a:srgbClr val="C00000"/>
                </a:solidFill>
              </a:rPr>
              <a:t>La televisione</a:t>
            </a:r>
          </a:p>
          <a:p>
            <a:pPr marL="0" indent="0" algn="just">
              <a:buNone/>
              <a:tabLst>
                <a:tab pos="354013" algn="l"/>
              </a:tabLst>
            </a:pPr>
            <a:endParaRPr lang="it-IT" sz="2000" dirty="0"/>
          </a:p>
          <a:p>
            <a:pPr marL="0" indent="0" algn="just">
              <a:buNone/>
              <a:tabLst>
                <a:tab pos="354013" algn="l"/>
              </a:tabLst>
            </a:pPr>
            <a:r>
              <a:rPr lang="it-IT" sz="2000" dirty="0"/>
              <a:t>	</a:t>
            </a:r>
            <a:r>
              <a:rPr lang="it-IT" sz="2000" b="1" dirty="0"/>
              <a:t>1a fase  </a:t>
            </a:r>
            <a:r>
              <a:rPr lang="it-IT" sz="2000" dirty="0"/>
              <a:t>-  definizione della TV data da Umberto Eco, relativamente al primo ventennio (dal ’54 al ‘76) :</a:t>
            </a:r>
            <a:r>
              <a:rPr lang="it-IT" sz="2000" b="1" dirty="0"/>
              <a:t> « paleo-televisione » </a:t>
            </a:r>
            <a:r>
              <a:rPr lang="it-IT" sz="2000" dirty="0"/>
              <a:t>(poi ci sarà la « neotelevisione »). </a:t>
            </a:r>
          </a:p>
          <a:p>
            <a:pPr marL="0" indent="0" algn="just">
              <a:buNone/>
              <a:tabLst>
                <a:tab pos="354013" algn="l"/>
              </a:tabLst>
            </a:pPr>
            <a:r>
              <a:rPr lang="it-IT" sz="2000" dirty="0"/>
              <a:t>	TV di Stato (inizialmente, un solo canale : RAI 2 nasce nel 1961), che ha uno scopo esplicitamente educativo ed edificante. Secondo E. Menduni la TV di Stato doveva</a:t>
            </a:r>
            <a:r>
              <a:rPr lang="it-IT" sz="2000" b="1" i="1" dirty="0"/>
              <a:t> « educare, informare, intrattenere</a:t>
            </a:r>
            <a:r>
              <a:rPr lang="it-IT" sz="2000" i="1" dirty="0"/>
              <a:t>, in rigoroso ordine di apparizione »</a:t>
            </a:r>
            <a:r>
              <a:rPr lang="it-IT" sz="2000" dirty="0"/>
              <a:t>.</a:t>
            </a:r>
          </a:p>
          <a:p>
            <a:pPr marL="0" indent="0" algn="just">
              <a:buNone/>
              <a:tabLst>
                <a:tab pos="354013" algn="l"/>
              </a:tabLst>
            </a:pPr>
            <a:r>
              <a:rPr lang="it-IT" sz="2000" dirty="0"/>
              <a:t>	Lingua utilizzata : rigorosamente l’</a:t>
            </a:r>
            <a:r>
              <a:rPr lang="it-IT" sz="2000" u="sng" dirty="0"/>
              <a:t>italiano standard di riferimento</a:t>
            </a:r>
            <a:r>
              <a:rPr lang="it-IT" sz="2000" dirty="0"/>
              <a:t>. Sintassi semplice, registri linguistici controllati (cf. prima fase dei fumetti), pronuncia standardizzata. I presentatori seguivano </a:t>
            </a:r>
            <a:r>
              <a:rPr lang="it-IT" sz="2000" b="1" dirty="0"/>
              <a:t>corsi di dizione</a:t>
            </a:r>
            <a:r>
              <a:rPr lang="it-IT" sz="2000" dirty="0"/>
              <a:t>. </a:t>
            </a:r>
          </a:p>
          <a:p>
            <a:pPr marL="0" indent="0" algn="just">
              <a:buNone/>
              <a:tabLst>
                <a:tab pos="354013" algn="l"/>
              </a:tabLst>
            </a:pPr>
            <a:r>
              <a:rPr lang="it-IT" sz="2000" dirty="0"/>
              <a:t>	 Bruno Migliorini (con altri linguisti) pubblica nel 1969 il DOP (</a:t>
            </a:r>
            <a:r>
              <a:rPr lang="it-IT" sz="2000" i="1" dirty="0"/>
              <a:t>Dizionario di Ortografia e Pronuncia</a:t>
            </a:r>
            <a:r>
              <a:rPr lang="it-IT" sz="2000" dirty="0"/>
              <a:t>). Venivano diffusi in televisione corsi di alfabetizzazione per adulti e programmi altamente culturali.</a:t>
            </a:r>
          </a:p>
          <a:p>
            <a:pPr marL="0" indent="0" algn="just">
              <a:buNone/>
              <a:tabLst>
                <a:tab pos="528638" algn="l"/>
              </a:tabLst>
            </a:pPr>
            <a:endParaRPr lang="it-IT" sz="2000" b="1" dirty="0"/>
          </a:p>
          <a:p>
            <a:pPr marL="0" indent="0">
              <a:buNone/>
            </a:pPr>
            <a:endParaRPr lang="fr-FR" sz="2000" dirty="0"/>
          </a:p>
          <a:p>
            <a:pPr marL="0" indent="0" algn="ctr">
              <a:buNone/>
            </a:pPr>
            <a:endParaRPr lang="fr-FR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967755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AD6E06-6872-434F-A8D0-78F8BBDFB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fr-FR" sz="1600" b="1" dirty="0"/>
              <a:t>Linguistique synchronique   </a:t>
            </a:r>
            <a:r>
              <a:rPr lang="fr-FR" sz="1600" dirty="0"/>
              <a:t>-  </a:t>
            </a:r>
            <a:r>
              <a:rPr lang="fr-FR" sz="1600" b="1" dirty="0"/>
              <a:t>L4ITLINS  -  année 2023-2024</a:t>
            </a:r>
            <a:endParaRPr lang="fr-FR" sz="1600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EBAE6D6B-B10F-4DEF-9F03-6BA11E1F9C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191" t="28638" r="24047" b="2949"/>
          <a:stretch/>
        </p:blipFill>
        <p:spPr>
          <a:xfrm>
            <a:off x="1055770" y="1397228"/>
            <a:ext cx="6771660" cy="5344139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42D4C2B-D199-41DA-A0BF-41BC4AEA76B6}"/>
              </a:ext>
            </a:extLst>
          </p:cNvPr>
          <p:cNvSpPr/>
          <p:nvPr/>
        </p:nvSpPr>
        <p:spPr>
          <a:xfrm>
            <a:off x="5292080" y="3356992"/>
            <a:ext cx="1296144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506A5F-BE28-43C1-93D3-F2F373138D5C}"/>
              </a:ext>
            </a:extLst>
          </p:cNvPr>
          <p:cNvSpPr/>
          <p:nvPr/>
        </p:nvSpPr>
        <p:spPr>
          <a:xfrm>
            <a:off x="5292080" y="2389790"/>
            <a:ext cx="2572926" cy="2335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446336-C814-45D7-8E3F-8E2D37383021}"/>
              </a:ext>
            </a:extLst>
          </p:cNvPr>
          <p:cNvSpPr/>
          <p:nvPr/>
        </p:nvSpPr>
        <p:spPr>
          <a:xfrm>
            <a:off x="2555776" y="2492896"/>
            <a:ext cx="7200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90A1E4F-87D6-4F41-B9F5-D5715F635819}"/>
              </a:ext>
            </a:extLst>
          </p:cNvPr>
          <p:cNvSpPr txBox="1"/>
          <p:nvPr/>
        </p:nvSpPr>
        <p:spPr>
          <a:xfrm>
            <a:off x="755576" y="908720"/>
            <a:ext cx="73326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/>
              <a:t>Il Corriere </a:t>
            </a:r>
            <a:r>
              <a:rPr lang="fr-FR" sz="1200" b="1" i="1" dirty="0" err="1"/>
              <a:t>della</a:t>
            </a:r>
            <a:r>
              <a:rPr lang="fr-FR" sz="1200" b="1" i="1" dirty="0"/>
              <a:t> Sera</a:t>
            </a:r>
            <a:r>
              <a:rPr lang="fr-FR" sz="1200" b="1" dirty="0"/>
              <a:t>, </a:t>
            </a:r>
            <a:r>
              <a:rPr lang="it-IT" sz="1200" b="1" dirty="0"/>
              <a:t>31 dicembre 2021   © RIPRODUZIONE RISERVATA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8205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16FB06-BC0D-49CE-AF75-13107F49B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352DFB6E-ED0B-4F94-A1B0-F2864F76A9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842" t="48221" r="26784" b="640"/>
          <a:stretch/>
        </p:blipFill>
        <p:spPr>
          <a:xfrm>
            <a:off x="1547664" y="573339"/>
            <a:ext cx="6427823" cy="5711321"/>
          </a:xfrm>
        </p:spPr>
      </p:pic>
    </p:spTree>
    <p:extLst>
      <p:ext uri="{BB962C8B-B14F-4D97-AF65-F5344CB8AC3E}">
        <p14:creationId xmlns:p14="http://schemas.microsoft.com/office/powerpoint/2010/main" val="2293035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5FF039-6614-46DF-A89A-9200E06E2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CE43B1-07F8-492D-8E26-BAE08B5EF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B180963-D436-4454-8B68-CD80BE0D1A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00" t="19416" r="41338" b="14229"/>
          <a:stretch/>
        </p:blipFill>
        <p:spPr>
          <a:xfrm>
            <a:off x="1890804" y="332656"/>
            <a:ext cx="5362391" cy="634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67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B0EE3F-694E-4F94-B76C-864E879DA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60EC374-32FB-4D09-BC6E-C166EB02E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5F3E977-C2E2-4999-ACD8-A2F81F3E00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26" t="17744" r="42912" b="6658"/>
          <a:stretch/>
        </p:blipFill>
        <p:spPr>
          <a:xfrm>
            <a:off x="2339752" y="23245"/>
            <a:ext cx="4464496" cy="688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37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FF8DAA-C74F-4FD3-B2D7-4EE3CBFD5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97F18F8-0906-4B01-B55F-DB987E8096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875" t="19161" r="43000" b="27951"/>
          <a:stretch/>
        </p:blipFill>
        <p:spPr>
          <a:xfrm>
            <a:off x="1602731" y="332657"/>
            <a:ext cx="5849589" cy="6415682"/>
          </a:xfrm>
        </p:spPr>
      </p:pic>
    </p:spTree>
    <p:extLst>
      <p:ext uri="{BB962C8B-B14F-4D97-AF65-F5344CB8AC3E}">
        <p14:creationId xmlns:p14="http://schemas.microsoft.com/office/powerpoint/2010/main" val="2777202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3723B7-EF52-42FE-9EF8-A244AC8DE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 sz="2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1AAC03-50E6-4D38-B860-025E52564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dirty="0"/>
              <a:t>Claudio </a:t>
            </a:r>
            <a:r>
              <a:rPr lang="fr-FR" sz="2400" dirty="0" err="1"/>
              <a:t>Magris</a:t>
            </a:r>
            <a:r>
              <a:rPr lang="fr-FR" sz="2400" dirty="0"/>
              <a:t>, </a:t>
            </a:r>
            <a:r>
              <a:rPr lang="fr-FR" sz="2400" i="1" dirty="0"/>
              <a:t>I </a:t>
            </a:r>
            <a:r>
              <a:rPr lang="fr-FR" sz="2400" i="1" dirty="0" err="1"/>
              <a:t>primi</a:t>
            </a:r>
            <a:r>
              <a:rPr lang="fr-FR" sz="2400" i="1" dirty="0"/>
              <a:t> euro da Vienna e </a:t>
            </a:r>
            <a:r>
              <a:rPr lang="fr-FR" sz="2400" i="1" dirty="0" err="1"/>
              <a:t>una</a:t>
            </a:r>
            <a:r>
              <a:rPr lang="fr-FR" sz="2400" i="1" dirty="0"/>
              <a:t> </a:t>
            </a:r>
            <a:r>
              <a:rPr lang="fr-FR" sz="2400" i="1" dirty="0" err="1"/>
              <a:t>convinzione</a:t>
            </a:r>
            <a:r>
              <a:rPr lang="fr-FR" sz="2400" dirty="0"/>
              <a:t> </a:t>
            </a:r>
            <a:r>
              <a:rPr lang="fr-FR" sz="2400" i="1" dirty="0"/>
              <a:t>: </a:t>
            </a:r>
            <a:br>
              <a:rPr lang="fr-FR" sz="2400" i="1" dirty="0"/>
            </a:br>
            <a:r>
              <a:rPr lang="fr-FR" sz="2400" i="1" dirty="0"/>
              <a:t>l’</a:t>
            </a:r>
            <a:r>
              <a:rPr lang="fr-FR" sz="2400" i="1" dirty="0" err="1"/>
              <a:t>Unione</a:t>
            </a:r>
            <a:r>
              <a:rPr lang="fr-FR" sz="2400" i="1" dirty="0"/>
              <a:t> ha </a:t>
            </a:r>
            <a:r>
              <a:rPr lang="fr-FR" sz="2400" i="1" dirty="0" err="1"/>
              <a:t>bisogno</a:t>
            </a:r>
            <a:r>
              <a:rPr lang="fr-FR" sz="2400" i="1" dirty="0"/>
              <a:t> di </a:t>
            </a:r>
            <a:r>
              <a:rPr lang="fr-FR" sz="2400" i="1" dirty="0" err="1"/>
              <a:t>una</a:t>
            </a:r>
            <a:r>
              <a:rPr lang="fr-FR" sz="2400" i="1" dirty="0"/>
              <a:t> </a:t>
            </a:r>
            <a:r>
              <a:rPr lang="fr-FR" sz="2400" i="1" dirty="0" err="1"/>
              <a:t>Costituzione</a:t>
            </a:r>
            <a:r>
              <a:rPr lang="fr-FR" sz="2400" dirty="0"/>
              <a:t>, 31 </a:t>
            </a:r>
            <a:r>
              <a:rPr lang="fr-FR" sz="2400" dirty="0" err="1"/>
              <a:t>dicembre</a:t>
            </a:r>
            <a:r>
              <a:rPr lang="fr-FR" sz="2400" dirty="0"/>
              <a:t> 2021</a:t>
            </a:r>
            <a:endParaRPr lang="fr-FR" dirty="0">
              <a:hlinkClick r:id="rId2"/>
            </a:endParaRPr>
          </a:p>
          <a:p>
            <a:pPr marL="0" indent="0">
              <a:buNone/>
            </a:pPr>
            <a:endParaRPr lang="fr-FR" dirty="0">
              <a:hlinkClick r:id="rId2"/>
            </a:endParaRPr>
          </a:p>
          <a:p>
            <a:pPr marL="0" indent="0" algn="ctr">
              <a:buNone/>
            </a:pPr>
            <a:r>
              <a:rPr lang="fr-FR" sz="2000" dirty="0">
                <a:hlinkClick r:id="rId2"/>
              </a:rPr>
              <a:t>https://www.corriere.it/sette/editoriali/21_dicembre_31/claudio-magris-primi-euro-vienna-convinzione-l-unione-ha-bisogno-una-costituzione-b3b6a268-66fe-11ec-bb28-0e0a80cf262b.shtml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562937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21E7F9-94EC-5B95-108B-5A1419102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246D915-59AC-0E88-BB40-BB96053A04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097" t="10178" r="29416" b="16636"/>
          <a:stretch/>
        </p:blipFill>
        <p:spPr>
          <a:xfrm>
            <a:off x="683568" y="0"/>
            <a:ext cx="7630378" cy="5661248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098CEFB-30B7-C0F8-C38F-5892B28FA353}"/>
              </a:ext>
            </a:extLst>
          </p:cNvPr>
          <p:cNvSpPr txBox="1"/>
          <p:nvPr/>
        </p:nvSpPr>
        <p:spPr>
          <a:xfrm>
            <a:off x="107504" y="6093296"/>
            <a:ext cx="9036496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300" dirty="0">
                <a:hlinkClick r:id="rId3"/>
              </a:rPr>
              <a:t>https://www.cdt.ch/news/mondo/david-grossman-questa-e-una-vita-insopportabile-per-noi-israeliani-e-per-i-palestinesi-330337</a:t>
            </a:r>
            <a:r>
              <a:rPr lang="fr-FR" sz="13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1038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B10D10-5DE0-F52F-F85D-E7A6B753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CC25163-8E4C-3BBD-14FA-0A25BFD78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5F8C6AF-2A9E-1E99-80DD-E08692B934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50" t="14739" r="37001" b="54462"/>
          <a:stretch/>
        </p:blipFill>
        <p:spPr>
          <a:xfrm>
            <a:off x="-1176" y="1422222"/>
            <a:ext cx="9026212" cy="330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66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AB744E-1992-7FFB-50EE-D09F57009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226876B-37BD-7D50-354C-3EA4C585FF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888" t="10178" r="30312" b="30955"/>
          <a:stretch/>
        </p:blipFill>
        <p:spPr>
          <a:xfrm>
            <a:off x="0" y="561813"/>
            <a:ext cx="9144000" cy="5734373"/>
          </a:xfrm>
        </p:spPr>
      </p:pic>
    </p:spTree>
    <p:extLst>
      <p:ext uri="{BB962C8B-B14F-4D97-AF65-F5344CB8AC3E}">
        <p14:creationId xmlns:p14="http://schemas.microsoft.com/office/powerpoint/2010/main" val="244577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BA5E4F-111F-C43D-3C63-F98D95D7B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2877415D-9741-9EDE-592D-6181CF8A35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572" t="37225" r="33891" b="34137"/>
          <a:stretch/>
        </p:blipFill>
        <p:spPr>
          <a:xfrm>
            <a:off x="-17120" y="1417638"/>
            <a:ext cx="9138974" cy="3163491"/>
          </a:xfrm>
        </p:spPr>
      </p:pic>
    </p:spTree>
    <p:extLst>
      <p:ext uri="{BB962C8B-B14F-4D97-AF65-F5344CB8AC3E}">
        <p14:creationId xmlns:p14="http://schemas.microsoft.com/office/powerpoint/2010/main" val="2762445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686800" cy="6597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600" b="1" dirty="0"/>
              <a:t>Linguistique synchronique   </a:t>
            </a:r>
            <a:r>
              <a:rPr lang="fr-FR" sz="1600" dirty="0"/>
              <a:t>-  </a:t>
            </a:r>
            <a:r>
              <a:rPr lang="fr-FR" sz="1600" b="1" dirty="0"/>
              <a:t>L4ITLINS  -  année 2023-2024</a:t>
            </a:r>
          </a:p>
          <a:p>
            <a:pPr marL="0" indent="0" algn="ctr">
              <a:buNone/>
            </a:pPr>
            <a:endParaRPr lang="fr-FR" sz="2800" b="1" dirty="0">
              <a:solidFill>
                <a:srgbClr val="FF0000"/>
              </a:solidFill>
            </a:endParaRPr>
          </a:p>
          <a:p>
            <a:pPr marL="0" indent="0">
              <a:buNone/>
              <a:tabLst>
                <a:tab pos="354013" algn="l"/>
              </a:tabLst>
            </a:pPr>
            <a:r>
              <a:rPr lang="en-US" sz="2000" b="1" dirty="0"/>
              <a:t>	2</a:t>
            </a:r>
            <a:r>
              <a:rPr lang="en-US" sz="2000" b="1" baseline="30000" dirty="0"/>
              <a:t>a</a:t>
            </a:r>
            <a:r>
              <a:rPr lang="en-US" sz="2000" b="1" dirty="0"/>
              <a:t> </a:t>
            </a:r>
            <a:r>
              <a:rPr lang="en-US" sz="2000" b="1" dirty="0" err="1"/>
              <a:t>fase</a:t>
            </a:r>
            <a:r>
              <a:rPr lang="en-US" sz="2000" b="1" dirty="0"/>
              <a:t>  -</a:t>
            </a:r>
            <a:r>
              <a:rPr lang="en-US" sz="2000" dirty="0"/>
              <a:t>  </a:t>
            </a:r>
            <a:r>
              <a:rPr lang="fr-FR" sz="2000" dirty="0" err="1"/>
              <a:t>Negli</a:t>
            </a:r>
            <a:r>
              <a:rPr lang="fr-FR" sz="2000" dirty="0"/>
              <a:t> </a:t>
            </a:r>
            <a:r>
              <a:rPr lang="fr-FR" sz="2000" dirty="0" err="1"/>
              <a:t>anni</a:t>
            </a:r>
            <a:r>
              <a:rPr lang="fr-FR" sz="2000" dirty="0"/>
              <a:t> ’70, </a:t>
            </a:r>
            <a:r>
              <a:rPr lang="fr-FR" sz="2000" dirty="0" err="1"/>
              <a:t>una</a:t>
            </a:r>
            <a:r>
              <a:rPr lang="fr-FR" sz="2000" dirty="0"/>
              <a:t> </a:t>
            </a:r>
            <a:r>
              <a:rPr lang="fr-FR" sz="2000" dirty="0" err="1"/>
              <a:t>svolta</a:t>
            </a:r>
            <a:r>
              <a:rPr lang="fr-FR" sz="2000" dirty="0"/>
              <a:t>  : Umberto Eco parla di </a:t>
            </a:r>
            <a:r>
              <a:rPr lang="fr-FR" sz="2000" b="1" dirty="0" err="1"/>
              <a:t>neo-televisione</a:t>
            </a:r>
            <a:r>
              <a:rPr lang="fr-FR" sz="2000" dirty="0"/>
              <a:t>. </a:t>
            </a:r>
          </a:p>
          <a:p>
            <a:pPr marL="0" indent="0" algn="just">
              <a:buNone/>
              <a:tabLst>
                <a:tab pos="354013" algn="l"/>
              </a:tabLst>
            </a:pPr>
            <a:r>
              <a:rPr lang="fr-FR" sz="2000" dirty="0"/>
              <a:t>	</a:t>
            </a:r>
            <a:r>
              <a:rPr lang="fr-FR" sz="2000" dirty="0" err="1"/>
              <a:t>Viene</a:t>
            </a:r>
            <a:r>
              <a:rPr lang="fr-FR" sz="2000" dirty="0"/>
              <a:t> </a:t>
            </a:r>
            <a:r>
              <a:rPr lang="fr-FR" sz="2000" dirty="0" err="1"/>
              <a:t>creato</a:t>
            </a:r>
            <a:r>
              <a:rPr lang="fr-FR" sz="2000" dirty="0"/>
              <a:t> un 3° </a:t>
            </a:r>
            <a:r>
              <a:rPr lang="fr-FR" sz="2000" dirty="0" err="1"/>
              <a:t>canale</a:t>
            </a:r>
            <a:r>
              <a:rPr lang="fr-FR" sz="2000" dirty="0"/>
              <a:t>, con </a:t>
            </a:r>
            <a:r>
              <a:rPr lang="fr-FR" sz="2000" dirty="0" err="1"/>
              <a:t>ampio</a:t>
            </a:r>
            <a:r>
              <a:rPr lang="fr-FR" sz="2000" dirty="0"/>
              <a:t> </a:t>
            </a:r>
            <a:r>
              <a:rPr lang="fr-FR" sz="2000" dirty="0" err="1"/>
              <a:t>spazio</a:t>
            </a:r>
            <a:r>
              <a:rPr lang="fr-FR" sz="2000" dirty="0"/>
              <a:t> </a:t>
            </a:r>
            <a:r>
              <a:rPr lang="fr-FR" sz="2000" dirty="0" err="1"/>
              <a:t>dedicato</a:t>
            </a:r>
            <a:r>
              <a:rPr lang="fr-FR" sz="2000" dirty="0"/>
              <a:t> a </a:t>
            </a:r>
            <a:r>
              <a:rPr lang="fr-FR" sz="2000" dirty="0" err="1"/>
              <a:t>contenuti</a:t>
            </a:r>
            <a:r>
              <a:rPr lang="fr-FR" sz="2000" dirty="0"/>
              <a:t> </a:t>
            </a:r>
            <a:r>
              <a:rPr lang="fr-FR" sz="2000" dirty="0" err="1"/>
              <a:t>regionali</a:t>
            </a:r>
            <a:r>
              <a:rPr lang="fr-FR" sz="2000" dirty="0"/>
              <a:t> : </a:t>
            </a:r>
            <a:r>
              <a:rPr lang="fr-FR" sz="2000" dirty="0" err="1"/>
              <a:t>apertura</a:t>
            </a:r>
            <a:r>
              <a:rPr lang="fr-FR" sz="2000" dirty="0"/>
              <a:t> di </a:t>
            </a:r>
            <a:r>
              <a:rPr lang="fr-FR" sz="2000" dirty="0" err="1"/>
              <a:t>nuove</a:t>
            </a:r>
            <a:r>
              <a:rPr lang="fr-FR" sz="2000" dirty="0"/>
              <a:t> </a:t>
            </a:r>
            <a:r>
              <a:rPr lang="fr-FR" sz="2000" dirty="0" err="1"/>
              <a:t>sedi</a:t>
            </a:r>
            <a:r>
              <a:rPr lang="fr-FR" sz="2000" dirty="0"/>
              <a:t> </a:t>
            </a:r>
            <a:r>
              <a:rPr lang="fr-FR" sz="2000" dirty="0" err="1"/>
              <a:t>decentralizzate</a:t>
            </a:r>
            <a:r>
              <a:rPr lang="fr-FR" sz="2000" dirty="0"/>
              <a:t> e </a:t>
            </a:r>
            <a:r>
              <a:rPr lang="fr-FR" sz="2000" dirty="0" err="1"/>
              <a:t>spazio</a:t>
            </a:r>
            <a:r>
              <a:rPr lang="fr-FR" sz="2000" dirty="0"/>
              <a:t> importante al </a:t>
            </a:r>
            <a:r>
              <a:rPr lang="fr-FR" sz="2000" dirty="0" err="1"/>
              <a:t>parlato</a:t>
            </a:r>
            <a:r>
              <a:rPr lang="fr-FR" sz="2000" dirty="0"/>
              <a:t> locale. </a:t>
            </a:r>
          </a:p>
          <a:p>
            <a:pPr marL="0" indent="0" algn="just">
              <a:buNone/>
              <a:tabLst>
                <a:tab pos="354013" algn="l"/>
              </a:tabLst>
            </a:pPr>
            <a:r>
              <a:rPr lang="fr-FR" sz="2000" dirty="0"/>
              <a:t>	</a:t>
            </a:r>
            <a:r>
              <a:rPr lang="fr-FR" sz="2000" dirty="0" err="1"/>
              <a:t>Nei</a:t>
            </a:r>
            <a:r>
              <a:rPr lang="fr-FR" sz="2000" dirty="0"/>
              <a:t> </a:t>
            </a:r>
            <a:r>
              <a:rPr lang="fr-FR" sz="2000" dirty="0" err="1"/>
              <a:t>telegiornali</a:t>
            </a:r>
            <a:r>
              <a:rPr lang="fr-FR" sz="2000" dirty="0"/>
              <a:t>, </a:t>
            </a:r>
            <a:r>
              <a:rPr lang="fr-FR" sz="2000" dirty="0" err="1"/>
              <a:t>cambia</a:t>
            </a:r>
            <a:r>
              <a:rPr lang="fr-FR" sz="2000" dirty="0"/>
              <a:t> la figura </a:t>
            </a:r>
            <a:r>
              <a:rPr lang="fr-FR" sz="2000" dirty="0" err="1"/>
              <a:t>del</a:t>
            </a:r>
            <a:r>
              <a:rPr lang="fr-FR" sz="2000" dirty="0"/>
              <a:t> </a:t>
            </a:r>
            <a:r>
              <a:rPr lang="fr-FR" sz="2000" b="1" i="1" dirty="0" err="1"/>
              <a:t>presentatore</a:t>
            </a:r>
            <a:r>
              <a:rPr lang="fr-FR" sz="2000" dirty="0"/>
              <a:t>, </a:t>
            </a:r>
            <a:r>
              <a:rPr lang="fr-FR" sz="2000" dirty="0" err="1"/>
              <a:t>che</a:t>
            </a:r>
            <a:r>
              <a:rPr lang="fr-FR" sz="2000" dirty="0"/>
              <a:t> si </a:t>
            </a:r>
            <a:r>
              <a:rPr lang="fr-FR" sz="2000" dirty="0" err="1"/>
              <a:t>limitava</a:t>
            </a:r>
            <a:r>
              <a:rPr lang="fr-FR" sz="2000" dirty="0"/>
              <a:t> a </a:t>
            </a:r>
            <a:r>
              <a:rPr lang="fr-FR" sz="2000" dirty="0" err="1"/>
              <a:t>leggere</a:t>
            </a:r>
            <a:r>
              <a:rPr lang="fr-FR" sz="2000" dirty="0"/>
              <a:t> le </a:t>
            </a:r>
            <a:r>
              <a:rPr lang="fr-FR" sz="2000" dirty="0" err="1"/>
              <a:t>informazioni</a:t>
            </a:r>
            <a:r>
              <a:rPr lang="fr-FR" sz="2000" dirty="0"/>
              <a:t> con </a:t>
            </a:r>
            <a:r>
              <a:rPr lang="fr-FR" sz="2000" dirty="0" err="1"/>
              <a:t>una</a:t>
            </a:r>
            <a:r>
              <a:rPr lang="fr-FR" sz="2000" dirty="0"/>
              <a:t> </a:t>
            </a:r>
            <a:r>
              <a:rPr lang="fr-FR" sz="2000" dirty="0" err="1"/>
              <a:t>pronuncia</a:t>
            </a:r>
            <a:r>
              <a:rPr lang="fr-FR" sz="2000" dirty="0"/>
              <a:t> </a:t>
            </a:r>
            <a:r>
              <a:rPr lang="fr-FR" sz="2000" dirty="0" err="1"/>
              <a:t>perfetta</a:t>
            </a:r>
            <a:r>
              <a:rPr lang="fr-FR" sz="2000" dirty="0"/>
              <a:t> : </a:t>
            </a:r>
            <a:r>
              <a:rPr lang="fr-FR" sz="2000" dirty="0" err="1"/>
              <a:t>intervengono</a:t>
            </a:r>
            <a:r>
              <a:rPr lang="fr-FR" sz="2000" dirty="0"/>
              <a:t> </a:t>
            </a:r>
            <a:r>
              <a:rPr lang="fr-FR" sz="2000" dirty="0" err="1"/>
              <a:t>giornalisti</a:t>
            </a:r>
            <a:r>
              <a:rPr lang="fr-FR" sz="2000" dirty="0"/>
              <a:t> di </a:t>
            </a:r>
            <a:r>
              <a:rPr lang="fr-FR" sz="2000" dirty="0" err="1"/>
              <a:t>professione</a:t>
            </a:r>
            <a:r>
              <a:rPr lang="fr-FR" sz="2000" dirty="0"/>
              <a:t>, </a:t>
            </a:r>
            <a:r>
              <a:rPr lang="fr-FR" sz="2000" dirty="0" err="1"/>
              <a:t>interpretano</a:t>
            </a:r>
            <a:r>
              <a:rPr lang="fr-FR" sz="2000" dirty="0"/>
              <a:t> le </a:t>
            </a:r>
            <a:r>
              <a:rPr lang="fr-FR" sz="2000" dirty="0" err="1"/>
              <a:t>notizie</a:t>
            </a:r>
            <a:r>
              <a:rPr lang="fr-FR" sz="2000" dirty="0"/>
              <a:t> in </a:t>
            </a:r>
            <a:r>
              <a:rPr lang="fr-FR" sz="2000" dirty="0" err="1"/>
              <a:t>diretta</a:t>
            </a:r>
            <a:r>
              <a:rPr lang="fr-FR" sz="2000" dirty="0"/>
              <a:t> e </a:t>
            </a:r>
            <a:r>
              <a:rPr lang="fr-FR" sz="2000" dirty="0" err="1"/>
              <a:t>quindi</a:t>
            </a:r>
            <a:r>
              <a:rPr lang="fr-FR" sz="2000" dirty="0"/>
              <a:t> </a:t>
            </a:r>
            <a:r>
              <a:rPr lang="fr-FR" sz="2000" dirty="0" err="1"/>
              <a:t>utilizzano</a:t>
            </a:r>
            <a:r>
              <a:rPr lang="fr-FR" sz="2000" dirty="0"/>
              <a:t> il proprio </a:t>
            </a:r>
            <a:r>
              <a:rPr lang="fr-FR" sz="2000" dirty="0" err="1"/>
              <a:t>parlato</a:t>
            </a:r>
            <a:r>
              <a:rPr lang="fr-FR" sz="2000" dirty="0"/>
              <a:t>.</a:t>
            </a:r>
          </a:p>
          <a:p>
            <a:pPr marL="0" indent="0" algn="just">
              <a:buNone/>
              <a:tabLst>
                <a:tab pos="354013" algn="l"/>
              </a:tabLst>
            </a:pPr>
            <a:r>
              <a:rPr lang="fr-FR" sz="2000" dirty="0"/>
              <a:t>	</a:t>
            </a:r>
            <a:r>
              <a:rPr lang="fr-FR" sz="2000" dirty="0" err="1"/>
              <a:t>Negli</a:t>
            </a:r>
            <a:r>
              <a:rPr lang="fr-FR" sz="2000" dirty="0"/>
              <a:t> </a:t>
            </a:r>
            <a:r>
              <a:rPr lang="fr-FR" sz="2000" dirty="0" err="1"/>
              <a:t>anni</a:t>
            </a:r>
            <a:r>
              <a:rPr lang="fr-FR" sz="2000" dirty="0"/>
              <a:t> ’80 </a:t>
            </a:r>
            <a:r>
              <a:rPr lang="fr-FR" sz="2000" dirty="0" err="1"/>
              <a:t>nascono</a:t>
            </a:r>
            <a:r>
              <a:rPr lang="fr-FR" sz="2000" dirty="0"/>
              <a:t> le TV (e le radio) </a:t>
            </a:r>
            <a:r>
              <a:rPr lang="fr-FR" sz="2000" dirty="0" err="1"/>
              <a:t>private</a:t>
            </a:r>
            <a:r>
              <a:rPr lang="fr-FR" sz="2000" dirty="0"/>
              <a:t> : la RAI non ha più il </a:t>
            </a:r>
            <a:r>
              <a:rPr lang="fr-FR" sz="2000" dirty="0" err="1"/>
              <a:t>monopolio</a:t>
            </a:r>
            <a:r>
              <a:rPr lang="fr-FR" sz="2000" dirty="0"/>
              <a:t> e la </a:t>
            </a:r>
            <a:r>
              <a:rPr lang="fr-FR" sz="2000" dirty="0" err="1"/>
              <a:t>diversità</a:t>
            </a:r>
            <a:r>
              <a:rPr lang="fr-FR" sz="2000" dirty="0"/>
              <a:t> dei </a:t>
            </a:r>
            <a:r>
              <a:rPr lang="fr-FR" sz="2000" dirty="0" err="1"/>
              <a:t>programmi</a:t>
            </a:r>
            <a:r>
              <a:rPr lang="fr-FR" sz="2000" dirty="0"/>
              <a:t> è </a:t>
            </a:r>
            <a:r>
              <a:rPr lang="fr-FR" sz="2000" dirty="0" err="1"/>
              <a:t>accompagnata</a:t>
            </a:r>
            <a:r>
              <a:rPr lang="fr-FR" sz="2000" dirty="0"/>
              <a:t> da </a:t>
            </a:r>
            <a:r>
              <a:rPr lang="fr-FR" sz="2000" dirty="0" err="1"/>
              <a:t>una</a:t>
            </a:r>
            <a:r>
              <a:rPr lang="fr-FR" sz="2000" dirty="0"/>
              <a:t> sempre </a:t>
            </a:r>
            <a:r>
              <a:rPr lang="fr-FR" sz="2000" dirty="0" err="1"/>
              <a:t>maggiore</a:t>
            </a:r>
            <a:r>
              <a:rPr lang="fr-FR" sz="2000" dirty="0"/>
              <a:t> </a:t>
            </a:r>
            <a:r>
              <a:rPr lang="fr-FR" sz="2000" dirty="0" err="1"/>
              <a:t>varietà</a:t>
            </a:r>
            <a:r>
              <a:rPr lang="fr-FR" sz="2000" dirty="0"/>
              <a:t> </a:t>
            </a:r>
            <a:r>
              <a:rPr lang="fr-FR" sz="2000" dirty="0" err="1"/>
              <a:t>linguistica</a:t>
            </a:r>
            <a:r>
              <a:rPr lang="fr-FR" sz="2000" dirty="0"/>
              <a:t>, al fine di </a:t>
            </a:r>
            <a:r>
              <a:rPr lang="fr-FR" sz="2000" dirty="0" err="1"/>
              <a:t>coinvolgere</a:t>
            </a:r>
            <a:r>
              <a:rPr lang="fr-FR" sz="2000" dirty="0"/>
              <a:t> un </a:t>
            </a:r>
            <a:r>
              <a:rPr lang="fr-FR" sz="2000" dirty="0" err="1"/>
              <a:t>pubblico</a:t>
            </a:r>
            <a:r>
              <a:rPr lang="fr-FR" sz="2000" dirty="0"/>
              <a:t> sempre più </a:t>
            </a:r>
            <a:r>
              <a:rPr lang="fr-FR" sz="2000" dirty="0" err="1"/>
              <a:t>ampio</a:t>
            </a:r>
            <a:r>
              <a:rPr lang="fr-FR" sz="2000" dirty="0"/>
              <a:t> e </a:t>
            </a:r>
            <a:r>
              <a:rPr lang="fr-FR" sz="2000" dirty="0" err="1"/>
              <a:t>diversificato</a:t>
            </a:r>
            <a:r>
              <a:rPr lang="fr-FR" sz="2000" dirty="0"/>
              <a:t>.</a:t>
            </a:r>
          </a:p>
          <a:p>
            <a:pPr marL="0" indent="0" algn="just">
              <a:buNone/>
              <a:tabLst>
                <a:tab pos="354013" algn="l"/>
              </a:tabLst>
            </a:pPr>
            <a:r>
              <a:rPr lang="fr-FR" sz="2000" dirty="0"/>
              <a:t>	Massimo </a:t>
            </a:r>
            <a:r>
              <a:rPr lang="fr-FR" sz="2000" dirty="0" err="1"/>
              <a:t>Palermo</a:t>
            </a:r>
            <a:r>
              <a:rPr lang="fr-FR" sz="2000" dirty="0"/>
              <a:t> parla di «</a:t>
            </a:r>
            <a:r>
              <a:rPr lang="fr-FR" sz="2000" i="1" dirty="0"/>
              <a:t> corsa al </a:t>
            </a:r>
            <a:r>
              <a:rPr lang="fr-FR" sz="2000" i="1" dirty="0" err="1"/>
              <a:t>ribasso</a:t>
            </a:r>
            <a:r>
              <a:rPr lang="fr-FR" sz="2000" i="1" dirty="0"/>
              <a:t> </a:t>
            </a:r>
            <a:r>
              <a:rPr lang="fr-FR" sz="2000" i="1" dirty="0" err="1"/>
              <a:t>della</a:t>
            </a:r>
            <a:r>
              <a:rPr lang="fr-FR" sz="2000" i="1" dirty="0"/>
              <a:t> </a:t>
            </a:r>
            <a:r>
              <a:rPr lang="fr-FR" sz="2000" i="1" dirty="0" err="1"/>
              <a:t>qualità</a:t>
            </a:r>
            <a:r>
              <a:rPr lang="fr-FR" sz="2000" i="1" dirty="0"/>
              <a:t>, anche </a:t>
            </a:r>
            <a:r>
              <a:rPr lang="fr-FR" sz="2000" i="1" dirty="0" err="1"/>
              <a:t>linguistica</a:t>
            </a:r>
            <a:r>
              <a:rPr lang="fr-FR" sz="2000" i="1" dirty="0"/>
              <a:t> </a:t>
            </a:r>
            <a:r>
              <a:rPr lang="fr-FR" sz="2000" dirty="0"/>
              <a:t>» : </a:t>
            </a:r>
            <a:r>
              <a:rPr lang="fr-FR" sz="2000" dirty="0" err="1"/>
              <a:t>lo</a:t>
            </a:r>
            <a:r>
              <a:rPr lang="fr-FR" sz="2000" dirty="0"/>
              <a:t> </a:t>
            </a:r>
            <a:r>
              <a:rPr lang="fr-FR" sz="2000" dirty="0" err="1"/>
              <a:t>spettatore</a:t>
            </a:r>
            <a:r>
              <a:rPr lang="fr-FR" sz="2000" dirty="0"/>
              <a:t> </a:t>
            </a:r>
            <a:r>
              <a:rPr lang="fr-FR" sz="2000" dirty="0" err="1"/>
              <a:t>contribuisce</a:t>
            </a:r>
            <a:r>
              <a:rPr lang="fr-FR" sz="2000" dirty="0"/>
              <a:t> </a:t>
            </a:r>
            <a:r>
              <a:rPr lang="fr-FR" sz="2000" dirty="0" err="1"/>
              <a:t>infatti</a:t>
            </a:r>
            <a:r>
              <a:rPr lang="fr-FR" sz="2000" dirty="0"/>
              <a:t> </a:t>
            </a:r>
            <a:r>
              <a:rPr lang="fr-FR" sz="2000" dirty="0" err="1"/>
              <a:t>direttamente</a:t>
            </a:r>
            <a:r>
              <a:rPr lang="fr-FR" sz="2000" dirty="0"/>
              <a:t> al </a:t>
            </a:r>
            <a:r>
              <a:rPr lang="fr-FR" sz="2000" dirty="0" err="1"/>
              <a:t>successo</a:t>
            </a:r>
            <a:r>
              <a:rPr lang="fr-FR" sz="2000" dirty="0"/>
              <a:t> o </a:t>
            </a:r>
            <a:r>
              <a:rPr lang="fr-FR" sz="2000" dirty="0" err="1"/>
              <a:t>all’insuccesso</a:t>
            </a:r>
            <a:r>
              <a:rPr lang="fr-FR" sz="2000" dirty="0"/>
              <a:t> delle </a:t>
            </a:r>
            <a:r>
              <a:rPr lang="fr-FR" sz="2000" dirty="0" err="1"/>
              <a:t>trasmissioni</a:t>
            </a:r>
            <a:r>
              <a:rPr lang="fr-FR" sz="2000" dirty="0"/>
              <a:t>, </a:t>
            </a:r>
            <a:r>
              <a:rPr lang="fr-FR" sz="2000" dirty="0" err="1"/>
              <a:t>attraverso</a:t>
            </a:r>
            <a:r>
              <a:rPr lang="fr-FR" sz="2000" dirty="0"/>
              <a:t> il </a:t>
            </a:r>
            <a:r>
              <a:rPr lang="fr-FR" sz="2000" dirty="0" err="1"/>
              <a:t>meccanismo</a:t>
            </a:r>
            <a:r>
              <a:rPr lang="fr-FR" sz="2000" dirty="0"/>
              <a:t> </a:t>
            </a:r>
            <a:r>
              <a:rPr lang="fr-FR" sz="2000" dirty="0" err="1"/>
              <a:t>dell’</a:t>
            </a:r>
            <a:r>
              <a:rPr lang="fr-FR" sz="2000" i="1" dirty="0" err="1"/>
              <a:t>audience</a:t>
            </a:r>
            <a:r>
              <a:rPr lang="fr-FR" sz="2000" i="1" dirty="0"/>
              <a:t>.</a:t>
            </a:r>
            <a:r>
              <a:rPr lang="fr-FR" sz="2000" dirty="0"/>
              <a:t> </a:t>
            </a:r>
            <a:r>
              <a:rPr lang="fr-FR" sz="2000" dirty="0" err="1"/>
              <a:t>Progressivamente</a:t>
            </a:r>
            <a:r>
              <a:rPr lang="fr-FR" sz="2000" dirty="0"/>
              <a:t> il </a:t>
            </a:r>
            <a:r>
              <a:rPr lang="fr-FR" sz="2000" dirty="0" err="1"/>
              <a:t>pubblico</a:t>
            </a:r>
            <a:r>
              <a:rPr lang="fr-FR" sz="2000" dirty="0"/>
              <a:t> </a:t>
            </a:r>
            <a:r>
              <a:rPr lang="fr-FR" sz="2000" dirty="0" err="1"/>
              <a:t>interviene</a:t>
            </a:r>
            <a:r>
              <a:rPr lang="fr-FR" sz="2000" dirty="0"/>
              <a:t> </a:t>
            </a:r>
            <a:r>
              <a:rPr lang="fr-FR" sz="2000" dirty="0" err="1"/>
              <a:t>direttamente</a:t>
            </a:r>
            <a:r>
              <a:rPr lang="fr-FR" sz="2000" dirty="0"/>
              <a:t> </a:t>
            </a:r>
            <a:r>
              <a:rPr lang="fr-FR" sz="2000" dirty="0" err="1"/>
              <a:t>nelle</a:t>
            </a:r>
            <a:r>
              <a:rPr lang="fr-FR" sz="2000" dirty="0"/>
              <a:t> </a:t>
            </a:r>
            <a:r>
              <a:rPr lang="fr-FR" sz="2000" dirty="0" err="1"/>
              <a:t>trasmissioni</a:t>
            </a:r>
            <a:r>
              <a:rPr lang="fr-FR" sz="2000" dirty="0"/>
              <a:t> </a:t>
            </a:r>
            <a:r>
              <a:rPr lang="fr-FR" sz="2000" dirty="0" err="1"/>
              <a:t>televisive</a:t>
            </a:r>
            <a:r>
              <a:rPr lang="fr-FR" sz="2000" dirty="0"/>
              <a:t>, </a:t>
            </a:r>
            <a:r>
              <a:rPr lang="fr-FR" sz="2000" dirty="0" err="1"/>
              <a:t>attraverso</a:t>
            </a:r>
            <a:r>
              <a:rPr lang="fr-FR" sz="2000" dirty="0"/>
              <a:t> </a:t>
            </a:r>
            <a:r>
              <a:rPr lang="fr-FR" sz="2000" i="1" dirty="0"/>
              <a:t>talk show</a:t>
            </a:r>
            <a:r>
              <a:rPr lang="fr-FR" sz="2000" dirty="0"/>
              <a:t> e </a:t>
            </a:r>
            <a:r>
              <a:rPr lang="fr-FR" sz="2000" i="1" dirty="0"/>
              <a:t>reality show</a:t>
            </a:r>
            <a:r>
              <a:rPr lang="fr-FR" sz="2000" dirty="0"/>
              <a:t>. </a:t>
            </a:r>
          </a:p>
          <a:p>
            <a:pPr marL="0" indent="0" algn="just">
              <a:buNone/>
              <a:tabLst>
                <a:tab pos="354013" algn="l"/>
              </a:tabLst>
            </a:pPr>
            <a:r>
              <a:rPr lang="fr-FR" sz="2000" dirty="0"/>
              <a:t>	Il </a:t>
            </a:r>
            <a:r>
              <a:rPr lang="fr-FR" sz="2000" dirty="0" err="1"/>
              <a:t>linguaggio</a:t>
            </a:r>
            <a:r>
              <a:rPr lang="fr-FR" sz="2000" dirty="0"/>
              <a:t> </a:t>
            </a:r>
            <a:r>
              <a:rPr lang="fr-FR" sz="2000" dirty="0" err="1"/>
              <a:t>che</a:t>
            </a:r>
            <a:r>
              <a:rPr lang="fr-FR" sz="2000" dirty="0"/>
              <a:t> </a:t>
            </a:r>
            <a:r>
              <a:rPr lang="fr-FR" sz="2000" dirty="0" err="1"/>
              <a:t>possiamo</a:t>
            </a:r>
            <a:r>
              <a:rPr lang="fr-FR" sz="2000" dirty="0"/>
              <a:t> </a:t>
            </a:r>
            <a:r>
              <a:rPr lang="fr-FR" sz="2000" dirty="0" err="1"/>
              <a:t>ascoltare</a:t>
            </a:r>
            <a:r>
              <a:rPr lang="fr-FR" sz="2000" dirty="0"/>
              <a:t> in </a:t>
            </a:r>
            <a:r>
              <a:rPr lang="fr-FR" sz="2000" dirty="0" err="1"/>
              <a:t>televisione</a:t>
            </a:r>
            <a:r>
              <a:rPr lang="fr-FR" sz="2000" dirty="0"/>
              <a:t>, da </a:t>
            </a:r>
            <a:r>
              <a:rPr lang="fr-FR" sz="2000" dirty="0" err="1"/>
              <a:t>allora</a:t>
            </a:r>
            <a:r>
              <a:rPr lang="fr-FR" sz="2000" dirty="0"/>
              <a:t> : </a:t>
            </a:r>
            <a:r>
              <a:rPr lang="fr-FR" sz="2000" dirty="0" err="1"/>
              <a:t>orientato</a:t>
            </a:r>
            <a:r>
              <a:rPr lang="fr-FR" sz="2000" dirty="0"/>
              <a:t> verso l’</a:t>
            </a:r>
            <a:r>
              <a:rPr lang="fr-FR" sz="2000" dirty="0" err="1"/>
              <a:t>oralità</a:t>
            </a:r>
            <a:r>
              <a:rPr lang="fr-FR" sz="2000" dirty="0"/>
              <a:t> e i </a:t>
            </a:r>
            <a:r>
              <a:rPr lang="fr-FR" sz="2000" dirty="0" err="1"/>
              <a:t>registri</a:t>
            </a:r>
            <a:r>
              <a:rPr lang="fr-FR" sz="2000" dirty="0"/>
              <a:t> </a:t>
            </a:r>
            <a:r>
              <a:rPr lang="fr-FR" sz="2000" dirty="0" err="1"/>
              <a:t>linguistici</a:t>
            </a:r>
            <a:r>
              <a:rPr lang="fr-FR" sz="2000" dirty="0"/>
              <a:t> </a:t>
            </a:r>
            <a:r>
              <a:rPr lang="fr-FR" sz="2000" dirty="0" err="1"/>
              <a:t>bassi</a:t>
            </a:r>
            <a:r>
              <a:rPr lang="fr-FR" sz="2000" dirty="0"/>
              <a:t> (</a:t>
            </a:r>
            <a:r>
              <a:rPr lang="fr-FR" sz="2000" dirty="0" err="1"/>
              <a:t>garanzia</a:t>
            </a:r>
            <a:r>
              <a:rPr lang="fr-FR" sz="2000" dirty="0"/>
              <a:t> di </a:t>
            </a:r>
            <a:r>
              <a:rPr lang="fr-FR" sz="2000" dirty="0" err="1"/>
              <a:t>massima</a:t>
            </a:r>
            <a:r>
              <a:rPr lang="fr-FR" sz="2000" dirty="0"/>
              <a:t> </a:t>
            </a:r>
            <a:r>
              <a:rPr lang="fr-FR" sz="2000" dirty="0" err="1"/>
              <a:t>identificazione</a:t>
            </a:r>
            <a:r>
              <a:rPr lang="fr-FR" sz="2000" dirty="0"/>
              <a:t> </a:t>
            </a:r>
            <a:r>
              <a:rPr lang="fr-FR" sz="2000" dirty="0" err="1"/>
              <a:t>possibile</a:t>
            </a:r>
            <a:r>
              <a:rPr lang="fr-FR" sz="2000" dirty="0"/>
              <a:t> con il </a:t>
            </a:r>
            <a:r>
              <a:rPr lang="fr-FR" sz="2000" dirty="0" err="1"/>
              <a:t>maggior</a:t>
            </a:r>
            <a:r>
              <a:rPr lang="fr-FR" sz="2000" dirty="0"/>
              <a:t> </a:t>
            </a:r>
            <a:r>
              <a:rPr lang="fr-FR" sz="2000" dirty="0" err="1"/>
              <a:t>numero</a:t>
            </a:r>
            <a:r>
              <a:rPr lang="fr-FR" sz="2000" dirty="0"/>
              <a:t> </a:t>
            </a:r>
            <a:r>
              <a:rPr lang="fr-FR" sz="2000" dirty="0" err="1"/>
              <a:t>possibile</a:t>
            </a:r>
            <a:r>
              <a:rPr lang="fr-FR" sz="2000" dirty="0"/>
              <a:t> di </a:t>
            </a:r>
            <a:r>
              <a:rPr lang="fr-FR" sz="2000" dirty="0" err="1"/>
              <a:t>telespettatori</a:t>
            </a:r>
            <a:r>
              <a:rPr lang="fr-FR" sz="2000" dirty="0"/>
              <a:t>).</a:t>
            </a:r>
            <a:endParaRPr lang="it-IT" sz="2000" b="1" dirty="0"/>
          </a:p>
          <a:p>
            <a:pPr marL="0" indent="0" algn="just">
              <a:buNone/>
              <a:tabLst>
                <a:tab pos="528638" algn="l"/>
              </a:tabLst>
            </a:pPr>
            <a:endParaRPr lang="it-IT" sz="2000" dirty="0"/>
          </a:p>
          <a:p>
            <a:pPr marL="0" indent="0" algn="just">
              <a:buNone/>
              <a:tabLst>
                <a:tab pos="528638" algn="l"/>
              </a:tabLst>
            </a:pPr>
            <a:endParaRPr lang="fr-FR" sz="2000" dirty="0"/>
          </a:p>
          <a:p>
            <a:pPr marL="0" indent="0" algn="ctr">
              <a:buNone/>
              <a:tabLst>
                <a:tab pos="528638" algn="l"/>
              </a:tabLst>
            </a:pPr>
            <a:endParaRPr lang="it-IT" sz="2000" b="1" dirty="0"/>
          </a:p>
          <a:p>
            <a:pPr marL="0" indent="0">
              <a:buNone/>
            </a:pPr>
            <a:endParaRPr lang="fr-FR" sz="2000" dirty="0"/>
          </a:p>
          <a:p>
            <a:pPr marL="0" indent="0" algn="ctr">
              <a:buNone/>
            </a:pPr>
            <a:endParaRPr lang="fr-FR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01472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40D318-B218-45CF-58D2-08D50ABD7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0AC00D6-144D-F077-7A17-D4CE2A3604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572" t="16542" r="33891" b="15045"/>
          <a:stretch/>
        </p:blipFill>
        <p:spPr>
          <a:xfrm>
            <a:off x="757422" y="332656"/>
            <a:ext cx="7629155" cy="6308724"/>
          </a:xfrm>
        </p:spPr>
      </p:pic>
    </p:spTree>
    <p:extLst>
      <p:ext uri="{BB962C8B-B14F-4D97-AF65-F5344CB8AC3E}">
        <p14:creationId xmlns:p14="http://schemas.microsoft.com/office/powerpoint/2010/main" val="2369218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63BAB7-D6B7-EF45-E72C-423F307EB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9388016-DACE-FA67-A962-B71CB599D2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626" t="13360" r="38366" b="15045"/>
          <a:stretch/>
        </p:blipFill>
        <p:spPr>
          <a:xfrm>
            <a:off x="1521183" y="0"/>
            <a:ext cx="5787121" cy="6853169"/>
          </a:xfrm>
        </p:spPr>
      </p:pic>
    </p:spTree>
    <p:extLst>
      <p:ext uri="{BB962C8B-B14F-4D97-AF65-F5344CB8AC3E}">
        <p14:creationId xmlns:p14="http://schemas.microsoft.com/office/powerpoint/2010/main" val="3775422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8E5CF3-4B87-D050-A3DD-BAA853BC1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CB6A351-002A-C9BD-0089-F78E575604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626" t="13360" r="38366" b="40501"/>
          <a:stretch/>
        </p:blipFill>
        <p:spPr>
          <a:xfrm>
            <a:off x="899592" y="620688"/>
            <a:ext cx="7528560" cy="5745479"/>
          </a:xfrm>
        </p:spPr>
      </p:pic>
    </p:spTree>
    <p:extLst>
      <p:ext uri="{BB962C8B-B14F-4D97-AF65-F5344CB8AC3E}">
        <p14:creationId xmlns:p14="http://schemas.microsoft.com/office/powerpoint/2010/main" val="1632525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9B91A2-C415-94B0-E975-B24CC2B43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52242CA-2930-4241-C285-6C1BD6575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731" t="21315" r="38366" b="37319"/>
          <a:stretch/>
        </p:blipFill>
        <p:spPr>
          <a:xfrm>
            <a:off x="179512" y="332656"/>
            <a:ext cx="8676966" cy="5784644"/>
          </a:xfrm>
        </p:spPr>
      </p:pic>
    </p:spTree>
    <p:extLst>
      <p:ext uri="{BB962C8B-B14F-4D97-AF65-F5344CB8AC3E}">
        <p14:creationId xmlns:p14="http://schemas.microsoft.com/office/powerpoint/2010/main" val="1681335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AF2E8E-2CB8-43BE-5A3E-338F51228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B7A8B66-0C1D-0169-D487-388BA0953E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731" t="14951" r="38366" b="38910"/>
          <a:stretch/>
        </p:blipFill>
        <p:spPr>
          <a:xfrm>
            <a:off x="457200" y="369277"/>
            <a:ext cx="8229600" cy="6119446"/>
          </a:xfrm>
        </p:spPr>
      </p:pic>
    </p:spTree>
    <p:extLst>
      <p:ext uri="{BB962C8B-B14F-4D97-AF65-F5344CB8AC3E}">
        <p14:creationId xmlns:p14="http://schemas.microsoft.com/office/powerpoint/2010/main" val="3033185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1E99E2-6438-49C9-8C4D-8B319C4B3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1976979-080E-6F4B-970E-FF6448B0D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626" t="26088" r="38366" b="29364"/>
          <a:stretch/>
        </p:blipFill>
        <p:spPr>
          <a:xfrm>
            <a:off x="323529" y="274638"/>
            <a:ext cx="8585970" cy="6326504"/>
          </a:xfrm>
        </p:spPr>
      </p:pic>
    </p:spTree>
    <p:extLst>
      <p:ext uri="{BB962C8B-B14F-4D97-AF65-F5344CB8AC3E}">
        <p14:creationId xmlns:p14="http://schemas.microsoft.com/office/powerpoint/2010/main" val="2899827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33714-A6F7-8576-D4D1-B8229DF51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E64AE53-0A00-A3DE-0F63-E0B2763C70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942" t="22906" r="36576" b="21409"/>
          <a:stretch/>
        </p:blipFill>
        <p:spPr>
          <a:xfrm>
            <a:off x="404549" y="2332"/>
            <a:ext cx="8422677" cy="6855668"/>
          </a:xfrm>
        </p:spPr>
      </p:pic>
    </p:spTree>
    <p:extLst>
      <p:ext uri="{BB962C8B-B14F-4D97-AF65-F5344CB8AC3E}">
        <p14:creationId xmlns:p14="http://schemas.microsoft.com/office/powerpoint/2010/main" val="1705620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686800" cy="659735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fr-FR" sz="1800" b="1" dirty="0"/>
              <a:t>Linguistique synchronique   </a:t>
            </a:r>
            <a:r>
              <a:rPr lang="fr-FR" sz="1800" dirty="0"/>
              <a:t>-  </a:t>
            </a:r>
            <a:r>
              <a:rPr lang="fr-FR" sz="1800" b="1" dirty="0"/>
              <a:t>L4ITLINS  -  année 2023-2024</a:t>
            </a:r>
          </a:p>
          <a:p>
            <a:pPr marL="0" indent="0" algn="ctr">
              <a:buNone/>
            </a:pPr>
            <a:endParaRPr lang="fr-FR" sz="2800" b="1" dirty="0">
              <a:solidFill>
                <a:srgbClr val="FF0000"/>
              </a:solidFill>
            </a:endParaRPr>
          </a:p>
          <a:p>
            <a:pPr marL="0" indent="0" algn="just">
              <a:buNone/>
              <a:tabLst>
                <a:tab pos="354013" algn="l"/>
              </a:tabLst>
            </a:pPr>
            <a:r>
              <a:rPr lang="fr-FR" sz="2000" b="1" dirty="0"/>
              <a:t>	</a:t>
            </a:r>
            <a:r>
              <a:rPr lang="fr-FR" sz="2400" b="1" dirty="0"/>
              <a:t>3</a:t>
            </a:r>
            <a:r>
              <a:rPr lang="fr-FR" sz="2400" b="1" baseline="30000" dirty="0"/>
              <a:t>a</a:t>
            </a:r>
            <a:r>
              <a:rPr lang="fr-FR" sz="2400" b="1" dirty="0"/>
              <a:t> </a:t>
            </a:r>
            <a:r>
              <a:rPr lang="fr-FR" sz="2400" b="1" dirty="0" err="1"/>
              <a:t>fase</a:t>
            </a:r>
            <a:r>
              <a:rPr lang="fr-FR" sz="2400" b="1" dirty="0"/>
              <a:t>  -</a:t>
            </a:r>
            <a:r>
              <a:rPr lang="fr-FR" sz="2400" dirty="0"/>
              <a:t>  Dalla fine </a:t>
            </a:r>
            <a:r>
              <a:rPr lang="fr-FR" sz="2400" dirty="0" err="1"/>
              <a:t>degli</a:t>
            </a:r>
            <a:r>
              <a:rPr lang="fr-FR" sz="2400" dirty="0"/>
              <a:t> </a:t>
            </a:r>
            <a:r>
              <a:rPr lang="fr-FR" sz="2400" dirty="0" err="1"/>
              <a:t>anni</a:t>
            </a:r>
            <a:r>
              <a:rPr lang="fr-FR" sz="2400" dirty="0"/>
              <a:t> ’90, le </a:t>
            </a:r>
            <a:r>
              <a:rPr lang="fr-FR" sz="2400" dirty="0" err="1"/>
              <a:t>innovazioni</a:t>
            </a:r>
            <a:r>
              <a:rPr lang="fr-FR" sz="2400" dirty="0"/>
              <a:t> </a:t>
            </a:r>
            <a:r>
              <a:rPr lang="fr-FR" sz="2400" dirty="0" err="1"/>
              <a:t>tecnologiche</a:t>
            </a:r>
            <a:r>
              <a:rPr lang="fr-FR" sz="2400" dirty="0"/>
              <a:t> </a:t>
            </a:r>
            <a:r>
              <a:rPr lang="fr-FR" sz="2400" dirty="0" err="1"/>
              <a:t>portano</a:t>
            </a:r>
            <a:r>
              <a:rPr lang="fr-FR" sz="2400" dirty="0"/>
              <a:t> a </a:t>
            </a:r>
            <a:r>
              <a:rPr lang="fr-FR" sz="2400" dirty="0" err="1"/>
              <a:t>una</a:t>
            </a:r>
            <a:r>
              <a:rPr lang="fr-FR" sz="2400" dirty="0"/>
              <a:t> </a:t>
            </a:r>
            <a:r>
              <a:rPr lang="fr-FR" sz="2400" dirty="0" err="1"/>
              <a:t>nuova</a:t>
            </a:r>
            <a:r>
              <a:rPr lang="fr-FR" sz="2400" dirty="0"/>
              <a:t> </a:t>
            </a:r>
            <a:r>
              <a:rPr lang="fr-FR" sz="2400" dirty="0" err="1"/>
              <a:t>svolta</a:t>
            </a:r>
            <a:r>
              <a:rPr lang="fr-FR" sz="2400" dirty="0"/>
              <a:t> : </a:t>
            </a:r>
            <a:r>
              <a:rPr lang="fr-FR" sz="2400" dirty="0" err="1"/>
              <a:t>televisione</a:t>
            </a:r>
            <a:r>
              <a:rPr lang="fr-FR" sz="2400" dirty="0"/>
              <a:t> digitale e </a:t>
            </a:r>
            <a:r>
              <a:rPr lang="fr-FR" sz="2400" dirty="0" err="1"/>
              <a:t>satellitare</a:t>
            </a:r>
            <a:r>
              <a:rPr lang="fr-FR" sz="2400" dirty="0"/>
              <a:t>, </a:t>
            </a:r>
            <a:r>
              <a:rPr lang="fr-FR" sz="2400" dirty="0" err="1"/>
              <a:t>moltissimi</a:t>
            </a:r>
            <a:r>
              <a:rPr lang="fr-FR" sz="2400" dirty="0"/>
              <a:t> </a:t>
            </a:r>
            <a:r>
              <a:rPr lang="fr-FR" sz="2400" dirty="0" err="1"/>
              <a:t>canali</a:t>
            </a:r>
            <a:r>
              <a:rPr lang="fr-FR" sz="2400" dirty="0"/>
              <a:t> </a:t>
            </a:r>
            <a:r>
              <a:rPr lang="fr-FR" sz="2400" dirty="0" err="1"/>
              <a:t>privati</a:t>
            </a:r>
            <a:r>
              <a:rPr lang="fr-FR" sz="2400" dirty="0"/>
              <a:t>, </a:t>
            </a:r>
            <a:r>
              <a:rPr lang="fr-FR" sz="2400" dirty="0" err="1"/>
              <a:t>contenuti</a:t>
            </a:r>
            <a:r>
              <a:rPr lang="fr-FR" sz="2400" dirty="0"/>
              <a:t> </a:t>
            </a:r>
            <a:r>
              <a:rPr lang="fr-FR" sz="2400" dirty="0" err="1"/>
              <a:t>particolari</a:t>
            </a:r>
            <a:r>
              <a:rPr lang="fr-FR" sz="2400" dirty="0"/>
              <a:t> a </a:t>
            </a:r>
            <a:r>
              <a:rPr lang="fr-FR" sz="2400" dirty="0" err="1"/>
              <a:t>pagamento</a:t>
            </a:r>
            <a:r>
              <a:rPr lang="fr-FR" sz="2400" dirty="0"/>
              <a:t>, </a:t>
            </a:r>
            <a:r>
              <a:rPr lang="fr-FR" sz="2400" dirty="0" err="1"/>
              <a:t>uso</a:t>
            </a:r>
            <a:r>
              <a:rPr lang="fr-FR" sz="2400" dirty="0"/>
              <a:t> di internet e </a:t>
            </a:r>
            <a:r>
              <a:rPr lang="fr-FR" sz="2400" dirty="0" err="1"/>
              <a:t>pubblicazione</a:t>
            </a:r>
            <a:r>
              <a:rPr lang="fr-FR" sz="2400" dirty="0"/>
              <a:t> in </a:t>
            </a:r>
            <a:r>
              <a:rPr lang="fr-FR" sz="2400" dirty="0" err="1"/>
              <a:t>rete</a:t>
            </a:r>
            <a:r>
              <a:rPr lang="fr-FR" sz="2400" dirty="0"/>
              <a:t> di </a:t>
            </a:r>
            <a:r>
              <a:rPr lang="fr-FR" sz="2400" dirty="0" err="1"/>
              <a:t>video</a:t>
            </a:r>
            <a:r>
              <a:rPr lang="fr-FR" sz="2400" dirty="0"/>
              <a:t> </a:t>
            </a:r>
            <a:r>
              <a:rPr lang="fr-FR" sz="2400" dirty="0" err="1"/>
              <a:t>private</a:t>
            </a:r>
            <a:r>
              <a:rPr lang="fr-FR" sz="2400" dirty="0"/>
              <a:t>, </a:t>
            </a:r>
            <a:r>
              <a:rPr lang="fr-FR" sz="2400" dirty="0" err="1"/>
              <a:t>convergenza</a:t>
            </a:r>
            <a:r>
              <a:rPr lang="fr-FR" sz="2400" dirty="0"/>
              <a:t> delle </a:t>
            </a:r>
            <a:r>
              <a:rPr lang="fr-FR" sz="2400" dirty="0" err="1"/>
              <a:t>piattaforme</a:t>
            </a:r>
            <a:r>
              <a:rPr lang="fr-FR" sz="2400" dirty="0"/>
              <a:t> (</a:t>
            </a:r>
            <a:r>
              <a:rPr lang="fr-FR" sz="2400" dirty="0" err="1"/>
              <a:t>televisione</a:t>
            </a:r>
            <a:r>
              <a:rPr lang="fr-FR" sz="2400" dirty="0"/>
              <a:t> + internet + social networks). </a:t>
            </a:r>
          </a:p>
          <a:p>
            <a:pPr marL="0" indent="0" algn="just">
              <a:buNone/>
              <a:tabLst>
                <a:tab pos="354013" algn="l"/>
              </a:tabLst>
            </a:pPr>
            <a:endParaRPr lang="fr-FR" sz="2400" dirty="0"/>
          </a:p>
          <a:p>
            <a:pPr marL="0" indent="0" algn="just">
              <a:buNone/>
              <a:tabLst>
                <a:tab pos="354013" algn="l"/>
              </a:tabLst>
            </a:pPr>
            <a:r>
              <a:rPr lang="fr-FR" sz="2400" dirty="0"/>
              <a:t>	Fine </a:t>
            </a:r>
            <a:r>
              <a:rPr lang="fr-FR" sz="2400" dirty="0" err="1"/>
              <a:t>della</a:t>
            </a:r>
            <a:r>
              <a:rPr lang="fr-FR" sz="2400" dirty="0"/>
              <a:t> </a:t>
            </a:r>
            <a:r>
              <a:rPr lang="fr-FR" sz="2400" dirty="0" err="1"/>
              <a:t>programmazione</a:t>
            </a:r>
            <a:r>
              <a:rPr lang="fr-FR" sz="2400" dirty="0"/>
              <a:t> </a:t>
            </a:r>
            <a:r>
              <a:rPr lang="fr-FR" sz="2400" dirty="0" err="1"/>
              <a:t>generalista</a:t>
            </a:r>
            <a:r>
              <a:rPr lang="fr-FR" sz="2400" dirty="0"/>
              <a:t> : </a:t>
            </a:r>
            <a:r>
              <a:rPr lang="fr-FR" sz="2400" u="sng" dirty="0"/>
              <a:t>il </a:t>
            </a:r>
            <a:r>
              <a:rPr lang="fr-FR" sz="2400" u="sng" dirty="0" err="1"/>
              <a:t>pubblico</a:t>
            </a:r>
            <a:r>
              <a:rPr lang="fr-FR" sz="2400" u="sng" dirty="0"/>
              <a:t> </a:t>
            </a:r>
            <a:r>
              <a:rPr lang="fr-FR" sz="2400" u="sng" dirty="0" err="1"/>
              <a:t>sceglie</a:t>
            </a:r>
            <a:r>
              <a:rPr lang="fr-FR" sz="2400" dirty="0"/>
              <a:t> i </a:t>
            </a:r>
            <a:r>
              <a:rPr lang="fr-FR" sz="2400" dirty="0" err="1"/>
              <a:t>propri</a:t>
            </a:r>
            <a:r>
              <a:rPr lang="fr-FR" sz="2400" dirty="0"/>
              <a:t> </a:t>
            </a:r>
            <a:r>
              <a:rPr lang="fr-FR" sz="2400" dirty="0" err="1"/>
              <a:t>canali</a:t>
            </a:r>
            <a:r>
              <a:rPr lang="fr-FR" sz="2400" dirty="0"/>
              <a:t>, le </a:t>
            </a:r>
            <a:r>
              <a:rPr lang="fr-FR" sz="2400" dirty="0" err="1"/>
              <a:t>proprie</a:t>
            </a:r>
            <a:r>
              <a:rPr lang="fr-FR" sz="2400" dirty="0"/>
              <a:t> </a:t>
            </a:r>
            <a:r>
              <a:rPr lang="fr-FR" sz="2400" dirty="0" err="1"/>
              <a:t>trasmissioni</a:t>
            </a:r>
            <a:r>
              <a:rPr lang="fr-FR" sz="2400" dirty="0"/>
              <a:t>, </a:t>
            </a:r>
            <a:r>
              <a:rPr lang="fr-FR" sz="2400" u="sng" dirty="0" err="1"/>
              <a:t>può</a:t>
            </a:r>
            <a:r>
              <a:rPr lang="fr-FR" sz="2400" u="sng" dirty="0"/>
              <a:t> </a:t>
            </a:r>
            <a:r>
              <a:rPr lang="fr-FR" sz="2400" u="sng" dirty="0" err="1"/>
              <a:t>rivederli</a:t>
            </a:r>
            <a:r>
              <a:rPr lang="fr-FR" sz="2400" u="sng" dirty="0"/>
              <a:t> in streaming</a:t>
            </a:r>
            <a:r>
              <a:rPr lang="fr-FR" sz="2400" dirty="0"/>
              <a:t> in </a:t>
            </a:r>
            <a:r>
              <a:rPr lang="fr-FR" sz="2400" dirty="0" err="1"/>
              <a:t>qualsiasi</a:t>
            </a:r>
            <a:r>
              <a:rPr lang="fr-FR" sz="2400" dirty="0"/>
              <a:t> </a:t>
            </a:r>
            <a:r>
              <a:rPr lang="fr-FR" sz="2400" dirty="0" err="1"/>
              <a:t>momento</a:t>
            </a:r>
            <a:r>
              <a:rPr lang="fr-FR" sz="2400" dirty="0"/>
              <a:t> </a:t>
            </a:r>
            <a:r>
              <a:rPr lang="fr-FR" sz="2400" dirty="0">
                <a:sym typeface="Symbol"/>
              </a:rPr>
              <a:t></a:t>
            </a:r>
            <a:r>
              <a:rPr lang="fr-FR" sz="2400" dirty="0"/>
              <a:t> si </a:t>
            </a:r>
            <a:r>
              <a:rPr lang="fr-FR" sz="2400" dirty="0" err="1"/>
              <a:t>ritorna</a:t>
            </a:r>
            <a:r>
              <a:rPr lang="fr-FR" sz="2400" dirty="0"/>
              <a:t> anche a un </a:t>
            </a:r>
            <a:r>
              <a:rPr lang="fr-FR" sz="2400" dirty="0" err="1"/>
              <a:t>tipo</a:t>
            </a:r>
            <a:r>
              <a:rPr lang="fr-FR" sz="2400" dirty="0"/>
              <a:t> di espressione più </a:t>
            </a:r>
            <a:r>
              <a:rPr lang="fr-FR" sz="2400" dirty="0" err="1"/>
              <a:t>vicino</a:t>
            </a:r>
            <a:r>
              <a:rPr lang="fr-FR" sz="2400" dirty="0"/>
              <a:t> allo </a:t>
            </a:r>
            <a:r>
              <a:rPr lang="fr-FR" sz="2400" dirty="0" err="1"/>
              <a:t>scritto</a:t>
            </a:r>
            <a:r>
              <a:rPr lang="fr-FR" sz="2400" dirty="0"/>
              <a:t>, </a:t>
            </a:r>
            <a:r>
              <a:rPr lang="fr-FR" sz="2400" dirty="0" err="1"/>
              <a:t>all’italiano</a:t>
            </a:r>
            <a:r>
              <a:rPr lang="fr-FR" sz="2400" dirty="0"/>
              <a:t> di </a:t>
            </a:r>
            <a:r>
              <a:rPr lang="fr-FR" sz="2400" dirty="0" err="1"/>
              <a:t>riferimento</a:t>
            </a:r>
            <a:r>
              <a:rPr lang="fr-FR" sz="2400" dirty="0"/>
              <a:t> e, </a:t>
            </a:r>
            <a:r>
              <a:rPr lang="fr-FR" sz="2400" dirty="0" err="1"/>
              <a:t>potenzialmente</a:t>
            </a:r>
            <a:r>
              <a:rPr lang="fr-FR" sz="2400" dirty="0"/>
              <a:t>, verso </a:t>
            </a:r>
            <a:r>
              <a:rPr lang="fr-FR" sz="2400" dirty="0" err="1"/>
              <a:t>registri</a:t>
            </a:r>
            <a:r>
              <a:rPr lang="fr-FR" sz="2400" dirty="0"/>
              <a:t> </a:t>
            </a:r>
            <a:r>
              <a:rPr lang="fr-FR" sz="2400" dirty="0" err="1"/>
              <a:t>linguistici</a:t>
            </a:r>
            <a:r>
              <a:rPr lang="fr-FR" sz="2400" dirty="0"/>
              <a:t> </a:t>
            </a:r>
            <a:r>
              <a:rPr lang="fr-FR" sz="2400" dirty="0" err="1"/>
              <a:t>alti</a:t>
            </a:r>
            <a:r>
              <a:rPr lang="fr-FR" sz="2400" dirty="0"/>
              <a:t>.</a:t>
            </a:r>
          </a:p>
          <a:p>
            <a:pPr marL="0" indent="0" algn="just">
              <a:buNone/>
              <a:tabLst>
                <a:tab pos="354013" algn="l"/>
              </a:tabLst>
            </a:pPr>
            <a:r>
              <a:rPr lang="fr-FR" sz="2400" dirty="0"/>
              <a:t>	</a:t>
            </a:r>
          </a:p>
          <a:p>
            <a:pPr marL="0" indent="0" algn="just">
              <a:buNone/>
              <a:tabLst>
                <a:tab pos="354013" algn="l"/>
              </a:tabLst>
            </a:pPr>
            <a:r>
              <a:rPr lang="fr-FR" sz="2400" dirty="0"/>
              <a:t>	</a:t>
            </a:r>
            <a:r>
              <a:rPr lang="fr-FR" sz="2400" dirty="0" err="1"/>
              <a:t>Secondo</a:t>
            </a:r>
            <a:r>
              <a:rPr lang="fr-FR" sz="2400" dirty="0"/>
              <a:t> i </a:t>
            </a:r>
            <a:r>
              <a:rPr lang="fr-FR" sz="2400" dirty="0" err="1"/>
              <a:t>linguisti</a:t>
            </a:r>
            <a:r>
              <a:rPr lang="fr-FR" sz="2400" dirty="0"/>
              <a:t>, </a:t>
            </a:r>
            <a:r>
              <a:rPr lang="fr-FR" sz="2400" dirty="0" err="1"/>
              <a:t>nel</a:t>
            </a:r>
            <a:r>
              <a:rPr lang="fr-FR" sz="2400" dirty="0"/>
              <a:t> tempo, la </a:t>
            </a:r>
            <a:r>
              <a:rPr lang="fr-FR" sz="2400" dirty="0" err="1"/>
              <a:t>televisione</a:t>
            </a:r>
            <a:r>
              <a:rPr lang="fr-FR" sz="2400" dirty="0"/>
              <a:t> è </a:t>
            </a:r>
            <a:r>
              <a:rPr lang="fr-FR" sz="2400" dirty="0" err="1"/>
              <a:t>passata</a:t>
            </a:r>
            <a:r>
              <a:rPr lang="fr-FR" sz="2400" dirty="0"/>
              <a:t> da </a:t>
            </a:r>
            <a:r>
              <a:rPr lang="fr-FR" sz="2400" b="1" i="1" dirty="0"/>
              <a:t>« </a:t>
            </a:r>
            <a:r>
              <a:rPr lang="fr-FR" sz="2400" b="1" i="1" dirty="0" err="1"/>
              <a:t>modello</a:t>
            </a:r>
            <a:r>
              <a:rPr lang="fr-FR" sz="2400" b="1" i="1" dirty="0"/>
              <a:t> di lingua »</a:t>
            </a:r>
            <a:r>
              <a:rPr lang="fr-FR" sz="2400" dirty="0"/>
              <a:t> a </a:t>
            </a:r>
            <a:r>
              <a:rPr lang="fr-FR" sz="2400" b="1" i="1" dirty="0"/>
              <a:t>« </a:t>
            </a:r>
            <a:r>
              <a:rPr lang="fr-FR" sz="2400" b="1" i="1" dirty="0" err="1"/>
              <a:t>specchio</a:t>
            </a:r>
            <a:r>
              <a:rPr lang="fr-FR" sz="2400" b="1" i="1" dirty="0"/>
              <a:t> delle lingue »</a:t>
            </a:r>
            <a:r>
              <a:rPr lang="fr-FR" sz="2400" dirty="0"/>
              <a:t> ; </a:t>
            </a:r>
            <a:r>
              <a:rPr lang="fr-FR" sz="2400" dirty="0" err="1"/>
              <a:t>che</a:t>
            </a:r>
            <a:r>
              <a:rPr lang="fr-FR" sz="2400" dirty="0"/>
              <a:t> a volte </a:t>
            </a:r>
            <a:r>
              <a:rPr lang="fr-FR" sz="2400" dirty="0" err="1"/>
              <a:t>diventa</a:t>
            </a:r>
            <a:r>
              <a:rPr lang="fr-FR" sz="2400" dirty="0"/>
              <a:t> anche </a:t>
            </a:r>
            <a:r>
              <a:rPr lang="fr-FR" sz="2400" b="1" i="1" dirty="0"/>
              <a:t>« </a:t>
            </a:r>
            <a:r>
              <a:rPr lang="fr-FR" sz="2400" b="1" i="1" dirty="0" err="1"/>
              <a:t>specchio</a:t>
            </a:r>
            <a:r>
              <a:rPr lang="fr-FR" sz="2400" b="1" i="1" dirty="0"/>
              <a:t> </a:t>
            </a:r>
            <a:r>
              <a:rPr lang="fr-FR" sz="2400" b="1" i="1" dirty="0" err="1"/>
              <a:t>deformante</a:t>
            </a:r>
            <a:r>
              <a:rPr lang="fr-FR" sz="2400" b="1" i="1" dirty="0"/>
              <a:t> »</a:t>
            </a:r>
            <a:r>
              <a:rPr lang="fr-FR" sz="2400" dirty="0"/>
              <a:t> </a:t>
            </a:r>
            <a:r>
              <a:rPr lang="fr-FR" sz="2400" dirty="0" err="1"/>
              <a:t>degli</a:t>
            </a:r>
            <a:r>
              <a:rPr lang="fr-FR" sz="2400" dirty="0"/>
              <a:t> </a:t>
            </a:r>
            <a:r>
              <a:rPr lang="fr-FR" sz="2400" dirty="0" err="1"/>
              <a:t>usi</a:t>
            </a:r>
            <a:r>
              <a:rPr lang="fr-FR" sz="2400" dirty="0"/>
              <a:t> </a:t>
            </a:r>
            <a:r>
              <a:rPr lang="fr-FR" sz="2400" dirty="0" err="1"/>
              <a:t>linguistici</a:t>
            </a:r>
            <a:r>
              <a:rPr lang="fr-FR" sz="2400" dirty="0"/>
              <a:t> </a:t>
            </a:r>
            <a:r>
              <a:rPr lang="fr-FR" sz="2400" dirty="0" err="1"/>
              <a:t>degli</a:t>
            </a:r>
            <a:r>
              <a:rPr lang="fr-FR" sz="2400" dirty="0"/>
              <a:t> </a:t>
            </a:r>
            <a:r>
              <a:rPr lang="fr-FR" sz="2400" dirty="0" err="1"/>
              <a:t>italiani</a:t>
            </a:r>
            <a:r>
              <a:rPr lang="fr-FR" sz="2400" dirty="0"/>
              <a:t> (</a:t>
            </a:r>
            <a:r>
              <a:rPr lang="fr-FR" sz="2400" dirty="0" err="1"/>
              <a:t>quando</a:t>
            </a:r>
            <a:r>
              <a:rPr lang="fr-FR" sz="2400" dirty="0"/>
              <a:t> l’</a:t>
            </a:r>
            <a:r>
              <a:rPr lang="fr-FR" sz="2400" dirty="0" err="1"/>
              <a:t>aggressività</a:t>
            </a:r>
            <a:r>
              <a:rPr lang="fr-FR" sz="2400" dirty="0"/>
              <a:t> </a:t>
            </a:r>
            <a:r>
              <a:rPr lang="fr-FR" sz="2400" dirty="0" err="1"/>
              <a:t>diventa</a:t>
            </a:r>
            <a:r>
              <a:rPr lang="fr-FR" sz="2400" dirty="0"/>
              <a:t> il </a:t>
            </a:r>
            <a:r>
              <a:rPr lang="fr-FR" sz="2400" dirty="0" err="1"/>
              <a:t>motore</a:t>
            </a:r>
            <a:r>
              <a:rPr lang="fr-FR" sz="2400" dirty="0"/>
              <a:t> </a:t>
            </a:r>
            <a:r>
              <a:rPr lang="fr-FR" sz="2400" dirty="0" err="1"/>
              <a:t>della</a:t>
            </a:r>
            <a:r>
              <a:rPr lang="fr-FR" sz="2400" dirty="0"/>
              <a:t> </a:t>
            </a:r>
            <a:r>
              <a:rPr lang="fr-FR" sz="2400" dirty="0" err="1"/>
              <a:t>conversazione</a:t>
            </a:r>
            <a:r>
              <a:rPr lang="fr-FR" sz="2400" dirty="0"/>
              <a:t>, </a:t>
            </a:r>
            <a:r>
              <a:rPr lang="fr-FR" sz="2400" dirty="0" err="1"/>
              <a:t>sia</a:t>
            </a:r>
            <a:r>
              <a:rPr lang="fr-FR" sz="2400" dirty="0"/>
              <a:t> </a:t>
            </a:r>
            <a:r>
              <a:rPr lang="fr-FR" sz="2400" dirty="0" err="1"/>
              <a:t>privata</a:t>
            </a:r>
            <a:r>
              <a:rPr lang="fr-FR" sz="2400" dirty="0"/>
              <a:t> </a:t>
            </a:r>
            <a:r>
              <a:rPr lang="fr-FR" sz="2400" dirty="0" err="1"/>
              <a:t>che</a:t>
            </a:r>
            <a:r>
              <a:rPr lang="fr-FR" sz="2400" dirty="0"/>
              <a:t> </a:t>
            </a:r>
            <a:r>
              <a:rPr lang="fr-FR" sz="2400" dirty="0" err="1"/>
              <a:t>politica</a:t>
            </a:r>
            <a:r>
              <a:rPr lang="fr-FR" sz="2400" dirty="0"/>
              <a:t>).</a:t>
            </a:r>
          </a:p>
          <a:p>
            <a:pPr marL="0" indent="0" algn="just">
              <a:buNone/>
              <a:tabLst>
                <a:tab pos="528638" algn="l"/>
              </a:tabLst>
            </a:pPr>
            <a:endParaRPr lang="it-IT" sz="2000" b="1" dirty="0"/>
          </a:p>
          <a:p>
            <a:pPr marL="0" indent="0" algn="just">
              <a:buNone/>
              <a:tabLst>
                <a:tab pos="528638" algn="l"/>
              </a:tabLst>
            </a:pPr>
            <a:endParaRPr lang="it-IT" sz="2000" dirty="0"/>
          </a:p>
          <a:p>
            <a:pPr marL="0" indent="0" algn="just">
              <a:buNone/>
              <a:tabLst>
                <a:tab pos="528638" algn="l"/>
              </a:tabLst>
            </a:pPr>
            <a:endParaRPr lang="fr-FR" sz="2000" dirty="0"/>
          </a:p>
          <a:p>
            <a:pPr marL="0" indent="0" algn="ctr">
              <a:buNone/>
              <a:tabLst>
                <a:tab pos="528638" algn="l"/>
              </a:tabLst>
            </a:pPr>
            <a:endParaRPr lang="it-IT" sz="2000" b="1" dirty="0"/>
          </a:p>
          <a:p>
            <a:pPr marL="0" indent="0">
              <a:buNone/>
            </a:pPr>
            <a:endParaRPr lang="fr-FR" sz="2000" dirty="0"/>
          </a:p>
          <a:p>
            <a:pPr marL="0" indent="0" algn="ctr">
              <a:buNone/>
            </a:pPr>
            <a:endParaRPr lang="fr-FR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927201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686800" cy="640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600" b="1" dirty="0"/>
              <a:t>Linguistique synchronique   </a:t>
            </a:r>
            <a:r>
              <a:rPr lang="fr-FR" sz="1600" dirty="0"/>
              <a:t>-  </a:t>
            </a:r>
            <a:r>
              <a:rPr lang="fr-FR" sz="1600" b="1" dirty="0"/>
              <a:t>L4ITLINS  -  année 2023-2024</a:t>
            </a:r>
          </a:p>
          <a:p>
            <a:pPr marL="0" indent="0" algn="ctr">
              <a:buNone/>
            </a:pPr>
            <a:endParaRPr lang="fr-FR" sz="2800" b="1" dirty="0">
              <a:solidFill>
                <a:srgbClr val="FF0000"/>
              </a:solidFill>
            </a:endParaRPr>
          </a:p>
          <a:p>
            <a:pPr marL="0" indent="0" algn="ctr">
              <a:buNone/>
              <a:tabLst>
                <a:tab pos="528638" algn="l"/>
              </a:tabLst>
            </a:pPr>
            <a:r>
              <a:rPr lang="fr-FR" sz="3500" b="1" dirty="0">
                <a:solidFill>
                  <a:srgbClr val="C00000"/>
                </a:solidFill>
              </a:rPr>
              <a:t>La </a:t>
            </a:r>
            <a:r>
              <a:rPr lang="fr-FR" sz="3500" b="1" dirty="0" err="1">
                <a:solidFill>
                  <a:srgbClr val="C00000"/>
                </a:solidFill>
              </a:rPr>
              <a:t>stampa</a:t>
            </a:r>
            <a:endParaRPr lang="fr-FR" sz="3500" b="1" dirty="0">
              <a:solidFill>
                <a:srgbClr val="C00000"/>
              </a:solidFill>
            </a:endParaRPr>
          </a:p>
          <a:p>
            <a:pPr marL="0" indent="0" algn="ctr">
              <a:buNone/>
              <a:tabLst>
                <a:tab pos="528638" algn="l"/>
              </a:tabLst>
            </a:pPr>
            <a:r>
              <a:rPr lang="fr-FR" sz="2400" b="1" dirty="0">
                <a:solidFill>
                  <a:srgbClr val="C00000"/>
                </a:solidFill>
              </a:rPr>
              <a:t>Il </a:t>
            </a:r>
            <a:r>
              <a:rPr lang="fr-FR" sz="2400" b="1" dirty="0" err="1">
                <a:solidFill>
                  <a:srgbClr val="C00000"/>
                </a:solidFill>
              </a:rPr>
              <a:t>caso</a:t>
            </a:r>
            <a:r>
              <a:rPr lang="fr-FR" sz="2400" b="1" dirty="0">
                <a:solidFill>
                  <a:srgbClr val="C00000"/>
                </a:solidFill>
              </a:rPr>
              <a:t> </a:t>
            </a:r>
            <a:r>
              <a:rPr lang="fr-FR" sz="2400" b="1" dirty="0" err="1">
                <a:solidFill>
                  <a:srgbClr val="C00000"/>
                </a:solidFill>
              </a:rPr>
              <a:t>dell’Elzeviro</a:t>
            </a:r>
            <a:endParaRPr lang="fr-FR" sz="2400" b="1" dirty="0">
              <a:solidFill>
                <a:srgbClr val="C00000"/>
              </a:solidFill>
            </a:endParaRPr>
          </a:p>
          <a:p>
            <a:pPr marL="0" indent="0" algn="just">
              <a:buNone/>
              <a:tabLst>
                <a:tab pos="528638" algn="l"/>
              </a:tabLst>
            </a:pPr>
            <a:endParaRPr lang="fr-FR" sz="2000" b="1" dirty="0"/>
          </a:p>
          <a:p>
            <a:pPr marL="0" indent="0" algn="just">
              <a:buNone/>
              <a:tabLst>
                <a:tab pos="528638" algn="l"/>
              </a:tabLst>
            </a:pPr>
            <a:r>
              <a:rPr lang="fr-FR" sz="2000" dirty="0"/>
              <a:t>	</a:t>
            </a:r>
            <a:r>
              <a:rPr lang="fr-FR" sz="2400" dirty="0"/>
              <a:t>Il nome </a:t>
            </a:r>
            <a:r>
              <a:rPr lang="fr-FR" sz="2400" dirty="0" err="1"/>
              <a:t>proviene</a:t>
            </a:r>
            <a:r>
              <a:rPr lang="fr-FR" sz="2400" dirty="0"/>
              <a:t> da </a:t>
            </a:r>
            <a:r>
              <a:rPr lang="fr-FR" sz="2400" dirty="0" err="1"/>
              <a:t>quello</a:t>
            </a:r>
            <a:r>
              <a:rPr lang="fr-FR" sz="2400" dirty="0"/>
              <a:t> di </a:t>
            </a:r>
            <a:r>
              <a:rPr lang="fr-FR" sz="2400" dirty="0" err="1"/>
              <a:t>una</a:t>
            </a:r>
            <a:r>
              <a:rPr lang="fr-FR" sz="2400" dirty="0"/>
              <a:t> </a:t>
            </a:r>
            <a:r>
              <a:rPr lang="fr-FR" sz="2400" dirty="0" err="1"/>
              <a:t>famiglia</a:t>
            </a:r>
            <a:r>
              <a:rPr lang="fr-FR" sz="2400" dirty="0"/>
              <a:t> di </a:t>
            </a:r>
            <a:r>
              <a:rPr lang="fr-FR" sz="2400" dirty="0" err="1"/>
              <a:t>tipografi</a:t>
            </a:r>
            <a:r>
              <a:rPr lang="fr-FR" sz="2400" dirty="0"/>
              <a:t> </a:t>
            </a:r>
            <a:r>
              <a:rPr lang="fr-FR" sz="2400" dirty="0" err="1"/>
              <a:t>olandesi</a:t>
            </a:r>
            <a:r>
              <a:rPr lang="fr-FR" sz="2400" dirty="0"/>
              <a:t> </a:t>
            </a:r>
            <a:r>
              <a:rPr lang="fr-FR" sz="2400" dirty="0" err="1"/>
              <a:t>del</a:t>
            </a:r>
            <a:r>
              <a:rPr lang="fr-FR" sz="2400" dirty="0"/>
              <a:t> </a:t>
            </a:r>
            <a:r>
              <a:rPr lang="fr-FR" sz="2400" dirty="0" err="1"/>
              <a:t>Seicento</a:t>
            </a:r>
            <a:r>
              <a:rPr lang="fr-FR" sz="2400" dirty="0"/>
              <a:t> (</a:t>
            </a:r>
            <a:r>
              <a:rPr lang="fr-FR" sz="2400" b="1" dirty="0"/>
              <a:t>Elsevier</a:t>
            </a:r>
            <a:r>
              <a:rPr lang="fr-FR" sz="2400" dirty="0"/>
              <a:t>, ad Amsterdam), </a:t>
            </a:r>
            <a:r>
              <a:rPr lang="fr-FR" sz="2400" dirty="0" err="1"/>
              <a:t>che</a:t>
            </a:r>
            <a:r>
              <a:rPr lang="fr-FR" sz="2400" dirty="0"/>
              <a:t> </a:t>
            </a:r>
            <a:r>
              <a:rPr lang="fr-FR" sz="2400" dirty="0" err="1"/>
              <a:t>utilizzarono</a:t>
            </a:r>
            <a:r>
              <a:rPr lang="fr-FR" sz="2400" dirty="0"/>
              <a:t> un </a:t>
            </a:r>
            <a:r>
              <a:rPr lang="fr-FR" sz="2400" dirty="0" err="1"/>
              <a:t>carattere</a:t>
            </a:r>
            <a:r>
              <a:rPr lang="fr-FR" sz="2400" dirty="0"/>
              <a:t> di </a:t>
            </a:r>
            <a:r>
              <a:rPr lang="fr-FR" sz="2400" dirty="0" err="1"/>
              <a:t>stampa</a:t>
            </a:r>
            <a:r>
              <a:rPr lang="fr-FR" sz="2400" dirty="0"/>
              <a:t> </a:t>
            </a:r>
            <a:r>
              <a:rPr lang="fr-FR" sz="2400" dirty="0" err="1"/>
              <a:t>particolare</a:t>
            </a:r>
            <a:r>
              <a:rPr lang="fr-FR" sz="2400" dirty="0"/>
              <a:t> e </a:t>
            </a:r>
            <a:r>
              <a:rPr lang="fr-FR" sz="2400" dirty="0" err="1"/>
              <a:t>lo</a:t>
            </a:r>
            <a:r>
              <a:rPr lang="fr-FR" sz="2400" dirty="0"/>
              <a:t> </a:t>
            </a:r>
            <a:r>
              <a:rPr lang="fr-FR" sz="2400" dirty="0" err="1"/>
              <a:t>diffusero</a:t>
            </a:r>
            <a:r>
              <a:rPr lang="fr-FR" sz="2400" dirty="0"/>
              <a:t> </a:t>
            </a:r>
            <a:r>
              <a:rPr lang="fr-FR" sz="2400" dirty="0" err="1"/>
              <a:t>nel</a:t>
            </a:r>
            <a:r>
              <a:rPr lang="fr-FR" sz="2400" dirty="0"/>
              <a:t> </a:t>
            </a:r>
            <a:r>
              <a:rPr lang="fr-FR" sz="2400" dirty="0" err="1"/>
              <a:t>mondo</a:t>
            </a:r>
            <a:r>
              <a:rPr lang="fr-FR" sz="2400" dirty="0"/>
              <a:t> </a:t>
            </a:r>
            <a:r>
              <a:rPr lang="fr-FR" sz="2400" dirty="0" err="1"/>
              <a:t>della</a:t>
            </a:r>
            <a:r>
              <a:rPr lang="fr-FR" sz="2400" dirty="0"/>
              <a:t> </a:t>
            </a:r>
            <a:r>
              <a:rPr lang="fr-FR" sz="2400" dirty="0" err="1"/>
              <a:t>tipografia</a:t>
            </a:r>
            <a:r>
              <a:rPr lang="fr-FR" sz="2400" dirty="0"/>
              <a:t>. </a:t>
            </a:r>
          </a:p>
          <a:p>
            <a:pPr marL="0" indent="0" algn="just">
              <a:buNone/>
              <a:tabLst>
                <a:tab pos="528638" algn="l"/>
              </a:tabLst>
            </a:pPr>
            <a:endParaRPr lang="fr-FR" sz="2400" dirty="0"/>
          </a:p>
          <a:p>
            <a:pPr marL="0" indent="0" algn="just">
              <a:buNone/>
              <a:tabLst>
                <a:tab pos="528638" algn="l"/>
              </a:tabLst>
            </a:pPr>
            <a:r>
              <a:rPr lang="fr-FR" sz="2400" dirty="0"/>
              <a:t>	 </a:t>
            </a:r>
            <a:r>
              <a:rPr lang="fr-FR" sz="2400" dirty="0" err="1"/>
              <a:t>Concepito</a:t>
            </a:r>
            <a:r>
              <a:rPr lang="fr-FR" sz="2400" dirty="0"/>
              <a:t> dal </a:t>
            </a:r>
            <a:r>
              <a:rPr lang="fr-FR" sz="2400" dirty="0" err="1"/>
              <a:t>famoso</a:t>
            </a:r>
            <a:r>
              <a:rPr lang="fr-FR" sz="2400" dirty="0"/>
              <a:t> </a:t>
            </a:r>
            <a:r>
              <a:rPr lang="fr-FR" sz="2400" dirty="0" err="1"/>
              <a:t>incisore</a:t>
            </a:r>
            <a:r>
              <a:rPr lang="fr-FR" sz="2400" dirty="0"/>
              <a:t> </a:t>
            </a:r>
            <a:r>
              <a:rPr lang="fr-FR" sz="2400" b="1" dirty="0"/>
              <a:t>van Dick, </a:t>
            </a:r>
            <a:r>
              <a:rPr lang="fr-FR" sz="2400" dirty="0"/>
              <a:t>a </a:t>
            </a:r>
            <a:r>
              <a:rPr lang="fr-FR" sz="2400" dirty="0" err="1"/>
              <a:t>partire</a:t>
            </a:r>
            <a:r>
              <a:rPr lang="fr-FR" sz="2400" dirty="0"/>
              <a:t> da </a:t>
            </a:r>
            <a:r>
              <a:rPr lang="fr-FR" sz="2400" dirty="0" err="1"/>
              <a:t>modelli</a:t>
            </a:r>
            <a:r>
              <a:rPr lang="fr-FR" sz="2400" dirty="0"/>
              <a:t> </a:t>
            </a:r>
            <a:r>
              <a:rPr lang="fr-FR" sz="2400" dirty="0" err="1"/>
              <a:t>italiani</a:t>
            </a:r>
            <a:r>
              <a:rPr lang="fr-FR" sz="2400" dirty="0"/>
              <a:t> </a:t>
            </a:r>
            <a:r>
              <a:rPr lang="fr-FR" sz="2400" dirty="0" err="1"/>
              <a:t>antichi</a:t>
            </a:r>
            <a:r>
              <a:rPr lang="fr-FR" sz="2400" dirty="0"/>
              <a:t>.</a:t>
            </a:r>
          </a:p>
          <a:p>
            <a:pPr marL="0" indent="0" algn="just">
              <a:buNone/>
              <a:tabLst>
                <a:tab pos="528638" algn="l"/>
              </a:tabLst>
            </a:pPr>
            <a:endParaRPr lang="fr-FR" sz="2400" dirty="0"/>
          </a:p>
          <a:p>
            <a:pPr marL="0" indent="0" algn="just">
              <a:buNone/>
              <a:tabLst>
                <a:tab pos="528638" algn="l"/>
              </a:tabLst>
            </a:pPr>
            <a:r>
              <a:rPr lang="fr-FR" sz="2400" dirty="0"/>
              <a:t>	Si </a:t>
            </a:r>
            <a:r>
              <a:rPr lang="fr-FR" sz="2400" dirty="0" err="1"/>
              <a:t>tratta</a:t>
            </a:r>
            <a:r>
              <a:rPr lang="fr-FR" sz="2400" dirty="0"/>
              <a:t> di </a:t>
            </a:r>
            <a:r>
              <a:rPr lang="fr-FR" sz="2400" b="1" dirty="0" err="1"/>
              <a:t>caratteri</a:t>
            </a:r>
            <a:r>
              <a:rPr lang="fr-FR" sz="2400" dirty="0"/>
              <a:t> </a:t>
            </a:r>
            <a:r>
              <a:rPr lang="fr-FR" sz="2400" dirty="0" err="1"/>
              <a:t>particolarmente</a:t>
            </a:r>
            <a:r>
              <a:rPr lang="fr-FR" sz="2400" dirty="0"/>
              <a:t> </a:t>
            </a:r>
            <a:r>
              <a:rPr lang="fr-FR" sz="2400" b="1" dirty="0" err="1"/>
              <a:t>nitidi</a:t>
            </a:r>
            <a:r>
              <a:rPr lang="fr-FR" sz="2400" b="1" dirty="0"/>
              <a:t>, </a:t>
            </a:r>
            <a:r>
              <a:rPr lang="fr-FR" sz="2400" b="1" dirty="0" err="1"/>
              <a:t>raffinati</a:t>
            </a:r>
            <a:r>
              <a:rPr lang="fr-FR" sz="2400" b="1" dirty="0"/>
              <a:t> </a:t>
            </a:r>
            <a:r>
              <a:rPr lang="fr-FR" sz="2400" b="1" dirty="0" err="1"/>
              <a:t>ed</a:t>
            </a:r>
            <a:r>
              <a:rPr lang="fr-FR" sz="2400" b="1" dirty="0"/>
              <a:t> </a:t>
            </a:r>
            <a:r>
              <a:rPr lang="fr-FR" sz="2400" b="1" dirty="0" err="1"/>
              <a:t>eleganti</a:t>
            </a:r>
            <a:r>
              <a:rPr lang="fr-FR" sz="2400" dirty="0"/>
              <a:t>, </a:t>
            </a:r>
            <a:r>
              <a:rPr lang="fr-FR" sz="2400" dirty="0" err="1"/>
              <a:t>associati</a:t>
            </a:r>
            <a:r>
              <a:rPr lang="fr-FR" sz="2400" dirty="0"/>
              <a:t> a </a:t>
            </a:r>
            <a:r>
              <a:rPr lang="fr-FR" sz="2400" b="1" dirty="0" err="1"/>
              <a:t>pubblicazioni</a:t>
            </a:r>
            <a:r>
              <a:rPr lang="fr-FR" sz="2400" b="1" dirty="0"/>
              <a:t> </a:t>
            </a:r>
            <a:r>
              <a:rPr lang="fr-FR" sz="2400" b="1" dirty="0" err="1"/>
              <a:t>letterarie</a:t>
            </a:r>
            <a:r>
              <a:rPr lang="fr-FR" sz="2400" b="1" dirty="0"/>
              <a:t> </a:t>
            </a:r>
            <a:r>
              <a:rPr lang="fr-FR" sz="2400" b="1" dirty="0" err="1"/>
              <a:t>ed</a:t>
            </a:r>
            <a:r>
              <a:rPr lang="fr-FR" sz="2400" b="1" dirty="0"/>
              <a:t> </a:t>
            </a:r>
            <a:r>
              <a:rPr lang="fr-FR" sz="2400" b="1" dirty="0" err="1"/>
              <a:t>artistiche</a:t>
            </a:r>
            <a:r>
              <a:rPr lang="fr-FR" sz="2400" dirty="0"/>
              <a:t> di </a:t>
            </a:r>
            <a:r>
              <a:rPr lang="fr-FR" sz="2400" b="1" dirty="0"/>
              <a:t>grande </a:t>
            </a:r>
            <a:r>
              <a:rPr lang="fr-FR" sz="2400" b="1" dirty="0" err="1"/>
              <a:t>qualità</a:t>
            </a:r>
            <a:r>
              <a:rPr lang="fr-FR" sz="2400" dirty="0"/>
              <a:t>.</a:t>
            </a:r>
          </a:p>
          <a:p>
            <a:pPr marL="0" indent="0" algn="ctr">
              <a:buNone/>
              <a:tabLst>
                <a:tab pos="528638" algn="l"/>
              </a:tabLst>
            </a:pPr>
            <a:endParaRPr lang="it-IT" sz="2000" b="1" dirty="0"/>
          </a:p>
          <a:p>
            <a:pPr marL="0" indent="0">
              <a:buNone/>
            </a:pPr>
            <a:endParaRPr lang="fr-FR" sz="2000" dirty="0"/>
          </a:p>
          <a:p>
            <a:pPr marL="0" indent="0" algn="ctr">
              <a:buNone/>
            </a:pPr>
            <a:endParaRPr lang="fr-FR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915499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686800" cy="640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800" b="1" dirty="0"/>
              <a:t>Linguistique synchronique   </a:t>
            </a:r>
            <a:r>
              <a:rPr lang="fr-FR" sz="1800" dirty="0"/>
              <a:t>-  </a:t>
            </a:r>
            <a:r>
              <a:rPr lang="fr-FR" sz="1800" b="1" dirty="0"/>
              <a:t>L4ITLINS  -  année 2023-2024</a:t>
            </a:r>
          </a:p>
          <a:p>
            <a:pPr marL="0" indent="0" algn="ctr">
              <a:buNone/>
            </a:pPr>
            <a:endParaRPr lang="fr-FR" sz="2800" b="1" dirty="0">
              <a:solidFill>
                <a:srgbClr val="FF0000"/>
              </a:solidFill>
            </a:endParaRPr>
          </a:p>
          <a:p>
            <a:pPr marL="0" indent="0" algn="just">
              <a:buNone/>
              <a:tabLst>
                <a:tab pos="528638" algn="l"/>
              </a:tabLst>
            </a:pPr>
            <a:endParaRPr lang="it-IT" sz="2000" b="1" dirty="0"/>
          </a:p>
          <a:p>
            <a:pPr marL="0" indent="0" algn="just">
              <a:buNone/>
              <a:tabLst>
                <a:tab pos="528638" algn="l"/>
              </a:tabLst>
            </a:pPr>
            <a:endParaRPr lang="it-IT" sz="2000" dirty="0"/>
          </a:p>
          <a:p>
            <a:pPr marL="0" indent="0" algn="just">
              <a:buNone/>
              <a:tabLst>
                <a:tab pos="528638" algn="l"/>
              </a:tabLst>
            </a:pPr>
            <a:r>
              <a:rPr lang="fr-FR" sz="2000" dirty="0"/>
              <a:t>	</a:t>
            </a:r>
            <a:r>
              <a:rPr lang="fr-FR" sz="2400" dirty="0"/>
              <a:t>Il termine “</a:t>
            </a:r>
            <a:r>
              <a:rPr lang="fr-FR" sz="2400" dirty="0" err="1"/>
              <a:t>elzeviro</a:t>
            </a:r>
            <a:r>
              <a:rPr lang="fr-FR" sz="2400" dirty="0"/>
              <a:t>” è </a:t>
            </a:r>
            <a:r>
              <a:rPr lang="fr-FR" sz="2400" dirty="0" err="1"/>
              <a:t>passato</a:t>
            </a:r>
            <a:r>
              <a:rPr lang="fr-FR" sz="2400" dirty="0"/>
              <a:t> </a:t>
            </a:r>
            <a:r>
              <a:rPr lang="fr-FR" sz="2400" dirty="0" err="1"/>
              <a:t>poi</a:t>
            </a:r>
            <a:r>
              <a:rPr lang="fr-FR" sz="2400" dirty="0"/>
              <a:t> ad </a:t>
            </a:r>
            <a:r>
              <a:rPr lang="fr-FR" sz="2400" dirty="0" err="1"/>
              <a:t>indicare</a:t>
            </a:r>
            <a:r>
              <a:rPr lang="fr-FR" sz="2400" dirty="0"/>
              <a:t> </a:t>
            </a:r>
            <a:r>
              <a:rPr lang="fr-FR" sz="2400" dirty="0" err="1"/>
              <a:t>nei</a:t>
            </a:r>
            <a:r>
              <a:rPr lang="fr-FR" sz="2400" dirty="0"/>
              <a:t> </a:t>
            </a:r>
            <a:r>
              <a:rPr lang="fr-FR" sz="2400" dirty="0" err="1"/>
              <a:t>giornali</a:t>
            </a:r>
            <a:r>
              <a:rPr lang="fr-FR" sz="2400" dirty="0"/>
              <a:t>, l’</a:t>
            </a:r>
            <a:r>
              <a:rPr lang="fr-FR" sz="2400" dirty="0" err="1"/>
              <a:t>articolo</a:t>
            </a:r>
            <a:r>
              <a:rPr lang="fr-FR" sz="2400" dirty="0"/>
              <a:t> di </a:t>
            </a:r>
            <a:r>
              <a:rPr lang="fr-FR" sz="2400" dirty="0" err="1"/>
              <a:t>fondo</a:t>
            </a:r>
            <a:r>
              <a:rPr lang="fr-FR" sz="2400" dirty="0"/>
              <a:t> </a:t>
            </a:r>
            <a:r>
              <a:rPr lang="fr-FR" sz="2400" dirty="0" err="1"/>
              <a:t>della</a:t>
            </a:r>
            <a:r>
              <a:rPr lang="fr-FR" sz="2400" dirty="0"/>
              <a:t> </a:t>
            </a:r>
            <a:r>
              <a:rPr lang="fr-FR" sz="2400" b="1" dirty="0"/>
              <a:t>terza pagina </a:t>
            </a:r>
            <a:r>
              <a:rPr lang="fr-FR" sz="2400" dirty="0"/>
              <a:t>(</a:t>
            </a:r>
            <a:r>
              <a:rPr lang="fr-FR" sz="2400" dirty="0" err="1"/>
              <a:t>quella</a:t>
            </a:r>
            <a:r>
              <a:rPr lang="fr-FR" sz="2400" dirty="0"/>
              <a:t> culturale), </a:t>
            </a:r>
            <a:r>
              <a:rPr lang="fr-FR" sz="2400" dirty="0" err="1"/>
              <a:t>originariamente</a:t>
            </a:r>
            <a:r>
              <a:rPr lang="fr-FR" sz="2400" dirty="0"/>
              <a:t> </a:t>
            </a:r>
            <a:r>
              <a:rPr lang="fr-FR" sz="2400" dirty="0" err="1"/>
              <a:t>stampato</a:t>
            </a:r>
            <a:r>
              <a:rPr lang="fr-FR" sz="2400" dirty="0"/>
              <a:t> con tale </a:t>
            </a:r>
            <a:r>
              <a:rPr lang="fr-FR" sz="2400" dirty="0" err="1"/>
              <a:t>carattere</a:t>
            </a:r>
            <a:r>
              <a:rPr lang="fr-FR" sz="2400" dirty="0"/>
              <a:t>. </a:t>
            </a:r>
          </a:p>
          <a:p>
            <a:pPr marL="0" indent="0" algn="just">
              <a:buNone/>
              <a:tabLst>
                <a:tab pos="528638" algn="l"/>
              </a:tabLst>
            </a:pPr>
            <a:r>
              <a:rPr lang="fr-FR" sz="2400" dirty="0"/>
              <a:t>	</a:t>
            </a:r>
          </a:p>
          <a:p>
            <a:pPr marL="0" indent="0" algn="just">
              <a:buNone/>
              <a:tabLst>
                <a:tab pos="528638" algn="l"/>
              </a:tabLst>
            </a:pPr>
            <a:r>
              <a:rPr lang="fr-FR" sz="2400" dirty="0"/>
              <a:t>	</a:t>
            </a:r>
            <a:r>
              <a:rPr lang="en-US" sz="2400" dirty="0" err="1"/>
              <a:t>Questo</a:t>
            </a:r>
            <a:r>
              <a:rPr lang="en-US" sz="2400" dirty="0"/>
              <a:t> </a:t>
            </a:r>
            <a:r>
              <a:rPr lang="en-US" sz="2400" dirty="0" err="1"/>
              <a:t>articolo</a:t>
            </a:r>
            <a:r>
              <a:rPr lang="en-US" sz="2400" dirty="0"/>
              <a:t> di </a:t>
            </a:r>
            <a:r>
              <a:rPr lang="en-US" sz="2400" dirty="0" err="1"/>
              <a:t>fondo</a:t>
            </a:r>
            <a:r>
              <a:rPr lang="en-US" sz="2400" dirty="0"/>
              <a:t> è </a:t>
            </a:r>
            <a:r>
              <a:rPr lang="en-US" sz="2400" dirty="0" err="1"/>
              <a:t>dedicato</a:t>
            </a:r>
            <a:r>
              <a:rPr lang="en-US" sz="2400" dirty="0"/>
              <a:t> ad </a:t>
            </a:r>
            <a:r>
              <a:rPr lang="en-US" sz="2400" dirty="0" err="1"/>
              <a:t>argomenti</a:t>
            </a:r>
            <a:r>
              <a:rPr lang="en-US" sz="2400" dirty="0"/>
              <a:t> di </a:t>
            </a:r>
            <a:r>
              <a:rPr lang="en-US" sz="2400" dirty="0" err="1"/>
              <a:t>carattere</a:t>
            </a:r>
            <a:r>
              <a:rPr lang="en-US" sz="2400" dirty="0"/>
              <a:t> </a:t>
            </a:r>
            <a:r>
              <a:rPr lang="en-US" sz="2400" b="1" dirty="0" err="1"/>
              <a:t>letterario</a:t>
            </a:r>
            <a:r>
              <a:rPr lang="en-US" sz="2400" b="1" dirty="0"/>
              <a:t>, </a:t>
            </a:r>
            <a:r>
              <a:rPr lang="en-US" sz="2400" b="1" dirty="0" err="1"/>
              <a:t>artistico</a:t>
            </a:r>
            <a:r>
              <a:rPr lang="en-US" sz="2400" b="1" dirty="0"/>
              <a:t>, </a:t>
            </a:r>
            <a:r>
              <a:rPr lang="en-US" sz="2400" b="1" dirty="0" err="1"/>
              <a:t>storico</a:t>
            </a:r>
            <a:r>
              <a:rPr lang="en-US" sz="2400" b="1" dirty="0"/>
              <a:t>, </a:t>
            </a:r>
            <a:r>
              <a:rPr lang="en-US" sz="2400" b="1" dirty="0" err="1"/>
              <a:t>erudito</a:t>
            </a:r>
            <a:r>
              <a:rPr lang="en-US" sz="2400" dirty="0"/>
              <a:t>, </a:t>
            </a:r>
            <a:r>
              <a:rPr lang="en-US" sz="2400" dirty="0" err="1"/>
              <a:t>spesso</a:t>
            </a:r>
            <a:r>
              <a:rPr lang="en-US" sz="2400" dirty="0"/>
              <a:t> con </a:t>
            </a:r>
            <a:r>
              <a:rPr lang="en-US" sz="2400" b="1" dirty="0" err="1"/>
              <a:t>taglio</a:t>
            </a:r>
            <a:r>
              <a:rPr lang="en-US" sz="2400" b="1" dirty="0"/>
              <a:t> </a:t>
            </a:r>
            <a:r>
              <a:rPr lang="en-US" sz="2400" b="1" dirty="0" err="1"/>
              <a:t>critico</a:t>
            </a:r>
            <a:r>
              <a:rPr lang="en-US" sz="2400" dirty="0"/>
              <a:t>. </a:t>
            </a:r>
          </a:p>
          <a:p>
            <a:pPr marL="0" indent="0" algn="just">
              <a:buNone/>
              <a:tabLst>
                <a:tab pos="528638" algn="l"/>
              </a:tabLst>
            </a:pPr>
            <a:endParaRPr lang="en-US" sz="2400" dirty="0"/>
          </a:p>
          <a:p>
            <a:pPr marL="0" indent="0" algn="just">
              <a:buNone/>
              <a:tabLst>
                <a:tab pos="528638" algn="l"/>
              </a:tabLst>
            </a:pPr>
            <a:r>
              <a:rPr lang="en-US" sz="2400" dirty="0"/>
              <a:t>	</a:t>
            </a:r>
            <a:r>
              <a:rPr lang="en-US" sz="2400" dirty="0" err="1"/>
              <a:t>L’elzeviro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caratterizza</a:t>
            </a:r>
            <a:r>
              <a:rPr lang="en-US" sz="2400" dirty="0"/>
              <a:t> </a:t>
            </a:r>
            <a:r>
              <a:rPr lang="en-US" sz="2400" dirty="0" err="1"/>
              <a:t>anche</a:t>
            </a:r>
            <a:r>
              <a:rPr lang="en-US" sz="2400" dirty="0"/>
              <a:t> per </a:t>
            </a:r>
            <a:r>
              <a:rPr lang="en-US" sz="2400" dirty="0" err="1"/>
              <a:t>uno</a:t>
            </a:r>
            <a:r>
              <a:rPr lang="en-US" sz="2400" dirty="0"/>
              <a:t> </a:t>
            </a:r>
            <a:r>
              <a:rPr lang="en-US" sz="2400" b="1" dirty="0"/>
              <a:t>stile </a:t>
            </a:r>
            <a:r>
              <a:rPr lang="en-US" sz="2400" b="1" dirty="0" err="1"/>
              <a:t>elegante</a:t>
            </a:r>
            <a:r>
              <a:rPr lang="en-US" sz="2400" b="1" dirty="0"/>
              <a:t> e </a:t>
            </a:r>
            <a:r>
              <a:rPr lang="en-US" sz="2400" b="1" dirty="0" err="1"/>
              <a:t>raffinato</a:t>
            </a:r>
            <a:r>
              <a:rPr lang="en-US" sz="2400" b="1" dirty="0"/>
              <a:t>.</a:t>
            </a:r>
            <a:endParaRPr lang="fr-FR" sz="2400" dirty="0"/>
          </a:p>
          <a:p>
            <a:pPr marL="0" indent="0" algn="ctr">
              <a:buNone/>
              <a:tabLst>
                <a:tab pos="528638" algn="l"/>
              </a:tabLst>
            </a:pPr>
            <a:endParaRPr lang="it-IT" sz="2000" b="1" dirty="0"/>
          </a:p>
          <a:p>
            <a:pPr marL="0" indent="0">
              <a:buNone/>
            </a:pPr>
            <a:endParaRPr lang="fr-FR" sz="2000" dirty="0"/>
          </a:p>
          <a:p>
            <a:pPr marL="0" indent="0" algn="ctr">
              <a:buNone/>
            </a:pPr>
            <a:endParaRPr lang="fr-FR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73342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B5E181-E28A-4745-9A41-BB4BF9E3C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600" b="1" dirty="0"/>
              <a:t>Linguistique synchronique   </a:t>
            </a:r>
            <a:r>
              <a:rPr lang="fr-FR" sz="1600" dirty="0"/>
              <a:t>-  </a:t>
            </a:r>
            <a:r>
              <a:rPr lang="fr-FR" sz="1600" b="1" dirty="0"/>
              <a:t>L4ITLINS  -  année 2023-2024</a:t>
            </a:r>
            <a:endParaRPr lang="fr-FR" sz="1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A79EA7-294F-43F7-A3A5-F9B144DBA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  <a:tabLst>
                <a:tab pos="528638" algn="l"/>
              </a:tabLst>
            </a:pPr>
            <a:r>
              <a:rPr lang="it-IT" sz="2200" b="1" dirty="0"/>
              <a:t>« elzeviro », definizione (Treccani)</a:t>
            </a:r>
          </a:p>
          <a:p>
            <a:pPr marL="0" indent="0" algn="ctr">
              <a:buNone/>
              <a:tabLst>
                <a:tab pos="528638" algn="l"/>
              </a:tabLst>
            </a:pPr>
            <a:r>
              <a:rPr lang="it-IT" sz="1400" dirty="0">
                <a:hlinkClick r:id="rId2"/>
              </a:rPr>
              <a:t>https://www.treccani.it/vocabolario/elzeviro</a:t>
            </a:r>
            <a:endParaRPr lang="it-IT" sz="1400" dirty="0"/>
          </a:p>
          <a:p>
            <a:pPr marL="0" indent="0" algn="just">
              <a:buNone/>
              <a:tabLst>
                <a:tab pos="528638" algn="l"/>
              </a:tabLst>
            </a:pPr>
            <a:endParaRPr lang="it-IT" sz="1600" b="1" dirty="0"/>
          </a:p>
          <a:p>
            <a:pPr marL="0" indent="0" algn="just">
              <a:buNone/>
              <a:tabLst>
                <a:tab pos="528638" algn="l"/>
              </a:tabLst>
            </a:pPr>
            <a:r>
              <a:rPr lang="it-IT" sz="1600" b="1" dirty="0"/>
              <a:t>elżeviro</a:t>
            </a:r>
            <a:r>
              <a:rPr lang="it-IT" sz="1600" dirty="0"/>
              <a:t> agg. e s. m. [dal nome dei tipografi olandesi Elzevier]</a:t>
            </a:r>
          </a:p>
          <a:p>
            <a:pPr marL="0" indent="0" algn="just">
              <a:buNone/>
              <a:tabLst>
                <a:tab pos="528638" algn="l"/>
              </a:tabLst>
            </a:pPr>
            <a:endParaRPr lang="it-IT" sz="1600" dirty="0"/>
          </a:p>
          <a:p>
            <a:pPr algn="just">
              <a:buAutoNum type="arabicPeriod"/>
              <a:tabLst>
                <a:tab pos="354013" algn="l"/>
              </a:tabLst>
            </a:pPr>
            <a:r>
              <a:rPr lang="it-IT" sz="1600" dirty="0"/>
              <a:t>Il carattere da stampa usato dagli Elzevier ad Amsterdam (v. elzeviriano): è un tipo di carattere latino dall’occhio assai piccolo. </a:t>
            </a:r>
          </a:p>
          <a:p>
            <a:pPr marL="0" indent="0" algn="just">
              <a:buNone/>
              <a:tabLst>
                <a:tab pos="354013" algn="l"/>
              </a:tabLst>
            </a:pPr>
            <a:endParaRPr lang="it-IT" sz="1600" b="1" dirty="0"/>
          </a:p>
          <a:p>
            <a:pPr marL="0" indent="0" algn="just">
              <a:buNone/>
              <a:tabLst>
                <a:tab pos="354013" algn="l"/>
              </a:tabLst>
            </a:pPr>
            <a:r>
              <a:rPr lang="it-IT" sz="1600" b="1" dirty="0"/>
              <a:t>2.	</a:t>
            </a:r>
            <a:r>
              <a:rPr lang="it-IT" sz="1600" dirty="0"/>
              <a:t>Edizione, in piccolo formato, sul tipo delle edizioni elzeviriane. </a:t>
            </a:r>
          </a:p>
          <a:p>
            <a:pPr marL="0" indent="0" algn="just">
              <a:buNone/>
              <a:tabLst>
                <a:tab pos="354013" algn="l"/>
              </a:tabLst>
            </a:pPr>
            <a:endParaRPr lang="it-IT" sz="1600" b="1" dirty="0"/>
          </a:p>
          <a:p>
            <a:pPr marL="354013" indent="-354013" algn="just">
              <a:buNone/>
              <a:tabLst>
                <a:tab pos="354013" algn="l"/>
              </a:tabLst>
            </a:pPr>
            <a:r>
              <a:rPr lang="it-IT" sz="1600" b="1" dirty="0"/>
              <a:t>3.	</a:t>
            </a:r>
            <a:r>
              <a:rPr lang="it-IT" sz="1600" dirty="0"/>
              <a:t>Articolo di fondo della pagina letteraria di un giornale, generalmente di argomento culturale, di critica, di saggistica, o anche con prose d’arte, così chiamato per il carattere tipografico in cui un tempo veniva stampato.</a:t>
            </a:r>
          </a:p>
        </p:txBody>
      </p:sp>
    </p:spTree>
    <p:extLst>
      <p:ext uri="{BB962C8B-B14F-4D97-AF65-F5344CB8AC3E}">
        <p14:creationId xmlns:p14="http://schemas.microsoft.com/office/powerpoint/2010/main" val="1450992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19576D-2DF5-41A5-8049-270EE4AEE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600" b="1" dirty="0"/>
              <a:t>Linguistique synchronique   </a:t>
            </a:r>
            <a:r>
              <a:rPr lang="fr-FR" sz="1600" dirty="0"/>
              <a:t>-  </a:t>
            </a:r>
            <a:r>
              <a:rPr lang="fr-FR" sz="1600" b="1" dirty="0"/>
              <a:t>L4ITLINS  -  année 2023-2024</a:t>
            </a:r>
            <a:endParaRPr lang="fr-FR" sz="1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07D167-F36A-45CE-91D9-65EB3ACB3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5861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fr-FR" sz="8800" b="1" dirty="0"/>
              <a:t>« elzévir », définition (CNRTL)</a:t>
            </a:r>
          </a:p>
          <a:p>
            <a:pPr marL="0" indent="0" algn="ctr">
              <a:buNone/>
            </a:pPr>
            <a:r>
              <a:rPr lang="fr-FR" sz="5600" dirty="0">
                <a:hlinkClick r:id="rId2"/>
              </a:rPr>
              <a:t>https://www.cnrtl.fr/definition/elz%C3%A9vir</a:t>
            </a:r>
            <a:endParaRPr lang="fr-FR" sz="5600" b="1" dirty="0"/>
          </a:p>
          <a:p>
            <a:pPr marL="0" indent="0">
              <a:buNone/>
            </a:pPr>
            <a:endParaRPr lang="fr-FR" b="1" dirty="0"/>
          </a:p>
          <a:p>
            <a:pPr marL="0" indent="0" algn="just">
              <a:lnSpc>
                <a:spcPct val="140000"/>
              </a:lnSpc>
              <a:buNone/>
            </a:pPr>
            <a:r>
              <a:rPr lang="fr-FR" sz="6000" b="1" dirty="0"/>
              <a:t>A.−</a:t>
            </a:r>
            <a:r>
              <a:rPr lang="fr-FR" sz="6000" dirty="0"/>
              <a:t> Livre imprimé en Hollande par les Elzevier ou par leurs imitateurs entre la fin du </a:t>
            </a:r>
            <a:r>
              <a:rPr lang="fr-FR" sz="6000" dirty="0" err="1"/>
              <a:t>xvi</a:t>
            </a:r>
            <a:r>
              <a:rPr lang="fr-FR" sz="6000" baseline="30000" dirty="0" err="1"/>
              <a:t>e</a:t>
            </a:r>
            <a:r>
              <a:rPr lang="fr-FR" sz="6000" dirty="0" err="1"/>
              <a:t>s</a:t>
            </a:r>
            <a:r>
              <a:rPr lang="fr-FR" sz="6000" dirty="0"/>
              <a:t>. et le début du </a:t>
            </a:r>
            <a:r>
              <a:rPr lang="fr-FR" sz="6000" dirty="0" err="1"/>
              <a:t>xviii</a:t>
            </a:r>
            <a:r>
              <a:rPr lang="fr-FR" sz="6000" baseline="30000" dirty="0" err="1"/>
              <a:t>e</a:t>
            </a:r>
            <a:r>
              <a:rPr lang="fr-FR" sz="6000" dirty="0" err="1"/>
              <a:t>s</a:t>
            </a:r>
            <a:r>
              <a:rPr lang="fr-FR" sz="6000" dirty="0"/>
              <a:t>. et se caractérisant par un petit format (généralement in-12) et l'emploi d'un certain type de caractères (</a:t>
            </a:r>
            <a:r>
              <a:rPr lang="fr-FR" sz="6000" i="1" dirty="0"/>
              <a:t>infra</a:t>
            </a:r>
            <a:r>
              <a:rPr lang="fr-FR" sz="6000" dirty="0"/>
              <a:t> B). </a:t>
            </a:r>
            <a:r>
              <a:rPr lang="fr-FR" sz="6000" i="1" dirty="0"/>
              <a:t>Format des elzévirs.</a:t>
            </a:r>
            <a:r>
              <a:rPr lang="fr-FR" sz="6000" dirty="0"/>
              <a:t> </a:t>
            </a:r>
            <a:r>
              <a:rPr lang="fr-FR" sz="6000" i="1" dirty="0"/>
              <a:t>En feuilletant l'autre jour mes petits Elzévirs que vous voyez là rangés en cercle sur ce plateau tournant, je tombai par hasard sur la république hébraïque de Pierre </a:t>
            </a:r>
            <a:r>
              <a:rPr lang="fr-FR" sz="6000" i="1" dirty="0" err="1"/>
              <a:t>Cunæus</a:t>
            </a:r>
            <a:r>
              <a:rPr lang="fr-FR" sz="6000" dirty="0"/>
              <a:t> (J. de Maistre, </a:t>
            </a:r>
            <a:r>
              <a:rPr lang="fr-FR" sz="6000" i="1" dirty="0"/>
              <a:t>Soirées </a:t>
            </a:r>
            <a:r>
              <a:rPr lang="fr-FR" sz="6000" i="1" dirty="0" err="1"/>
              <a:t>Pétersb</a:t>
            </a:r>
            <a:r>
              <a:rPr lang="fr-FR" sz="6000" i="1" dirty="0"/>
              <a:t>.,</a:t>
            </a:r>
            <a:r>
              <a:rPr lang="fr-FR" sz="6000" dirty="0"/>
              <a:t>t. 2, 1821, p. 192).</a:t>
            </a:r>
            <a:r>
              <a:rPr lang="fr-FR" sz="6000" i="1" dirty="0"/>
              <a:t>Le bibliomane au ciel se sent ravir En mettant dans sa poche un Alde, un Elzévir</a:t>
            </a:r>
            <a:r>
              <a:rPr lang="fr-FR" sz="6000" dirty="0"/>
              <a:t> (A. Pommier, </a:t>
            </a:r>
            <a:r>
              <a:rPr lang="fr-FR" sz="6000" i="1" dirty="0"/>
              <a:t>Crâneries,</a:t>
            </a:r>
            <a:r>
              <a:rPr lang="fr-FR" sz="6000" dirty="0"/>
              <a:t>1842, p. 123).</a:t>
            </a:r>
            <a:r>
              <a:rPr lang="fr-FR" sz="6000" i="1" dirty="0"/>
              <a:t>Il n'avait jamais réussi à aimer aucune femme autant qu'un oignon de tulipe ou aucun homme autant qu'un elzévir</a:t>
            </a:r>
            <a:r>
              <a:rPr lang="fr-FR" sz="6000" dirty="0"/>
              <a:t> (Hugo, </a:t>
            </a:r>
            <a:r>
              <a:rPr lang="fr-FR" sz="6000" i="1" dirty="0" err="1"/>
              <a:t>Misér</a:t>
            </a:r>
            <a:r>
              <a:rPr lang="fr-FR" sz="6000" i="1" dirty="0"/>
              <a:t>.,</a:t>
            </a:r>
            <a:r>
              <a:rPr lang="fr-FR" sz="6000" dirty="0"/>
              <a:t>t. 1, 1862, p. 820).</a:t>
            </a:r>
          </a:p>
          <a:p>
            <a:pPr marL="0" indent="0" algn="just">
              <a:lnSpc>
                <a:spcPct val="140000"/>
              </a:lnSpc>
              <a:buNone/>
            </a:pPr>
            <a:r>
              <a:rPr lang="fr-FR" sz="6000" b="1" dirty="0"/>
              <a:t>B.−</a:t>
            </a:r>
            <a:r>
              <a:rPr lang="fr-FR" sz="6000" dirty="0"/>
              <a:t> </a:t>
            </a:r>
            <a:r>
              <a:rPr lang="fr-FR" sz="6000" i="1" dirty="0"/>
              <a:t>P. </a:t>
            </a:r>
            <a:r>
              <a:rPr lang="fr-FR" sz="6000" i="1" dirty="0" err="1"/>
              <a:t>méton</a:t>
            </a:r>
            <a:r>
              <a:rPr lang="fr-FR" sz="6000" i="1" dirty="0"/>
              <a:t>.</a:t>
            </a:r>
            <a:r>
              <a:rPr lang="fr-FR" sz="6000" dirty="0"/>
              <a:t> Caractère typographique. </a:t>
            </a:r>
            <a:r>
              <a:rPr lang="fr-FR" sz="6000" b="1" dirty="0"/>
              <a:t>1.</a:t>
            </a:r>
            <a:r>
              <a:rPr lang="fr-FR" sz="6000" dirty="0"/>
              <a:t> Caractère employé à l'origine exclusivement dans les éditions des Elzevier (d'apr. Voyenne, 1967) et se caractérisant par une forme élégante, une opposition modérée des pleins et des déliés et des empattements triangulaires. </a:t>
            </a:r>
            <a:r>
              <a:rPr lang="fr-FR" sz="6000" i="1" dirty="0"/>
              <a:t>Pas n'est besoin que les imitations de l'</a:t>
            </a:r>
            <a:r>
              <a:rPr lang="fr-FR" sz="6000" i="1" dirty="0" err="1"/>
              <a:t>elzévier</a:t>
            </a:r>
            <a:r>
              <a:rPr lang="fr-FR" sz="6000" i="1" dirty="0"/>
              <a:t> soient consciencieuses et pures</a:t>
            </a:r>
            <a:r>
              <a:rPr lang="fr-FR" sz="6000" dirty="0"/>
              <a:t> (Huysmans, </a:t>
            </a:r>
            <a:r>
              <a:rPr lang="fr-FR" sz="6000" i="1" dirty="0"/>
              <a:t>Art mod.,</a:t>
            </a:r>
            <a:r>
              <a:rPr lang="fr-FR" sz="6000" dirty="0"/>
              <a:t>1883, p. 182).</a:t>
            </a:r>
          </a:p>
          <a:p>
            <a:pPr marL="0" indent="0" algn="just">
              <a:lnSpc>
                <a:spcPct val="140000"/>
              </a:lnSpc>
              <a:buNone/>
            </a:pPr>
            <a:r>
              <a:rPr lang="fr-FR" sz="6000" b="1" dirty="0"/>
              <a:t>2.</a:t>
            </a:r>
            <a:r>
              <a:rPr lang="fr-FR" sz="6000" dirty="0"/>
              <a:t> Caractère employé à partir de la seconde moitié du </a:t>
            </a:r>
            <a:r>
              <a:rPr lang="fr-FR" sz="6000" dirty="0" err="1"/>
              <a:t>xix</a:t>
            </a:r>
            <a:r>
              <a:rPr lang="fr-FR" sz="6000" baseline="30000" dirty="0" err="1"/>
              <a:t>e</a:t>
            </a:r>
            <a:r>
              <a:rPr lang="fr-FR" sz="6000" dirty="0" err="1"/>
              <a:t>s</a:t>
            </a:r>
            <a:r>
              <a:rPr lang="fr-FR" sz="6000" dirty="0"/>
              <a:t>. et imitant celui des éditions des Elzevier. </a:t>
            </a:r>
            <a:r>
              <a:rPr lang="fr-FR" sz="6000" i="1" dirty="0"/>
              <a:t>L'elzévir, par exemple, qui était élégant mais un peu gris, a été presque complètement abandonné</a:t>
            </a:r>
            <a:r>
              <a:rPr lang="fr-FR" sz="6000" dirty="0"/>
              <a:t> (</a:t>
            </a:r>
            <a:r>
              <a:rPr lang="fr-FR" sz="6000" i="1" dirty="0"/>
              <a:t>Civilis. écr.,</a:t>
            </a:r>
            <a:r>
              <a:rPr lang="fr-FR" sz="6000" dirty="0"/>
              <a:t>1939, p. 42-11): Sur les conseils de </a:t>
            </a:r>
            <a:r>
              <a:rPr lang="fr-FR" sz="6000" dirty="0" err="1"/>
              <a:t>Monmerqué</a:t>
            </a:r>
            <a:r>
              <a:rPr lang="fr-FR" sz="6000" dirty="0"/>
              <a:t>, nous avions pris de l'</a:t>
            </a:r>
            <a:r>
              <a:rPr lang="fr-FR" sz="6000" b="1" dirty="0"/>
              <a:t>elzévir</a:t>
            </a:r>
            <a:r>
              <a:rPr lang="fr-FR" sz="6000" dirty="0"/>
              <a:t> de dix points et de sept points, l'un pour l'impression normale, l'autre pour les notes et additions. Duhamel, </a:t>
            </a:r>
            <a:r>
              <a:rPr lang="fr-FR" sz="6000" i="1" dirty="0"/>
              <a:t>Chronique des Pasquier, </a:t>
            </a:r>
            <a:r>
              <a:rPr lang="fr-FR" sz="6000" dirty="0"/>
              <a:t>Désert Bièvres, 1937, p. 114.</a:t>
            </a:r>
          </a:p>
        </p:txBody>
      </p:sp>
    </p:spTree>
    <p:extLst>
      <p:ext uri="{BB962C8B-B14F-4D97-AF65-F5344CB8AC3E}">
        <p14:creationId xmlns:p14="http://schemas.microsoft.com/office/powerpoint/2010/main" val="2031598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686800" cy="640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600" b="1" dirty="0"/>
              <a:t>Linguistique synchronique   </a:t>
            </a:r>
            <a:r>
              <a:rPr lang="fr-FR" sz="1600" dirty="0"/>
              <a:t>-  </a:t>
            </a:r>
            <a:r>
              <a:rPr lang="fr-FR" sz="1600" b="1" dirty="0"/>
              <a:t>L4ITLINS  -  année 2023-2024</a:t>
            </a:r>
          </a:p>
          <a:p>
            <a:pPr marL="0" indent="0" algn="ctr">
              <a:buNone/>
            </a:pPr>
            <a:endParaRPr lang="fr-FR" sz="2800" b="1" dirty="0">
              <a:solidFill>
                <a:srgbClr val="FF0000"/>
              </a:solidFill>
            </a:endParaRPr>
          </a:p>
          <a:p>
            <a:pPr marL="0" indent="0" algn="just">
              <a:buNone/>
              <a:tabLst>
                <a:tab pos="354013" algn="l"/>
              </a:tabLst>
            </a:pPr>
            <a:r>
              <a:rPr lang="it-IT" sz="2000" b="1" dirty="0"/>
              <a:t>	</a:t>
            </a:r>
            <a:r>
              <a:rPr lang="en-US" sz="2400" dirty="0"/>
              <a:t>In Italia, </a:t>
            </a:r>
            <a:r>
              <a:rPr lang="en-US" sz="2400" dirty="0" err="1"/>
              <a:t>l’</a:t>
            </a:r>
            <a:r>
              <a:rPr lang="en-US" sz="2400" b="1" dirty="0" err="1"/>
              <a:t>elzeviro</a:t>
            </a:r>
            <a:r>
              <a:rPr lang="en-US" sz="2400" dirty="0"/>
              <a:t> (come </a:t>
            </a:r>
            <a:r>
              <a:rPr lang="en-US" sz="2400" dirty="0" err="1"/>
              <a:t>articolo</a:t>
            </a:r>
            <a:r>
              <a:rPr lang="en-US" sz="2400" dirty="0"/>
              <a:t> di </a:t>
            </a:r>
            <a:r>
              <a:rPr lang="en-US" sz="2400" dirty="0" err="1"/>
              <a:t>fondo</a:t>
            </a:r>
            <a:r>
              <a:rPr lang="en-US" sz="2400" dirty="0"/>
              <a:t> di 3a </a:t>
            </a:r>
            <a:r>
              <a:rPr lang="en-US" sz="2400" dirty="0" err="1"/>
              <a:t>pagina</a:t>
            </a:r>
            <a:r>
              <a:rPr lang="en-US" sz="2400" dirty="0"/>
              <a:t>) </a:t>
            </a:r>
            <a:r>
              <a:rPr lang="en-US" sz="2400" dirty="0" err="1"/>
              <a:t>nasce</a:t>
            </a:r>
            <a:r>
              <a:rPr lang="en-US" sz="2400" dirty="0"/>
              <a:t> </a:t>
            </a:r>
            <a:r>
              <a:rPr lang="en-US" sz="2400" dirty="0" err="1"/>
              <a:t>nel</a:t>
            </a:r>
            <a:r>
              <a:rPr lang="en-US" sz="2400" dirty="0"/>
              <a:t> 1901 </a:t>
            </a:r>
            <a:r>
              <a:rPr lang="en-US" sz="2400" dirty="0" err="1"/>
              <a:t>sulle</a:t>
            </a:r>
            <a:r>
              <a:rPr lang="en-US" sz="2400" dirty="0"/>
              <a:t> </a:t>
            </a:r>
            <a:r>
              <a:rPr lang="en-US" sz="2400" dirty="0" err="1"/>
              <a:t>pagine</a:t>
            </a:r>
            <a:r>
              <a:rPr lang="en-US" sz="2400" dirty="0"/>
              <a:t> del </a:t>
            </a:r>
            <a:r>
              <a:rPr lang="en-US" sz="2400" b="1" i="1" dirty="0" err="1"/>
              <a:t>Giornale</a:t>
            </a:r>
            <a:r>
              <a:rPr lang="en-US" sz="2400" b="1" i="1" dirty="0"/>
              <a:t> </a:t>
            </a:r>
            <a:r>
              <a:rPr lang="en-US" sz="2400" b="1" i="1" dirty="0" err="1"/>
              <a:t>d’Italia</a:t>
            </a:r>
            <a:r>
              <a:rPr lang="en-US" sz="2400" dirty="0"/>
              <a:t> e poi del </a:t>
            </a:r>
            <a:r>
              <a:rPr lang="en-US" sz="2400" b="1" i="1" dirty="0" err="1"/>
              <a:t>Corriere</a:t>
            </a:r>
            <a:r>
              <a:rPr lang="en-US" sz="2400" b="1" i="1" dirty="0"/>
              <a:t> </a:t>
            </a:r>
            <a:r>
              <a:rPr lang="en-US" sz="2400" b="1" i="1" dirty="0" err="1"/>
              <a:t>della</a:t>
            </a:r>
            <a:r>
              <a:rPr lang="en-US" sz="2400" b="1" i="1" dirty="0"/>
              <a:t> Sera</a:t>
            </a:r>
            <a:r>
              <a:rPr lang="en-US" sz="2400" dirty="0"/>
              <a:t> </a:t>
            </a:r>
            <a:r>
              <a:rPr lang="en-US" sz="2400" dirty="0" err="1"/>
              <a:t>qualche</a:t>
            </a:r>
            <a:r>
              <a:rPr lang="en-US" sz="2400" dirty="0"/>
              <a:t> anno </a:t>
            </a:r>
            <a:r>
              <a:rPr lang="en-US" sz="2400" dirty="0" err="1"/>
              <a:t>dopo</a:t>
            </a:r>
            <a:r>
              <a:rPr lang="en-US" sz="2400" dirty="0"/>
              <a:t>. Esso </a:t>
            </a:r>
            <a:r>
              <a:rPr lang="en-US" sz="2400" dirty="0" err="1"/>
              <a:t>diffonde</a:t>
            </a:r>
            <a:r>
              <a:rPr lang="en-US" sz="2400" dirty="0"/>
              <a:t> il gusto per la </a:t>
            </a:r>
            <a:r>
              <a:rPr lang="en-US" sz="2400" b="1" dirty="0" err="1">
                <a:solidFill>
                  <a:srgbClr val="C00000"/>
                </a:solidFill>
              </a:rPr>
              <a:t>prosa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d’arte</a:t>
            </a:r>
            <a:r>
              <a:rPr lang="en-US" sz="2400" dirty="0"/>
              <a:t>, </a:t>
            </a:r>
            <a:r>
              <a:rPr lang="en-US" sz="2400" dirty="0" err="1"/>
              <a:t>ovvero</a:t>
            </a:r>
            <a:r>
              <a:rPr lang="en-US" sz="2400" dirty="0"/>
              <a:t> per uno stile </a:t>
            </a:r>
            <a:r>
              <a:rPr lang="en-US" sz="2400" dirty="0" err="1"/>
              <a:t>letterario</a:t>
            </a:r>
            <a:r>
              <a:rPr lang="en-US" sz="2400" dirty="0"/>
              <a:t> </a:t>
            </a:r>
            <a:r>
              <a:rPr lang="en-US" sz="2400" dirty="0" err="1"/>
              <a:t>colto</a:t>
            </a:r>
            <a:r>
              <a:rPr lang="en-US" sz="2400" dirty="0"/>
              <a:t> ed </a:t>
            </a:r>
            <a:r>
              <a:rPr lang="en-US" sz="2400" dirty="0" err="1"/>
              <a:t>elevato</a:t>
            </a:r>
            <a:r>
              <a:rPr lang="en-US" sz="2400" dirty="0"/>
              <a:t>, </a:t>
            </a:r>
            <a:r>
              <a:rPr lang="en-US" sz="2400" dirty="0" err="1"/>
              <a:t>caratterizzato</a:t>
            </a:r>
            <a:r>
              <a:rPr lang="en-US" sz="2400" dirty="0"/>
              <a:t> </a:t>
            </a:r>
            <a:r>
              <a:rPr lang="en-US" sz="2400" dirty="0" err="1"/>
              <a:t>dall’elaborazione</a:t>
            </a:r>
            <a:r>
              <a:rPr lang="en-US" sz="2400" dirty="0"/>
              <a:t> </a:t>
            </a:r>
            <a:r>
              <a:rPr lang="en-US" sz="2400" dirty="0" err="1"/>
              <a:t>retorica</a:t>
            </a:r>
            <a:r>
              <a:rPr lang="en-US" sz="2400" dirty="0"/>
              <a:t> e dal privilegio </a:t>
            </a:r>
            <a:r>
              <a:rPr lang="en-US" sz="2400" dirty="0" err="1"/>
              <a:t>della</a:t>
            </a:r>
            <a:r>
              <a:rPr lang="en-US" sz="2400" dirty="0"/>
              <a:t> forma rispetto al </a:t>
            </a:r>
            <a:r>
              <a:rPr lang="en-US" sz="2400" dirty="0" err="1"/>
              <a:t>contenuto</a:t>
            </a:r>
            <a:r>
              <a:rPr lang="en-US" sz="2400" dirty="0"/>
              <a:t>. </a:t>
            </a:r>
            <a:endParaRPr lang="fr-FR" sz="2400" dirty="0"/>
          </a:p>
          <a:p>
            <a:pPr marL="0" indent="0" algn="just">
              <a:buNone/>
              <a:tabLst>
                <a:tab pos="354013" algn="l"/>
              </a:tabLst>
            </a:pPr>
            <a:r>
              <a:rPr lang="fr-FR" sz="2400" dirty="0"/>
              <a:t>	</a:t>
            </a:r>
          </a:p>
          <a:p>
            <a:pPr marL="0" indent="0" algn="just">
              <a:buNone/>
              <a:tabLst>
                <a:tab pos="354013" algn="l"/>
              </a:tabLst>
            </a:pPr>
            <a:r>
              <a:rPr lang="fr-FR" sz="2400" dirty="0"/>
              <a:t>	</a:t>
            </a:r>
            <a:endParaRPr lang="it-IT" sz="2000" dirty="0"/>
          </a:p>
          <a:p>
            <a:pPr marL="0" indent="0" algn="just">
              <a:buNone/>
              <a:tabLst>
                <a:tab pos="528638" algn="l"/>
              </a:tabLst>
            </a:pPr>
            <a:endParaRPr lang="fr-FR" sz="2000" dirty="0"/>
          </a:p>
          <a:p>
            <a:pPr marL="0" indent="0" algn="ctr">
              <a:buNone/>
              <a:tabLst>
                <a:tab pos="528638" algn="l"/>
              </a:tabLst>
            </a:pPr>
            <a:endParaRPr lang="it-IT" sz="2000" b="1" dirty="0"/>
          </a:p>
          <a:p>
            <a:pPr marL="0" indent="0">
              <a:buNone/>
            </a:pPr>
            <a:endParaRPr lang="fr-FR" sz="2000" dirty="0"/>
          </a:p>
          <a:p>
            <a:pPr marL="0" indent="0" algn="ctr">
              <a:buNone/>
            </a:pPr>
            <a:endParaRPr lang="fr-FR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</p:txBody>
      </p:sp>
      <p:pic>
        <p:nvPicPr>
          <p:cNvPr id="4" name="Image 3" descr="La storica prima terza pagina del Giornale d'Italia di Bergamini, Il carattere è elzevir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930" y="3284984"/>
            <a:ext cx="6368405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6976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686800" cy="640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600" b="1" dirty="0"/>
              <a:t>Linguistique synchronique   </a:t>
            </a:r>
            <a:r>
              <a:rPr lang="fr-FR" sz="1600" dirty="0"/>
              <a:t>-  </a:t>
            </a:r>
            <a:r>
              <a:rPr lang="fr-FR" sz="1600" b="1" dirty="0"/>
              <a:t>L4ITLINS  -  année 2023-2024</a:t>
            </a:r>
          </a:p>
          <a:p>
            <a:pPr marL="0" indent="0" algn="ctr">
              <a:buNone/>
            </a:pPr>
            <a:endParaRPr lang="fr-FR" sz="2800" b="1" dirty="0">
              <a:solidFill>
                <a:srgbClr val="FF0000"/>
              </a:solidFill>
            </a:endParaRPr>
          </a:p>
          <a:p>
            <a:pPr marL="0" indent="0" algn="just">
              <a:buNone/>
              <a:tabLst>
                <a:tab pos="528638" algn="l"/>
              </a:tabLst>
            </a:pPr>
            <a:endParaRPr lang="it-IT" sz="2000" b="1" dirty="0"/>
          </a:p>
          <a:p>
            <a:pPr marL="0" indent="0" algn="just">
              <a:buNone/>
              <a:tabLst>
                <a:tab pos="354013" algn="l"/>
              </a:tabLst>
            </a:pPr>
            <a:r>
              <a:rPr lang="fr-FR" sz="2400" dirty="0"/>
              <a:t>	</a:t>
            </a:r>
            <a:r>
              <a:rPr lang="fr-FR" sz="2400" dirty="0" err="1"/>
              <a:t>Scrivere</a:t>
            </a:r>
            <a:r>
              <a:rPr lang="fr-FR" sz="2400" dirty="0"/>
              <a:t> un </a:t>
            </a:r>
            <a:r>
              <a:rPr lang="fr-FR" sz="2400" dirty="0" err="1"/>
              <a:t>elzeviro</a:t>
            </a:r>
            <a:r>
              <a:rPr lang="fr-FR" sz="2400" dirty="0"/>
              <a:t> in terza pagina </a:t>
            </a:r>
            <a:r>
              <a:rPr lang="fr-FR" sz="2400" dirty="0" err="1"/>
              <a:t>costituiva</a:t>
            </a:r>
            <a:r>
              <a:rPr lang="fr-FR" sz="2400" dirty="0"/>
              <a:t> </a:t>
            </a:r>
            <a:r>
              <a:rPr lang="fr-FR" sz="2400" dirty="0" err="1"/>
              <a:t>allora</a:t>
            </a:r>
            <a:r>
              <a:rPr lang="fr-FR" sz="2400" dirty="0"/>
              <a:t> </a:t>
            </a:r>
            <a:r>
              <a:rPr lang="fr-FR" sz="2400" dirty="0" err="1"/>
              <a:t>una</a:t>
            </a:r>
            <a:r>
              <a:rPr lang="fr-FR" sz="2400" dirty="0"/>
              <a:t> </a:t>
            </a:r>
            <a:r>
              <a:rPr lang="fr-FR" sz="2400" dirty="0" err="1"/>
              <a:t>sfida</a:t>
            </a:r>
            <a:r>
              <a:rPr lang="fr-FR" sz="2400" dirty="0"/>
              <a:t> e il </a:t>
            </a:r>
            <a:r>
              <a:rPr lang="fr-FR" sz="2400" dirty="0" err="1"/>
              <a:t>coronamento</a:t>
            </a:r>
            <a:r>
              <a:rPr lang="fr-FR" sz="2400" dirty="0"/>
              <a:t> di un </a:t>
            </a:r>
            <a:r>
              <a:rPr lang="fr-FR" sz="2400" dirty="0" err="1"/>
              <a:t>successo</a:t>
            </a:r>
            <a:r>
              <a:rPr lang="fr-FR" sz="2400" dirty="0"/>
              <a:t> </a:t>
            </a:r>
            <a:r>
              <a:rPr lang="fr-FR" sz="2400" dirty="0" err="1"/>
              <a:t>letterario</a:t>
            </a:r>
            <a:r>
              <a:rPr lang="fr-FR" sz="2400" dirty="0"/>
              <a:t>, il </a:t>
            </a:r>
            <a:r>
              <a:rPr lang="fr-FR" sz="2400" dirty="0" err="1"/>
              <a:t>conseguimento</a:t>
            </a:r>
            <a:r>
              <a:rPr lang="fr-FR" sz="2400" dirty="0"/>
              <a:t> di un </a:t>
            </a:r>
            <a:r>
              <a:rPr lang="fr-FR" sz="2400" dirty="0" err="1"/>
              <a:t>livello</a:t>
            </a:r>
            <a:r>
              <a:rPr lang="fr-FR" sz="2400" dirty="0"/>
              <a:t> di </a:t>
            </a:r>
            <a:r>
              <a:rPr lang="fr-FR" sz="2400" dirty="0" err="1"/>
              <a:t>eccellenza</a:t>
            </a:r>
            <a:r>
              <a:rPr lang="fr-FR" sz="2400" dirty="0"/>
              <a:t> </a:t>
            </a:r>
            <a:r>
              <a:rPr lang="fr-FR" sz="2400" dirty="0" err="1"/>
              <a:t>riconosciuto</a:t>
            </a:r>
            <a:r>
              <a:rPr lang="fr-FR" sz="2400" dirty="0"/>
              <a:t> : i </a:t>
            </a:r>
            <a:r>
              <a:rPr lang="fr-FR" sz="2400" dirty="0" err="1"/>
              <a:t>giornalisti</a:t>
            </a:r>
            <a:r>
              <a:rPr lang="fr-FR" sz="2400" dirty="0"/>
              <a:t> non </a:t>
            </a:r>
            <a:r>
              <a:rPr lang="fr-FR" sz="2400" dirty="0" err="1"/>
              <a:t>potevano</a:t>
            </a:r>
            <a:r>
              <a:rPr lang="fr-FR" sz="2400" dirty="0"/>
              <a:t> </a:t>
            </a:r>
            <a:r>
              <a:rPr lang="fr-FR" sz="2400" dirty="0" err="1"/>
              <a:t>scrivere</a:t>
            </a:r>
            <a:r>
              <a:rPr lang="fr-FR" sz="2400" dirty="0"/>
              <a:t> </a:t>
            </a:r>
            <a:r>
              <a:rPr lang="fr-FR" sz="2400" dirty="0" err="1"/>
              <a:t>elzeviri</a:t>
            </a:r>
            <a:r>
              <a:rPr lang="fr-FR" sz="2400" dirty="0"/>
              <a:t>, </a:t>
            </a:r>
            <a:r>
              <a:rPr lang="fr-FR" sz="2400" dirty="0" err="1"/>
              <a:t>soltanto</a:t>
            </a:r>
            <a:r>
              <a:rPr lang="fr-FR" sz="2400" dirty="0"/>
              <a:t> </a:t>
            </a:r>
            <a:r>
              <a:rPr lang="fr-FR" sz="2400" dirty="0" err="1"/>
              <a:t>gli</a:t>
            </a:r>
            <a:r>
              <a:rPr lang="fr-FR" sz="2400" dirty="0"/>
              <a:t> </a:t>
            </a:r>
            <a:r>
              <a:rPr lang="fr-FR" sz="2400" dirty="0" err="1"/>
              <a:t>scrittori</a:t>
            </a:r>
            <a:r>
              <a:rPr lang="fr-FR" sz="2400" dirty="0"/>
              <a:t> </a:t>
            </a:r>
            <a:r>
              <a:rPr lang="fr-FR" sz="2400" dirty="0" err="1"/>
              <a:t>affermati</a:t>
            </a:r>
            <a:r>
              <a:rPr lang="fr-FR" sz="2400" dirty="0"/>
              <a:t>.</a:t>
            </a:r>
          </a:p>
          <a:p>
            <a:pPr marL="0" indent="0" algn="just">
              <a:buNone/>
              <a:tabLst>
                <a:tab pos="354013" algn="l"/>
              </a:tabLst>
            </a:pPr>
            <a:r>
              <a:rPr lang="fr-FR" sz="2400" dirty="0"/>
              <a:t>	</a:t>
            </a:r>
          </a:p>
          <a:p>
            <a:pPr marL="0" indent="0" algn="just">
              <a:buNone/>
              <a:tabLst>
                <a:tab pos="354013" algn="l"/>
              </a:tabLst>
            </a:pPr>
            <a:r>
              <a:rPr lang="fr-FR" sz="2400" dirty="0"/>
              <a:t>	Per </a:t>
            </a:r>
            <a:r>
              <a:rPr lang="fr-FR" sz="2400" dirty="0" err="1"/>
              <a:t>esempio</a:t>
            </a:r>
            <a:r>
              <a:rPr lang="fr-FR" sz="2400" dirty="0"/>
              <a:t> </a:t>
            </a:r>
            <a:r>
              <a:rPr lang="fr-FR" sz="2400" b="1" dirty="0"/>
              <a:t>Eugenio Montale </a:t>
            </a:r>
            <a:r>
              <a:rPr lang="fr-FR" sz="2400" dirty="0"/>
              <a:t>: </a:t>
            </a:r>
            <a:r>
              <a:rPr lang="fr-FR" sz="2400" i="1" dirty="0" err="1"/>
              <a:t>Farfalla</a:t>
            </a:r>
            <a:r>
              <a:rPr lang="fr-FR" sz="2400" i="1" dirty="0"/>
              <a:t> di Dinard</a:t>
            </a:r>
            <a:r>
              <a:rPr lang="fr-FR" sz="2400" dirty="0"/>
              <a:t> e </a:t>
            </a:r>
            <a:r>
              <a:rPr lang="fr-FR" sz="2400" i="1" dirty="0"/>
              <a:t>Auto da </a:t>
            </a:r>
            <a:r>
              <a:rPr lang="fr-FR" sz="2400" i="1" dirty="0" err="1"/>
              <a:t>fé</a:t>
            </a:r>
            <a:r>
              <a:rPr lang="fr-FR" sz="2400" dirty="0"/>
              <a:t> </a:t>
            </a:r>
            <a:r>
              <a:rPr lang="fr-FR" sz="2400" dirty="0" err="1"/>
              <a:t>raccolgono</a:t>
            </a:r>
            <a:r>
              <a:rPr lang="fr-FR" sz="2400" dirty="0"/>
              <a:t> </a:t>
            </a:r>
            <a:r>
              <a:rPr lang="fr-FR" sz="2400" dirty="0" err="1"/>
              <a:t>gli</a:t>
            </a:r>
            <a:r>
              <a:rPr lang="fr-FR" sz="2400" dirty="0"/>
              <a:t> </a:t>
            </a:r>
            <a:r>
              <a:rPr lang="fr-FR" sz="2400" dirty="0" err="1"/>
              <a:t>elzeviri</a:t>
            </a:r>
            <a:r>
              <a:rPr lang="fr-FR" sz="2400" dirty="0"/>
              <a:t> da lui </a:t>
            </a:r>
            <a:r>
              <a:rPr lang="fr-FR" sz="2400" dirty="0" err="1"/>
              <a:t>composti</a:t>
            </a:r>
            <a:r>
              <a:rPr lang="fr-FR" sz="2400" dirty="0"/>
              <a:t> per il </a:t>
            </a:r>
            <a:r>
              <a:rPr lang="fr-FR" sz="2400" i="1" dirty="0"/>
              <a:t>Corriere </a:t>
            </a:r>
            <a:r>
              <a:rPr lang="fr-FR" sz="2400" i="1" dirty="0" err="1"/>
              <a:t>della</a:t>
            </a:r>
            <a:r>
              <a:rPr lang="fr-FR" sz="2400" i="1" dirty="0"/>
              <a:t> Sera.</a:t>
            </a:r>
          </a:p>
          <a:p>
            <a:pPr marL="0" indent="0" algn="just">
              <a:buNone/>
              <a:tabLst>
                <a:tab pos="354013" algn="l"/>
              </a:tabLst>
            </a:pPr>
            <a:endParaRPr lang="fr-FR" sz="2400" dirty="0"/>
          </a:p>
          <a:p>
            <a:pPr marL="0" indent="0" algn="just">
              <a:buNone/>
              <a:tabLst>
                <a:tab pos="354013" algn="l"/>
              </a:tabLst>
            </a:pPr>
            <a:r>
              <a:rPr lang="fr-FR" sz="2400" dirty="0"/>
              <a:t>	La terza pagina </a:t>
            </a:r>
            <a:r>
              <a:rPr lang="fr-FR" sz="2400" dirty="0" err="1"/>
              <a:t>verrà</a:t>
            </a:r>
            <a:r>
              <a:rPr lang="fr-FR" sz="2400" dirty="0"/>
              <a:t> </a:t>
            </a:r>
            <a:r>
              <a:rPr lang="fr-FR" sz="2400" dirty="0" err="1"/>
              <a:t>abbandonata</a:t>
            </a:r>
            <a:r>
              <a:rPr lang="fr-FR" sz="2400" dirty="0"/>
              <a:t> </a:t>
            </a:r>
            <a:r>
              <a:rPr lang="fr-FR" sz="2400" dirty="0" err="1"/>
              <a:t>negli</a:t>
            </a:r>
            <a:r>
              <a:rPr lang="fr-FR" sz="2400" dirty="0"/>
              <a:t> </a:t>
            </a:r>
            <a:r>
              <a:rPr lang="fr-FR" sz="2400" dirty="0" err="1"/>
              <a:t>anni</a:t>
            </a:r>
            <a:r>
              <a:rPr lang="fr-FR" sz="2400" dirty="0"/>
              <a:t> ’90 : </a:t>
            </a:r>
            <a:r>
              <a:rPr lang="fr-FR" sz="2400" dirty="0" err="1"/>
              <a:t>gli</a:t>
            </a:r>
            <a:r>
              <a:rPr lang="fr-FR" sz="2400" dirty="0"/>
              <a:t> </a:t>
            </a:r>
            <a:r>
              <a:rPr lang="fr-FR" sz="2400" dirty="0" err="1"/>
              <a:t>articoli</a:t>
            </a:r>
            <a:r>
              <a:rPr lang="fr-FR" sz="2400" dirty="0"/>
              <a:t> </a:t>
            </a:r>
            <a:r>
              <a:rPr lang="fr-FR" sz="2400" dirty="0" err="1"/>
              <a:t>sulla</a:t>
            </a:r>
            <a:r>
              <a:rPr lang="fr-FR" sz="2400" dirty="0"/>
              <a:t> </a:t>
            </a:r>
            <a:r>
              <a:rPr lang="fr-FR" sz="2400" dirty="0" err="1"/>
              <a:t>cultura</a:t>
            </a:r>
            <a:r>
              <a:rPr lang="fr-FR" sz="2400" dirty="0"/>
              <a:t> si </a:t>
            </a:r>
            <a:r>
              <a:rPr lang="fr-FR" sz="2400" dirty="0" err="1"/>
              <a:t>trovano</a:t>
            </a:r>
            <a:r>
              <a:rPr lang="fr-FR" sz="2400" dirty="0"/>
              <a:t> </a:t>
            </a:r>
            <a:r>
              <a:rPr lang="fr-FR" sz="2400" dirty="0" err="1"/>
              <a:t>oggi</a:t>
            </a:r>
            <a:r>
              <a:rPr lang="fr-FR" sz="2400" dirty="0"/>
              <a:t> </a:t>
            </a:r>
            <a:r>
              <a:rPr lang="fr-FR" sz="2400" dirty="0" err="1"/>
              <a:t>distribuiti</a:t>
            </a:r>
            <a:r>
              <a:rPr lang="fr-FR" sz="2400" dirty="0"/>
              <a:t> in varie </a:t>
            </a:r>
            <a:r>
              <a:rPr lang="fr-FR" sz="2400" dirty="0" err="1"/>
              <a:t>sezioni</a:t>
            </a:r>
            <a:r>
              <a:rPr lang="fr-FR" sz="2400" dirty="0"/>
              <a:t> dei </a:t>
            </a:r>
            <a:r>
              <a:rPr lang="fr-FR" sz="2400" dirty="0" err="1"/>
              <a:t>giornali</a:t>
            </a:r>
            <a:r>
              <a:rPr lang="fr-FR" sz="2400" dirty="0"/>
              <a:t>.</a:t>
            </a:r>
          </a:p>
          <a:p>
            <a:pPr marL="0" indent="0" algn="just">
              <a:buNone/>
              <a:tabLst>
                <a:tab pos="528638" algn="l"/>
              </a:tabLst>
            </a:pPr>
            <a:endParaRPr lang="it-IT" sz="2000" b="1" dirty="0"/>
          </a:p>
          <a:p>
            <a:pPr marL="0" indent="0" algn="just">
              <a:buNone/>
              <a:tabLst>
                <a:tab pos="528638" algn="l"/>
              </a:tabLst>
            </a:pPr>
            <a:endParaRPr lang="it-IT" sz="2000" dirty="0"/>
          </a:p>
          <a:p>
            <a:pPr marL="0" indent="0" algn="just">
              <a:buNone/>
              <a:tabLst>
                <a:tab pos="528638" algn="l"/>
              </a:tabLst>
            </a:pPr>
            <a:endParaRPr lang="fr-FR" sz="2000" dirty="0"/>
          </a:p>
          <a:p>
            <a:pPr marL="0" indent="0" algn="ctr">
              <a:buNone/>
              <a:tabLst>
                <a:tab pos="528638" algn="l"/>
              </a:tabLst>
            </a:pPr>
            <a:endParaRPr lang="it-IT" sz="2000" b="1" dirty="0"/>
          </a:p>
          <a:p>
            <a:pPr marL="0" indent="0">
              <a:buNone/>
            </a:pPr>
            <a:endParaRPr lang="fr-FR" sz="2000" dirty="0"/>
          </a:p>
          <a:p>
            <a:pPr marL="0" indent="0" algn="ctr">
              <a:buNone/>
            </a:pPr>
            <a:endParaRPr lang="fr-FR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3496933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1447</Words>
  <Application>Microsoft Office PowerPoint</Application>
  <PresentationFormat>Affichage à l'écran (4:3)</PresentationFormat>
  <Paragraphs>111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0" baseType="lpstr">
      <vt:lpstr>Arial</vt:lpstr>
      <vt:lpstr>Calibri</vt:lpstr>
      <vt:lpstr>Symbol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Linguistique synchronique   -  L4ITLINS  -  année 2023-2024</vt:lpstr>
      <vt:lpstr>Linguistique synchronique   -  L4ITLINS  -  année 2023-2024</vt:lpstr>
      <vt:lpstr>Présentation PowerPoint</vt:lpstr>
      <vt:lpstr>Présentation PowerPoint</vt:lpstr>
      <vt:lpstr>Linguistique synchronique   -  L4ITLINS  -  année 2023-2024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Isabella Montersino</dc:creator>
  <cp:lastModifiedBy>Isabella Montersino</cp:lastModifiedBy>
  <cp:revision>71</cp:revision>
  <dcterms:created xsi:type="dcterms:W3CDTF">2018-03-20T11:33:45Z</dcterms:created>
  <dcterms:modified xsi:type="dcterms:W3CDTF">2024-03-17T21:26:02Z</dcterms:modified>
</cp:coreProperties>
</file>