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NJu1rrd9w4" TargetMode="External"/><Relationship Id="rId2" Type="http://schemas.openxmlformats.org/officeDocument/2006/relationships/hyperlink" Target="https://www.facebook.com/tenk.fr/videos/signer-nurith-aviv-2017/36269290901856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Egw97vpkD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b="1" dirty="0"/>
              <a:t>Linguistique synchronique   </a:t>
            </a:r>
            <a:r>
              <a:rPr lang="fr-FR" sz="1800" dirty="0"/>
              <a:t>-  </a:t>
            </a:r>
            <a:r>
              <a:rPr lang="fr-FR" sz="18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La comunicazione paraverbale</a:t>
            </a:r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Il linguaggio verbale costituisce la dimensione principale della funzione comunicativa dell’uomo.</a:t>
            </a:r>
          </a:p>
          <a:p>
            <a:pPr marL="0" indent="0" algn="just">
              <a:buNone/>
            </a:pPr>
            <a:r>
              <a:rPr lang="it-IT" sz="2000" dirty="0"/>
              <a:t>	</a:t>
            </a:r>
          </a:p>
          <a:p>
            <a:pPr marL="0" indent="0" algn="just">
              <a:buNone/>
            </a:pPr>
            <a:r>
              <a:rPr lang="it-IT" sz="2000" dirty="0"/>
              <a:t>Esistono tuttavia altre dimensioni della comunicazione, che accompagnano e, a volte, sostituiscono, il linguaggio verbale : tratti </a:t>
            </a:r>
            <a:r>
              <a:rPr lang="it-IT" sz="2000" b="1" i="1" dirty="0"/>
              <a:t>paralinguistici</a:t>
            </a:r>
            <a:r>
              <a:rPr lang="it-IT" sz="2000" dirty="0"/>
              <a:t>, </a:t>
            </a:r>
            <a:r>
              <a:rPr lang="it-IT" sz="2000" b="1" i="1" dirty="0"/>
              <a:t>prossemici</a:t>
            </a:r>
            <a:r>
              <a:rPr lang="it-IT" sz="2000" dirty="0"/>
              <a:t> e </a:t>
            </a:r>
            <a:r>
              <a:rPr lang="it-IT" sz="2000" b="1" i="1" dirty="0"/>
              <a:t>gestuali.</a:t>
            </a: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b="1" dirty="0">
                <a:sym typeface="Wingdings" panose="05000000000000000000" pitchFamily="2" charset="2"/>
              </a:rPr>
              <a:t> </a:t>
            </a:r>
            <a:r>
              <a:rPr lang="it-IT" sz="2000" dirty="0"/>
              <a:t>cf. A. A. Sobrero, A. Miglietta, Introduzione alla linguistica italiana, Laterza, 2006, p. 188-205.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7968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</a:t>
            </a:r>
            <a:r>
              <a:rPr lang="fr-FR" sz="1600" b="1" dirty="0"/>
              <a:t>L4ITLINS  -  année 2023-2024 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 algn="ctr">
              <a:buNone/>
              <a:tabLst>
                <a:tab pos="528638" algn="l"/>
              </a:tabLst>
            </a:pPr>
            <a:r>
              <a:rPr lang="it-IT" sz="4000" b="1" dirty="0"/>
              <a:t>Sinonimia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	</a:t>
            </a:r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“ </a:t>
            </a:r>
            <a:r>
              <a:rPr lang="fr-FR" dirty="0" err="1"/>
              <a:t>mangiare</a:t>
            </a:r>
            <a:r>
              <a:rPr lang="fr-FR" dirty="0"/>
              <a:t> ” :</a:t>
            </a:r>
          </a:p>
          <a:p>
            <a:pPr marL="0" indent="0">
              <a:buNone/>
            </a:pPr>
            <a:r>
              <a:rPr lang="fr-FR" dirty="0"/>
              <a:t>	a. </a:t>
            </a:r>
            <a:r>
              <a:rPr lang="fr-FR" dirty="0" err="1"/>
              <a:t>aver</a:t>
            </a:r>
            <a:r>
              <a:rPr lang="fr-FR" dirty="0"/>
              <a:t> </a:t>
            </a:r>
            <a:r>
              <a:rPr lang="fr-FR" dirty="0" err="1"/>
              <a:t>fame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b. </a:t>
            </a:r>
            <a:r>
              <a:rPr lang="fr-FR" dirty="0" err="1"/>
              <a:t>mangiare</a:t>
            </a:r>
            <a:r>
              <a:rPr lang="fr-FR" dirty="0"/>
              <a:t> molto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76872"/>
            <a:ext cx="4137427" cy="1898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36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</a:t>
            </a:r>
            <a:r>
              <a:rPr lang="fr-FR" sz="1600" b="1" dirty="0"/>
              <a:t>L4ITLINS  -  année 2023-2024 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“ ma </a:t>
            </a:r>
            <a:r>
              <a:rPr lang="fr-FR" dirty="0" err="1"/>
              <a:t>cosa</a:t>
            </a:r>
            <a:r>
              <a:rPr lang="fr-FR" dirty="0"/>
              <a:t> </a:t>
            </a:r>
            <a:r>
              <a:rPr lang="fr-FR" dirty="0" err="1"/>
              <a:t>fai</a:t>
            </a:r>
            <a:r>
              <a:rPr lang="fr-FR" dirty="0"/>
              <a:t> ? ” :</a:t>
            </a:r>
          </a:p>
          <a:p>
            <a:pPr marL="0" indent="0">
              <a:buNone/>
            </a:pPr>
            <a:r>
              <a:rPr lang="en-US" dirty="0"/>
              <a:t>	-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scherzoso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-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protettivo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6" name="Image 5" descr="C:\Users\Isabella Montersino\Desktop\Cours 2012-2018\2017-2018\Linguistica sincronica\Linguistica sincronica - 2\Immagini\mangiare - che fai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4" t="68651" r="61488" b="11056"/>
          <a:stretch/>
        </p:blipFill>
        <p:spPr bwMode="auto">
          <a:xfrm>
            <a:off x="2555776" y="2132856"/>
            <a:ext cx="1778099" cy="18034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 6" descr="C:\Users\Isabella Montersino\Desktop\Cours 2012-2018\2017-2018\Linguistica sincronica\Linguistica sincronica - 2\Immagini\mangiare - che fai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57" t="68286" r="34049" b="11543"/>
          <a:stretch/>
        </p:blipFill>
        <p:spPr bwMode="auto">
          <a:xfrm>
            <a:off x="4482076" y="2132856"/>
            <a:ext cx="1766324" cy="1792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0820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 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r>
              <a:rPr lang="fr-FR" sz="2000" dirty="0" err="1"/>
              <a:t>Nel</a:t>
            </a:r>
            <a:r>
              <a:rPr lang="fr-FR" sz="2000" dirty="0"/>
              <a:t> </a:t>
            </a:r>
            <a:r>
              <a:rPr lang="fr-FR" sz="2000" dirty="0" err="1"/>
              <a:t>caso</a:t>
            </a:r>
            <a:r>
              <a:rPr lang="fr-FR" sz="2000" dirty="0"/>
              <a:t> </a:t>
            </a:r>
            <a:r>
              <a:rPr lang="fr-FR" sz="2000" dirty="0" err="1"/>
              <a:t>della</a:t>
            </a:r>
            <a:r>
              <a:rPr lang="fr-FR" sz="2000" dirty="0"/>
              <a:t> </a:t>
            </a:r>
            <a:r>
              <a:rPr lang="fr-FR" sz="2000" dirty="0" err="1"/>
              <a:t>polisemia</a:t>
            </a:r>
            <a:r>
              <a:rPr lang="fr-FR" sz="2000" dirty="0"/>
              <a:t>, per </a:t>
            </a:r>
            <a:r>
              <a:rPr lang="fr-FR" sz="2000" dirty="0" err="1"/>
              <a:t>sciogliere</a:t>
            </a:r>
            <a:r>
              <a:rPr lang="fr-FR" sz="2000" dirty="0"/>
              <a:t> l’</a:t>
            </a:r>
            <a:r>
              <a:rPr lang="fr-FR" sz="2000" dirty="0" err="1"/>
              <a:t>ambiguità</a:t>
            </a:r>
            <a:r>
              <a:rPr lang="fr-FR" sz="2000" dirty="0"/>
              <a:t>, come per il </a:t>
            </a:r>
            <a:r>
              <a:rPr lang="fr-FR" sz="2000" dirty="0" err="1"/>
              <a:t>linguaggio</a:t>
            </a:r>
            <a:r>
              <a:rPr lang="fr-FR" sz="2000" dirty="0"/>
              <a:t> verbale, ci si </a:t>
            </a:r>
            <a:r>
              <a:rPr lang="fr-FR" sz="2000" dirty="0" err="1"/>
              <a:t>aiuta</a:t>
            </a:r>
            <a:r>
              <a:rPr lang="fr-FR" sz="2000" dirty="0"/>
              <a:t> con il </a:t>
            </a:r>
            <a:r>
              <a:rPr lang="fr-FR" sz="2000" i="1" dirty="0" err="1"/>
              <a:t>cotesto</a:t>
            </a:r>
            <a:r>
              <a:rPr lang="fr-FR" sz="2000" dirty="0"/>
              <a:t> e il </a:t>
            </a:r>
            <a:r>
              <a:rPr lang="fr-FR" sz="2000" i="1" dirty="0" err="1"/>
              <a:t>contesto</a:t>
            </a:r>
            <a:r>
              <a:rPr lang="fr-FR" sz="2000" dirty="0"/>
              <a:t>.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Es. il </a:t>
            </a:r>
            <a:r>
              <a:rPr lang="fr-FR" sz="2000" dirty="0" err="1"/>
              <a:t>gesto</a:t>
            </a:r>
            <a:r>
              <a:rPr lang="fr-FR" sz="2000" dirty="0"/>
              <a:t> delle corna (con l’indice e il </a:t>
            </a:r>
            <a:r>
              <a:rPr lang="fr-FR" sz="2000" dirty="0" err="1"/>
              <a:t>mignolo</a:t>
            </a:r>
            <a:r>
              <a:rPr lang="fr-FR" sz="2000" dirty="0"/>
              <a:t> </a:t>
            </a:r>
            <a:r>
              <a:rPr lang="fr-FR" sz="2000" dirty="0" err="1"/>
              <a:t>alzati</a:t>
            </a:r>
            <a:r>
              <a:rPr lang="fr-FR" sz="2000" dirty="0"/>
              <a:t>) :</a:t>
            </a:r>
          </a:p>
          <a:p>
            <a:pPr marL="0" indent="0">
              <a:buNone/>
            </a:pPr>
            <a:r>
              <a:rPr lang="fr-FR" sz="2000" dirty="0"/>
              <a:t>	- un </a:t>
            </a:r>
            <a:r>
              <a:rPr lang="fr-FR" sz="2000" dirty="0" err="1"/>
              <a:t>riferimento</a:t>
            </a:r>
            <a:r>
              <a:rPr lang="fr-FR" sz="2000" dirty="0"/>
              <a:t> </a:t>
            </a:r>
            <a:r>
              <a:rPr lang="fr-FR" sz="2000" dirty="0" err="1"/>
              <a:t>all’animale</a:t>
            </a:r>
            <a:r>
              <a:rPr lang="fr-FR" sz="2000" dirty="0"/>
              <a:t> </a:t>
            </a:r>
            <a:r>
              <a:rPr lang="fr-FR" sz="2000" dirty="0" err="1"/>
              <a:t>provvisto</a:t>
            </a:r>
            <a:r>
              <a:rPr lang="fr-FR" sz="2000" dirty="0"/>
              <a:t> di corna (il </a:t>
            </a:r>
            <a:r>
              <a:rPr lang="fr-FR" sz="2000" dirty="0" err="1"/>
              <a:t>toro</a:t>
            </a:r>
            <a:r>
              <a:rPr lang="fr-FR" sz="2000" dirty="0"/>
              <a:t>)</a:t>
            </a:r>
          </a:p>
          <a:p>
            <a:pPr marL="0" indent="0">
              <a:buNone/>
            </a:pPr>
            <a:r>
              <a:rPr lang="fr-FR" sz="2000" dirty="0"/>
              <a:t>	- un </a:t>
            </a:r>
            <a:r>
              <a:rPr lang="fr-FR" sz="2000" dirty="0" err="1"/>
              <a:t>insulto</a:t>
            </a:r>
            <a:r>
              <a:rPr lang="fr-FR" sz="2000" dirty="0"/>
              <a:t> (« </a:t>
            </a:r>
            <a:r>
              <a:rPr lang="fr-FR" sz="2000" dirty="0" err="1"/>
              <a:t>cornuto</a:t>
            </a:r>
            <a:r>
              <a:rPr lang="fr-FR" sz="2000" dirty="0"/>
              <a:t> ! »)</a:t>
            </a:r>
          </a:p>
          <a:p>
            <a:pPr marL="0" indent="0">
              <a:buNone/>
            </a:pPr>
            <a:r>
              <a:rPr lang="fr-FR" sz="2000" dirty="0"/>
              <a:t>	- </a:t>
            </a:r>
            <a:r>
              <a:rPr lang="fr-FR" sz="2000" dirty="0" err="1"/>
              <a:t>uno</a:t>
            </a:r>
            <a:r>
              <a:rPr lang="fr-FR" sz="2000" dirty="0"/>
              <a:t> </a:t>
            </a:r>
            <a:r>
              <a:rPr lang="fr-FR" sz="2000" dirty="0" err="1"/>
              <a:t>scongiuro</a:t>
            </a:r>
            <a:r>
              <a:rPr lang="fr-FR" sz="2000" dirty="0"/>
              <a:t> (« </a:t>
            </a:r>
            <a:r>
              <a:rPr lang="fr-FR" sz="2000" dirty="0" err="1"/>
              <a:t>tiè</a:t>
            </a:r>
            <a:r>
              <a:rPr lang="fr-FR" sz="2000" dirty="0"/>
              <a:t> ! ») </a:t>
            </a:r>
          </a:p>
          <a:p>
            <a:pPr marL="0" indent="0">
              <a:buNone/>
            </a:pPr>
            <a:r>
              <a:rPr lang="fr-FR" sz="2000" dirty="0"/>
              <a:t>	- </a:t>
            </a:r>
            <a:r>
              <a:rPr lang="fr-FR" sz="2000" dirty="0" err="1"/>
              <a:t>metal</a:t>
            </a:r>
            <a:r>
              <a:rPr lang="fr-FR" sz="2000" dirty="0"/>
              <a:t> rock (diable)			(cf. « </a:t>
            </a:r>
            <a:r>
              <a:rPr lang="fr-FR" sz="2000" dirty="0" err="1"/>
              <a:t>sei</a:t>
            </a:r>
            <a:r>
              <a:rPr lang="fr-FR" sz="2000" dirty="0"/>
              <a:t> </a:t>
            </a:r>
            <a:r>
              <a:rPr lang="fr-FR" sz="2000" dirty="0" err="1"/>
              <a:t>cornutello</a:t>
            </a:r>
            <a:r>
              <a:rPr lang="fr-FR" sz="2000" dirty="0"/>
              <a:t> », </a:t>
            </a:r>
            <a:r>
              <a:rPr lang="fr-FR" sz="2000" dirty="0" err="1"/>
              <a:t>Sicilia</a:t>
            </a:r>
            <a:r>
              <a:rPr lang="fr-FR" sz="2000" dirty="0"/>
              <a:t>)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>
                <a:sym typeface="Symbol"/>
              </a:rPr>
              <a:t> S</a:t>
            </a:r>
            <a:r>
              <a:rPr lang="fr-FR" sz="2000" dirty="0"/>
              <a:t>e </a:t>
            </a:r>
            <a:r>
              <a:rPr lang="fr-FR" sz="2000" dirty="0" err="1"/>
              <a:t>sto</a:t>
            </a:r>
            <a:r>
              <a:rPr lang="fr-FR" sz="2000" dirty="0"/>
              <a:t> </a:t>
            </a:r>
            <a:r>
              <a:rPr lang="fr-FR" sz="2000" dirty="0" err="1"/>
              <a:t>piacevolmente</a:t>
            </a:r>
            <a:r>
              <a:rPr lang="fr-FR" sz="2000" dirty="0"/>
              <a:t> parlando con un </a:t>
            </a:r>
            <a:r>
              <a:rPr lang="fr-FR" sz="2000" dirty="0" err="1"/>
              <a:t>amico</a:t>
            </a:r>
            <a:r>
              <a:rPr lang="fr-FR" sz="2000" dirty="0"/>
              <a:t> di </a:t>
            </a:r>
            <a:r>
              <a:rPr lang="fr-FR" sz="2000" dirty="0" err="1"/>
              <a:t>sfortune</a:t>
            </a:r>
            <a:r>
              <a:rPr lang="fr-FR" sz="2000" dirty="0"/>
              <a:t> </a:t>
            </a:r>
            <a:r>
              <a:rPr lang="fr-FR" sz="2000" dirty="0" err="1"/>
              <a:t>possibili</a:t>
            </a:r>
            <a:r>
              <a:rPr lang="fr-FR" sz="2000" dirty="0"/>
              <a:t> (</a:t>
            </a:r>
            <a:r>
              <a:rPr lang="fr-FR" sz="2000" i="1" dirty="0" err="1"/>
              <a:t>cotesto</a:t>
            </a:r>
            <a:r>
              <a:rPr lang="fr-FR" sz="2000" dirty="0"/>
              <a:t>), </a:t>
            </a:r>
            <a:r>
              <a:rPr lang="fr-FR" sz="2000" dirty="0" err="1"/>
              <a:t>oppure</a:t>
            </a:r>
            <a:r>
              <a:rPr lang="fr-FR" sz="2000" dirty="0"/>
              <a:t> se mi </a:t>
            </a:r>
            <a:r>
              <a:rPr lang="fr-FR" sz="2000" dirty="0" err="1"/>
              <a:t>trovo</a:t>
            </a:r>
            <a:r>
              <a:rPr lang="fr-FR" sz="2000" dirty="0"/>
              <a:t> </a:t>
            </a:r>
            <a:r>
              <a:rPr lang="fr-FR" sz="2000" dirty="0" err="1"/>
              <a:t>fisicamente</a:t>
            </a:r>
            <a:r>
              <a:rPr lang="fr-FR" sz="2000" dirty="0"/>
              <a:t> in </a:t>
            </a:r>
            <a:r>
              <a:rPr lang="fr-FR" sz="2000" dirty="0" err="1"/>
              <a:t>presenza</a:t>
            </a:r>
            <a:r>
              <a:rPr lang="fr-FR" sz="2000" dirty="0"/>
              <a:t> di </a:t>
            </a:r>
            <a:r>
              <a:rPr lang="fr-FR" sz="2000" dirty="0" err="1"/>
              <a:t>una</a:t>
            </a:r>
            <a:r>
              <a:rPr lang="fr-FR" sz="2000" dirty="0"/>
              <a:t> </a:t>
            </a:r>
            <a:r>
              <a:rPr lang="fr-FR" sz="2000" dirty="0" err="1"/>
              <a:t>sciagura</a:t>
            </a:r>
            <a:r>
              <a:rPr lang="fr-FR" sz="2000" dirty="0"/>
              <a:t> (</a:t>
            </a:r>
            <a:r>
              <a:rPr lang="fr-FR" sz="2000" i="1" dirty="0" err="1"/>
              <a:t>contesto</a:t>
            </a:r>
            <a:r>
              <a:rPr lang="fr-FR" sz="2000" dirty="0"/>
              <a:t>), il </a:t>
            </a:r>
            <a:r>
              <a:rPr lang="fr-FR" sz="2000" dirty="0" err="1"/>
              <a:t>senso</a:t>
            </a:r>
            <a:r>
              <a:rPr lang="fr-FR" sz="2000" dirty="0"/>
              <a:t> </a:t>
            </a:r>
            <a:r>
              <a:rPr lang="fr-FR" sz="2000" dirty="0" err="1"/>
              <a:t>dello</a:t>
            </a:r>
            <a:r>
              <a:rPr lang="fr-FR" sz="2000" dirty="0"/>
              <a:t> </a:t>
            </a:r>
            <a:r>
              <a:rPr lang="fr-FR" sz="2000" dirty="0" err="1"/>
              <a:t>scongiuro</a:t>
            </a:r>
            <a:r>
              <a:rPr lang="fr-FR" sz="2000" dirty="0"/>
              <a:t> si </a:t>
            </a:r>
            <a:r>
              <a:rPr lang="fr-FR" sz="2000" dirty="0" err="1"/>
              <a:t>impone</a:t>
            </a:r>
            <a:r>
              <a:rPr lang="fr-FR" sz="2000" dirty="0"/>
              <a:t> </a:t>
            </a:r>
            <a:r>
              <a:rPr lang="fr-FR" sz="2000" dirty="0" err="1"/>
              <a:t>nella</a:t>
            </a:r>
            <a:r>
              <a:rPr lang="fr-FR" sz="2000" dirty="0"/>
              <a:t> </a:t>
            </a:r>
            <a:r>
              <a:rPr lang="fr-FR" sz="2000" dirty="0" err="1"/>
              <a:t>comunicazione</a:t>
            </a:r>
            <a:r>
              <a:rPr lang="fr-FR" sz="2000" dirty="0"/>
              <a:t> e l’</a:t>
            </a:r>
            <a:r>
              <a:rPr lang="fr-FR" sz="2000" dirty="0" err="1"/>
              <a:t>interlocutore</a:t>
            </a:r>
            <a:r>
              <a:rPr lang="fr-FR" sz="2000" dirty="0"/>
              <a:t> </a:t>
            </a:r>
            <a:r>
              <a:rPr lang="fr-FR" sz="2000" dirty="0" err="1"/>
              <a:t>saprà</a:t>
            </a:r>
            <a:r>
              <a:rPr lang="fr-FR" sz="2000" dirty="0"/>
              <a:t> come </a:t>
            </a:r>
            <a:r>
              <a:rPr lang="fr-FR" sz="2000" dirty="0" err="1"/>
              <a:t>scegliere</a:t>
            </a:r>
            <a:r>
              <a:rPr lang="fr-FR" sz="2000" dirty="0"/>
              <a:t> il </a:t>
            </a:r>
            <a:r>
              <a:rPr lang="fr-FR" sz="2000" dirty="0" err="1"/>
              <a:t>senso</a:t>
            </a:r>
            <a:r>
              <a:rPr lang="fr-FR" sz="2000" dirty="0"/>
              <a:t> </a:t>
            </a:r>
            <a:r>
              <a:rPr lang="fr-FR" sz="2000" dirty="0" err="1"/>
              <a:t>esatto</a:t>
            </a:r>
            <a:r>
              <a:rPr lang="fr-FR" sz="2000" dirty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579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5973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2300" b="1" dirty="0"/>
              <a:t>Linguistique synchronique   </a:t>
            </a:r>
            <a:r>
              <a:rPr lang="fr-FR" sz="2300" dirty="0"/>
              <a:t>- </a:t>
            </a:r>
            <a:r>
              <a:rPr lang="fr-FR" sz="2300" b="1" dirty="0"/>
              <a:t>L4ITLINS  -  année 2023-2024 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0070C0"/>
                </a:solidFill>
              </a:rPr>
              <a:t>Approccio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scientifico</a:t>
            </a:r>
            <a:endParaRPr lang="fr-F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354013" indent="-354013" algn="just">
              <a:buNone/>
              <a:tabLst>
                <a:tab pos="354013" algn="l"/>
              </a:tabLst>
            </a:pPr>
            <a:r>
              <a:rPr lang="fr-FR" sz="2800" dirty="0">
                <a:sym typeface="Wingdings"/>
              </a:rPr>
              <a:t>-	Lo </a:t>
            </a:r>
            <a:r>
              <a:rPr lang="fr-FR" sz="2800" dirty="0" err="1">
                <a:sym typeface="Wingdings"/>
              </a:rPr>
              <a:t>psicologo</a:t>
            </a:r>
            <a:r>
              <a:rPr lang="fr-FR" sz="2800" dirty="0">
                <a:sym typeface="Wingdings"/>
              </a:rPr>
              <a:t> americano, di origine </a:t>
            </a:r>
            <a:r>
              <a:rPr lang="fr-FR" sz="2800" dirty="0" err="1">
                <a:sym typeface="Wingdings"/>
              </a:rPr>
              <a:t>armena</a:t>
            </a:r>
            <a:r>
              <a:rPr lang="fr-FR" sz="2800" dirty="0">
                <a:sym typeface="Wingdings"/>
              </a:rPr>
              <a:t>, </a:t>
            </a:r>
            <a:r>
              <a:rPr lang="fr-FR" sz="2800" b="1" dirty="0" err="1"/>
              <a:t>Mehrabian</a:t>
            </a:r>
            <a:r>
              <a:rPr lang="fr-FR" sz="2800" b="1" dirty="0"/>
              <a:t> </a:t>
            </a:r>
            <a:r>
              <a:rPr lang="fr-FR" sz="2800" dirty="0"/>
              <a:t>(1977) : </a:t>
            </a:r>
            <a:r>
              <a:rPr lang="fr-FR" sz="2800" dirty="0" err="1"/>
              <a:t>nella</a:t>
            </a:r>
            <a:r>
              <a:rPr lang="fr-FR" sz="2800" dirty="0"/>
              <a:t> </a:t>
            </a:r>
            <a:r>
              <a:rPr lang="fr-FR" sz="2800" dirty="0" err="1"/>
              <a:t>comprensione</a:t>
            </a:r>
            <a:r>
              <a:rPr lang="fr-FR" sz="2800" dirty="0"/>
              <a:t> di un </a:t>
            </a:r>
            <a:r>
              <a:rPr lang="fr-FR" sz="2800" dirty="0" err="1"/>
              <a:t>messaggio</a:t>
            </a:r>
            <a:r>
              <a:rPr lang="fr-FR" sz="2800" dirty="0"/>
              <a:t> verbale, il 45% è </a:t>
            </a:r>
            <a:r>
              <a:rPr lang="fr-FR" sz="2800" dirty="0" err="1"/>
              <a:t>frutto</a:t>
            </a:r>
            <a:r>
              <a:rPr lang="fr-FR" sz="2800" dirty="0"/>
              <a:t> </a:t>
            </a:r>
            <a:r>
              <a:rPr lang="fr-FR" sz="2800" dirty="0" err="1"/>
              <a:t>degli</a:t>
            </a:r>
            <a:r>
              <a:rPr lang="fr-FR" sz="2800" dirty="0"/>
              <a:t> </a:t>
            </a:r>
            <a:r>
              <a:rPr lang="fr-FR" sz="2800" dirty="0" err="1"/>
              <a:t>stimoli</a:t>
            </a:r>
            <a:r>
              <a:rPr lang="fr-FR" sz="2800" dirty="0"/>
              <a:t> </a:t>
            </a:r>
            <a:r>
              <a:rPr lang="fr-FR" sz="2800" dirty="0" err="1"/>
              <a:t>vocali</a:t>
            </a:r>
            <a:r>
              <a:rPr lang="fr-FR" sz="2800" dirty="0"/>
              <a:t> e </a:t>
            </a:r>
            <a:r>
              <a:rPr lang="fr-FR" sz="2800" dirty="0" err="1"/>
              <a:t>verbali</a:t>
            </a:r>
            <a:r>
              <a:rPr lang="fr-FR" sz="2800" dirty="0"/>
              <a:t>, il 55% </a:t>
            </a:r>
            <a:r>
              <a:rPr lang="fr-FR" sz="2800" dirty="0" err="1"/>
              <a:t>invece</a:t>
            </a:r>
            <a:r>
              <a:rPr lang="fr-FR" sz="2800" dirty="0"/>
              <a:t> </a:t>
            </a:r>
            <a:r>
              <a:rPr lang="fr-FR" sz="2800" dirty="0" err="1"/>
              <a:t>degli</a:t>
            </a:r>
            <a:r>
              <a:rPr lang="fr-FR" sz="2800" dirty="0"/>
              <a:t> </a:t>
            </a:r>
            <a:r>
              <a:rPr lang="fr-FR" sz="2800" dirty="0" err="1"/>
              <a:t>stimoli</a:t>
            </a:r>
            <a:r>
              <a:rPr lang="fr-FR" sz="2800" dirty="0"/>
              <a:t> </a:t>
            </a:r>
            <a:r>
              <a:rPr lang="fr-FR" sz="2800" dirty="0" err="1"/>
              <a:t>visivi</a:t>
            </a:r>
            <a:r>
              <a:rPr lang="fr-FR" sz="2800" dirty="0"/>
              <a:t> !</a:t>
            </a:r>
          </a:p>
          <a:p>
            <a:pPr marL="0" indent="0" algn="just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800" dirty="0" err="1"/>
              <a:t>Gli</a:t>
            </a:r>
            <a:r>
              <a:rPr lang="fr-FR" sz="2800" dirty="0"/>
              <a:t> </a:t>
            </a:r>
            <a:r>
              <a:rPr lang="fr-FR" sz="2800" dirty="0" err="1"/>
              <a:t>studi</a:t>
            </a:r>
            <a:r>
              <a:rPr lang="fr-FR" sz="2800" dirty="0"/>
              <a:t> </a:t>
            </a:r>
            <a:r>
              <a:rPr lang="fr-FR" sz="2800" dirty="0" err="1"/>
              <a:t>dell’antropologo</a:t>
            </a:r>
            <a:r>
              <a:rPr lang="fr-FR" sz="2800" dirty="0"/>
              <a:t> </a:t>
            </a:r>
            <a:r>
              <a:rPr lang="fr-FR" sz="2800" dirty="0" err="1"/>
              <a:t>francese</a:t>
            </a:r>
            <a:r>
              <a:rPr lang="fr-FR" sz="2800" dirty="0"/>
              <a:t> </a:t>
            </a:r>
            <a:r>
              <a:rPr lang="fr-FR" sz="2800" b="1" dirty="0"/>
              <a:t>Marcel Jousse</a:t>
            </a:r>
            <a:r>
              <a:rPr lang="fr-FR" sz="2800" dirty="0"/>
              <a:t> (</a:t>
            </a:r>
            <a:r>
              <a:rPr lang="fr-FR" sz="2800" dirty="0" err="1"/>
              <a:t>anni</a:t>
            </a:r>
            <a:r>
              <a:rPr lang="fr-FR" sz="2800" dirty="0"/>
              <a:t> ’50-‘60)</a:t>
            </a:r>
          </a:p>
          <a:p>
            <a:pPr marL="0" indent="0" algn="just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800" dirty="0"/>
              <a:t>il </a:t>
            </a:r>
            <a:r>
              <a:rPr lang="fr-FR" sz="2800" dirty="0" err="1"/>
              <a:t>linguista</a:t>
            </a:r>
            <a:r>
              <a:rPr lang="fr-FR" sz="2800" dirty="0"/>
              <a:t> </a:t>
            </a:r>
            <a:r>
              <a:rPr lang="fr-FR" sz="2800" dirty="0" err="1"/>
              <a:t>francese</a:t>
            </a:r>
            <a:r>
              <a:rPr lang="fr-FR" sz="2800" dirty="0"/>
              <a:t>, </a:t>
            </a:r>
            <a:r>
              <a:rPr lang="fr-FR" sz="2800" dirty="0" err="1"/>
              <a:t>specialista</a:t>
            </a:r>
            <a:r>
              <a:rPr lang="fr-FR" sz="2800" dirty="0"/>
              <a:t> di </a:t>
            </a:r>
            <a:r>
              <a:rPr lang="fr-FR" sz="2800" dirty="0" err="1"/>
              <a:t>inglese</a:t>
            </a:r>
            <a:r>
              <a:rPr lang="fr-FR" sz="2800" dirty="0"/>
              <a:t>, </a:t>
            </a:r>
            <a:r>
              <a:rPr lang="fr-FR" sz="2800" b="1" dirty="0"/>
              <a:t>Jean-</a:t>
            </a:r>
            <a:r>
              <a:rPr lang="fr-FR" sz="2800" b="1" dirty="0" err="1"/>
              <a:t>RémiLapaire</a:t>
            </a:r>
            <a:r>
              <a:rPr lang="fr-FR" sz="2800" dirty="0"/>
              <a:t> (</a:t>
            </a:r>
            <a:r>
              <a:rPr lang="fr-FR" sz="2800" dirty="0" err="1"/>
              <a:t>dagli</a:t>
            </a:r>
            <a:r>
              <a:rPr lang="fr-FR" sz="2800" dirty="0"/>
              <a:t> </a:t>
            </a:r>
            <a:r>
              <a:rPr lang="fr-FR" sz="2800" dirty="0" err="1"/>
              <a:t>anni</a:t>
            </a:r>
            <a:r>
              <a:rPr lang="fr-FR" sz="2800" dirty="0"/>
              <a:t> ‘80 ad </a:t>
            </a:r>
            <a:r>
              <a:rPr lang="fr-FR" sz="2800" dirty="0" err="1"/>
              <a:t>oggi</a:t>
            </a:r>
            <a:r>
              <a:rPr lang="fr-FR" sz="2800" dirty="0"/>
              <a:t>, </a:t>
            </a:r>
            <a:r>
              <a:rPr lang="fr-FR" sz="2800" dirty="0" err="1"/>
              <a:t>teoria</a:t>
            </a:r>
            <a:r>
              <a:rPr lang="fr-FR" sz="2800" dirty="0"/>
              <a:t> dell’ « </a:t>
            </a:r>
            <a:r>
              <a:rPr lang="fr-FR" sz="2800" dirty="0" err="1"/>
              <a:t>enaction</a:t>
            </a:r>
            <a:r>
              <a:rPr lang="fr-FR" sz="2800" dirty="0"/>
              <a:t> », université de Bordeaux)</a:t>
            </a:r>
          </a:p>
          <a:p>
            <a:pPr marL="0" indent="0" algn="just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800" dirty="0"/>
              <a:t>lo </a:t>
            </a:r>
            <a:r>
              <a:rPr lang="fr-FR" sz="2800" dirty="0" err="1"/>
              <a:t>specialista</a:t>
            </a:r>
            <a:r>
              <a:rPr lang="fr-FR" sz="2800" dirty="0"/>
              <a:t> di </a:t>
            </a:r>
            <a:r>
              <a:rPr lang="fr-FR" sz="2800" dirty="0" err="1"/>
              <a:t>scienze</a:t>
            </a:r>
            <a:r>
              <a:rPr lang="fr-FR" sz="2800" dirty="0"/>
              <a:t> cognitive </a:t>
            </a:r>
            <a:r>
              <a:rPr lang="fr-FR" sz="2800" b="1" dirty="0"/>
              <a:t>Arthur </a:t>
            </a:r>
            <a:r>
              <a:rPr lang="fr-FR" sz="2800" b="1" dirty="0" err="1"/>
              <a:t>Glenberg</a:t>
            </a:r>
            <a:r>
              <a:rPr lang="fr-FR" sz="2800" b="1" dirty="0"/>
              <a:t> </a:t>
            </a:r>
            <a:r>
              <a:rPr lang="fr-FR" sz="2800" dirty="0"/>
              <a:t>(XXI</a:t>
            </a:r>
            <a:r>
              <a:rPr lang="fr-FR" sz="2800" baseline="30000" dirty="0"/>
              <a:t>1</a:t>
            </a:r>
            <a:r>
              <a:rPr lang="fr-FR" sz="2800" dirty="0"/>
              <a:t>, </a:t>
            </a:r>
            <a:r>
              <a:rPr lang="fr-FR" sz="2800" dirty="0" err="1"/>
              <a:t>embodied</a:t>
            </a:r>
            <a:r>
              <a:rPr lang="fr-FR" sz="2800" dirty="0"/>
              <a:t> </a:t>
            </a:r>
            <a:r>
              <a:rPr lang="fr-FR" sz="2800" dirty="0" err="1"/>
              <a:t>theory</a:t>
            </a:r>
            <a:r>
              <a:rPr lang="fr-FR" sz="2800" dirty="0"/>
              <a:t> of cognition, Michigan </a:t>
            </a:r>
            <a:r>
              <a:rPr lang="fr-FR" sz="2800" dirty="0" err="1"/>
              <a:t>University</a:t>
            </a:r>
            <a:r>
              <a:rPr lang="fr-FR" sz="2800" dirty="0"/>
              <a:t>)</a:t>
            </a:r>
          </a:p>
          <a:p>
            <a:pPr marL="0" indent="0" algn="just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800" dirty="0"/>
              <a:t>Le « </a:t>
            </a:r>
            <a:r>
              <a:rPr lang="fr-FR" sz="2800" dirty="0" err="1"/>
              <a:t>lezioni</a:t>
            </a:r>
            <a:r>
              <a:rPr lang="fr-FR" sz="2800" dirty="0"/>
              <a:t> </a:t>
            </a:r>
            <a:r>
              <a:rPr lang="fr-FR" sz="2800" dirty="0" err="1"/>
              <a:t>recitate</a:t>
            </a:r>
            <a:r>
              <a:rPr lang="fr-FR" sz="2800" dirty="0"/>
              <a:t> » (Lo </a:t>
            </a:r>
            <a:r>
              <a:rPr lang="fr-FR" sz="2800" dirty="0" err="1"/>
              <a:t>stagno</a:t>
            </a:r>
            <a:r>
              <a:rPr lang="fr-FR" sz="2800" dirty="0"/>
              <a:t> di Goethe, Torino) e </a:t>
            </a:r>
            <a:r>
              <a:rPr lang="fr-FR" sz="2800" b="1" dirty="0"/>
              <a:t>Chiara Galliano </a:t>
            </a:r>
            <a:r>
              <a:rPr lang="fr-FR" sz="2800" dirty="0"/>
              <a:t>(XXI</a:t>
            </a:r>
            <a:r>
              <a:rPr lang="fr-FR" sz="2800" baseline="30000" dirty="0"/>
              <a:t>1</a:t>
            </a:r>
            <a:r>
              <a:rPr lang="fr-FR" sz="2800" dirty="0"/>
              <a:t> )</a:t>
            </a:r>
            <a:endParaRPr lang="fr-FR" sz="2800" b="1" dirty="0"/>
          </a:p>
          <a:p>
            <a:pPr marL="0" indent="0" algn="just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197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300" b="1" dirty="0"/>
              <a:t>Linguistique synchronique   </a:t>
            </a:r>
            <a:r>
              <a:rPr lang="fr-FR" sz="2300" dirty="0"/>
              <a:t>- </a:t>
            </a:r>
            <a:r>
              <a:rPr lang="fr-FR" sz="2300" b="1" dirty="0"/>
              <a:t>L4ITLINS  -  année 2023-2024 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800" b="1" dirty="0" err="1">
                <a:solidFill>
                  <a:srgbClr val="0070C0"/>
                </a:solidFill>
              </a:rPr>
              <a:t>Illustrazioni</a:t>
            </a:r>
            <a:r>
              <a:rPr lang="fr-FR" sz="2800" b="1" dirty="0">
                <a:solidFill>
                  <a:srgbClr val="0070C0"/>
                </a:solidFill>
              </a:rPr>
              <a:t> </a:t>
            </a:r>
            <a:r>
              <a:rPr lang="fr-FR" sz="2800" b="1" dirty="0" err="1">
                <a:solidFill>
                  <a:srgbClr val="0070C0"/>
                </a:solidFill>
              </a:rPr>
              <a:t>cinematografiche</a:t>
            </a:r>
            <a:endParaRPr lang="fr-FR" sz="2800" b="1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r>
              <a:rPr lang="fr-FR" sz="2400" b="1" i="1" dirty="0"/>
              <a:t>Signer</a:t>
            </a:r>
            <a:r>
              <a:rPr lang="fr-FR" sz="2400" dirty="0"/>
              <a:t>, film </a:t>
            </a:r>
            <a:r>
              <a:rPr lang="fr-FR" sz="2400" dirty="0" err="1"/>
              <a:t>documentario</a:t>
            </a:r>
            <a:r>
              <a:rPr lang="fr-FR" sz="2400" dirty="0"/>
              <a:t> </a:t>
            </a:r>
            <a:r>
              <a:rPr lang="fr-FR" sz="2400" dirty="0" err="1"/>
              <a:t>della</a:t>
            </a:r>
            <a:r>
              <a:rPr lang="fr-FR" sz="2400" dirty="0"/>
              <a:t> </a:t>
            </a:r>
            <a:r>
              <a:rPr lang="fr-FR" sz="2400" dirty="0" err="1"/>
              <a:t>regista</a:t>
            </a:r>
            <a:r>
              <a:rPr lang="fr-FR" sz="2400" dirty="0"/>
              <a:t> </a:t>
            </a:r>
            <a:r>
              <a:rPr lang="fr-FR" sz="2400" dirty="0" err="1"/>
              <a:t>Nurith</a:t>
            </a:r>
            <a:r>
              <a:rPr lang="fr-FR" sz="2400" dirty="0"/>
              <a:t> Aviv (2018), </a:t>
            </a:r>
            <a:r>
              <a:rPr lang="fr-FR" sz="2400" dirty="0">
                <a:hlinkClick r:id="rId2"/>
              </a:rPr>
              <a:t>https://www.facebook.com/tenk.fr/videos/signer-nurith-aviv-2017/362692909018561/</a:t>
            </a:r>
            <a:r>
              <a:rPr lang="fr-FR" sz="2400" dirty="0"/>
              <a:t> </a:t>
            </a:r>
          </a:p>
          <a:p>
            <a:pPr marL="0" indent="0" algn="just">
              <a:buNone/>
            </a:pPr>
            <a:endParaRPr lang="fr-FR" sz="2400" b="1" dirty="0"/>
          </a:p>
          <a:p>
            <a:pPr algn="just">
              <a:buFontTx/>
              <a:buChar char="-"/>
            </a:pPr>
            <a:r>
              <a:rPr lang="fr-FR" sz="2400" b="1" dirty="0"/>
              <a:t>Drive </a:t>
            </a:r>
            <a:r>
              <a:rPr lang="fr-FR" sz="2400" b="1" dirty="0" err="1"/>
              <a:t>my</a:t>
            </a:r>
            <a:r>
              <a:rPr lang="fr-FR" sz="2400" b="1" dirty="0"/>
              <a:t> car</a:t>
            </a:r>
            <a:r>
              <a:rPr lang="fr-FR" sz="2400" dirty="0"/>
              <a:t>, film di </a:t>
            </a:r>
            <a:r>
              <a:rPr lang="fr-FR" sz="2400" dirty="0" err="1"/>
              <a:t>Hamaguchi</a:t>
            </a:r>
            <a:r>
              <a:rPr lang="fr-FR" sz="2400" b="1" dirty="0"/>
              <a:t> </a:t>
            </a:r>
            <a:r>
              <a:rPr lang="fr-FR" sz="2400" dirty="0"/>
              <a:t>(2021), dalla </a:t>
            </a:r>
            <a:r>
              <a:rPr lang="fr-FR" sz="2400" dirty="0" err="1"/>
              <a:t>novella</a:t>
            </a:r>
            <a:r>
              <a:rPr lang="fr-FR" sz="2400" dirty="0"/>
              <a:t> </a:t>
            </a:r>
            <a:r>
              <a:rPr lang="fr-FR" sz="2400" i="1" dirty="0" err="1"/>
              <a:t>Uomini</a:t>
            </a:r>
            <a:r>
              <a:rPr lang="fr-FR" sz="2400" i="1" dirty="0"/>
              <a:t> senza donne </a:t>
            </a:r>
            <a:r>
              <a:rPr lang="fr-FR" sz="2400" dirty="0"/>
              <a:t>di</a:t>
            </a:r>
            <a:r>
              <a:rPr lang="fr-FR" sz="2400" i="1" dirty="0"/>
              <a:t> </a:t>
            </a:r>
            <a:r>
              <a:rPr lang="fr-FR" sz="2400" dirty="0"/>
              <a:t>Murakami : </a:t>
            </a:r>
            <a:r>
              <a:rPr lang="fr-FR" sz="2400" dirty="0" err="1"/>
              <a:t>rappresentazione</a:t>
            </a:r>
            <a:r>
              <a:rPr lang="fr-FR" sz="2400" dirty="0"/>
              <a:t> di Tchékhov (</a:t>
            </a:r>
            <a:r>
              <a:rPr lang="fr-FR" sz="2400" i="1" dirty="0"/>
              <a:t>Oncle Vania</a:t>
            </a:r>
            <a:r>
              <a:rPr lang="fr-FR" sz="2400" dirty="0"/>
              <a:t>) a Hiroshima, in </a:t>
            </a:r>
            <a:r>
              <a:rPr lang="fr-FR" sz="2400" dirty="0" err="1"/>
              <a:t>versione</a:t>
            </a:r>
            <a:r>
              <a:rPr lang="fr-FR" sz="2400" dirty="0"/>
              <a:t> plurilingue, </a:t>
            </a:r>
            <a:r>
              <a:rPr lang="fr-FR" sz="2400" dirty="0" err="1"/>
              <a:t>compresa</a:t>
            </a:r>
            <a:r>
              <a:rPr lang="fr-FR" sz="2400" dirty="0"/>
              <a:t> la lingua dei </a:t>
            </a:r>
            <a:r>
              <a:rPr lang="fr-FR" sz="2400" dirty="0" err="1"/>
              <a:t>segni</a:t>
            </a:r>
            <a:r>
              <a:rPr lang="fr-FR" sz="2400" dirty="0"/>
              <a:t> </a:t>
            </a:r>
            <a:r>
              <a:rPr lang="fr-FR" sz="2400" dirty="0">
                <a:hlinkClick r:id="rId3"/>
              </a:rPr>
              <a:t>https://www.youtube.com/watch?v=jNJu1rrd9w4</a:t>
            </a:r>
            <a:r>
              <a:rPr lang="fr-FR" sz="2400" dirty="0"/>
              <a:t> </a:t>
            </a:r>
          </a:p>
          <a:p>
            <a:pPr marL="0" indent="0" algn="just">
              <a:buNone/>
            </a:pPr>
            <a:endParaRPr lang="fr-FR" sz="2400" dirty="0"/>
          </a:p>
          <a:p>
            <a:pPr algn="just">
              <a:buFontTx/>
              <a:buChar char="-"/>
            </a:pPr>
            <a:r>
              <a:rPr lang="fr-FR" sz="2400" b="1" i="1" dirty="0"/>
              <a:t>La Famille Bélier</a:t>
            </a:r>
            <a:r>
              <a:rPr lang="fr-FR" sz="2400" i="1" dirty="0"/>
              <a:t>, </a:t>
            </a:r>
            <a:r>
              <a:rPr lang="fr-FR" sz="2400" dirty="0"/>
              <a:t>film di </a:t>
            </a:r>
            <a:r>
              <a:rPr lang="fr-FR" sz="2400" dirty="0" err="1"/>
              <a:t>Eric</a:t>
            </a:r>
            <a:r>
              <a:rPr lang="fr-FR" sz="2400" dirty="0"/>
              <a:t> Lartigau (2014), </a:t>
            </a:r>
            <a:r>
              <a:rPr lang="fr-FR" sz="2400" dirty="0" err="1"/>
              <a:t>storia</a:t>
            </a:r>
            <a:r>
              <a:rPr lang="fr-FR" sz="2400" dirty="0"/>
              <a:t> di </a:t>
            </a:r>
            <a:r>
              <a:rPr lang="fr-FR" sz="2400" dirty="0" err="1"/>
              <a:t>una</a:t>
            </a:r>
            <a:r>
              <a:rPr lang="fr-FR" sz="2400" dirty="0"/>
              <a:t> </a:t>
            </a:r>
            <a:r>
              <a:rPr lang="fr-FR" sz="2400" dirty="0" err="1"/>
              <a:t>giovane</a:t>
            </a:r>
            <a:r>
              <a:rPr lang="fr-FR" sz="2400" dirty="0"/>
              <a:t> donna, </a:t>
            </a:r>
            <a:r>
              <a:rPr lang="fr-FR" sz="2400" dirty="0" err="1"/>
              <a:t>figlia</a:t>
            </a:r>
            <a:r>
              <a:rPr lang="fr-FR" sz="2400" dirty="0"/>
              <a:t> di </a:t>
            </a:r>
            <a:r>
              <a:rPr lang="fr-FR" sz="2400" dirty="0" err="1"/>
              <a:t>una</a:t>
            </a:r>
            <a:r>
              <a:rPr lang="fr-FR" sz="2400" dirty="0"/>
              <a:t> </a:t>
            </a:r>
            <a:r>
              <a:rPr lang="fr-FR" sz="2400" dirty="0" err="1"/>
              <a:t>coppia</a:t>
            </a:r>
            <a:r>
              <a:rPr lang="fr-FR" sz="2400" dirty="0"/>
              <a:t> di </a:t>
            </a:r>
            <a:r>
              <a:rPr lang="fr-FR" sz="2400" dirty="0" err="1"/>
              <a:t>sordo-muti</a:t>
            </a:r>
            <a:r>
              <a:rPr lang="fr-FR" sz="2400" dirty="0"/>
              <a:t>, </a:t>
            </a:r>
            <a:r>
              <a:rPr lang="fr-FR" sz="2400" dirty="0" err="1"/>
              <a:t>che</a:t>
            </a:r>
            <a:r>
              <a:rPr lang="fr-FR" sz="2400" dirty="0"/>
              <a:t> </a:t>
            </a:r>
            <a:r>
              <a:rPr lang="fr-FR" sz="2400" dirty="0" err="1"/>
              <a:t>sviluppa</a:t>
            </a:r>
            <a:r>
              <a:rPr lang="fr-FR" sz="2400" dirty="0"/>
              <a:t> un </a:t>
            </a:r>
            <a:r>
              <a:rPr lang="fr-FR" sz="2400" dirty="0" err="1"/>
              <a:t>dono</a:t>
            </a:r>
            <a:r>
              <a:rPr lang="fr-FR" sz="2400" dirty="0"/>
              <a:t> per il canto  </a:t>
            </a:r>
            <a:r>
              <a:rPr lang="fr-FR" sz="2400" dirty="0">
                <a:hlinkClick r:id="rId4"/>
              </a:rPr>
              <a:t>https://www.youtube.com/watch?v=tEgw97vpkDM</a:t>
            </a:r>
            <a:r>
              <a:rPr lang="fr-F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17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 </a:t>
            </a:r>
            <a:r>
              <a:rPr lang="fr-FR" sz="1600" b="1" dirty="0"/>
              <a:t>L4ITLINS  -  année 2023-2024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 algn="just">
              <a:buNone/>
            </a:pPr>
            <a:r>
              <a:rPr lang="fr-FR" sz="2000" b="1" dirty="0" err="1">
                <a:solidFill>
                  <a:srgbClr val="FF0000"/>
                </a:solidFill>
              </a:rPr>
              <a:t>Paralinguistica</a:t>
            </a:r>
            <a:r>
              <a:rPr lang="fr-FR" sz="2000" dirty="0"/>
              <a:t>  -  </a:t>
            </a:r>
            <a:r>
              <a:rPr lang="fr-FR" sz="2000" dirty="0" err="1"/>
              <a:t>Struttura</a:t>
            </a:r>
            <a:r>
              <a:rPr lang="fr-FR" sz="2000" dirty="0"/>
              <a:t> </a:t>
            </a:r>
            <a:r>
              <a:rPr lang="fr-FR" sz="2000" dirty="0" err="1"/>
              <a:t>dell’</a:t>
            </a:r>
            <a:r>
              <a:rPr lang="fr-FR" sz="2000" u="sng" dirty="0" err="1"/>
              <a:t>enunciato</a:t>
            </a:r>
            <a:r>
              <a:rPr lang="fr-FR" sz="2000" dirty="0"/>
              <a:t> (</a:t>
            </a:r>
            <a:r>
              <a:rPr lang="fr-FR" sz="2000" dirty="0" err="1"/>
              <a:t>esitazioni</a:t>
            </a:r>
            <a:r>
              <a:rPr lang="fr-FR" sz="2000" dirty="0"/>
              <a:t>, </a:t>
            </a:r>
            <a:r>
              <a:rPr lang="fr-FR" sz="2000" dirty="0" err="1"/>
              <a:t>silenzi</a:t>
            </a:r>
            <a:r>
              <a:rPr lang="fr-FR" sz="2000" dirty="0"/>
              <a:t> e pause) ; </a:t>
            </a:r>
            <a:r>
              <a:rPr lang="fr-FR" sz="2000" dirty="0" err="1"/>
              <a:t>fatti</a:t>
            </a:r>
            <a:r>
              <a:rPr lang="fr-FR" sz="2000" dirty="0"/>
              <a:t> </a:t>
            </a:r>
            <a:r>
              <a:rPr lang="fr-FR" sz="2000" u="sng" dirty="0" err="1"/>
              <a:t>prosodici</a:t>
            </a:r>
            <a:r>
              <a:rPr lang="fr-FR" sz="2000" dirty="0"/>
              <a:t> (</a:t>
            </a:r>
            <a:r>
              <a:rPr lang="fr-FR" sz="2000" dirty="0" err="1"/>
              <a:t>altezza</a:t>
            </a:r>
            <a:r>
              <a:rPr lang="fr-FR" sz="2000" dirty="0"/>
              <a:t>, volume, </a:t>
            </a:r>
            <a:r>
              <a:rPr lang="fr-FR" sz="2000" dirty="0" err="1"/>
              <a:t>velocità</a:t>
            </a:r>
            <a:r>
              <a:rPr lang="fr-FR" sz="2000" dirty="0"/>
              <a:t>, </a:t>
            </a:r>
            <a:r>
              <a:rPr lang="fr-FR" sz="2000" dirty="0" err="1"/>
              <a:t>ritmo</a:t>
            </a:r>
            <a:r>
              <a:rPr lang="fr-FR" sz="2000" dirty="0"/>
              <a:t>) e </a:t>
            </a:r>
            <a:r>
              <a:rPr lang="fr-FR" sz="2000" u="sng" dirty="0" err="1"/>
              <a:t>soprasegmentali</a:t>
            </a:r>
            <a:r>
              <a:rPr lang="fr-FR" sz="2000" dirty="0"/>
              <a:t> (</a:t>
            </a:r>
            <a:r>
              <a:rPr lang="fr-FR" sz="2000" dirty="0" err="1"/>
              <a:t>accento</a:t>
            </a:r>
            <a:r>
              <a:rPr lang="fr-FR" sz="2000" dirty="0"/>
              <a:t>, </a:t>
            </a:r>
            <a:r>
              <a:rPr lang="fr-FR" sz="2000" dirty="0" err="1"/>
              <a:t>intonazione</a:t>
            </a:r>
            <a:r>
              <a:rPr lang="fr-FR" sz="2000" dirty="0"/>
              <a:t>, </a:t>
            </a:r>
            <a:r>
              <a:rPr lang="fr-FR" sz="2000" dirty="0" err="1"/>
              <a:t>linguaggio</a:t>
            </a:r>
            <a:r>
              <a:rPr lang="fr-FR" sz="2000" dirty="0"/>
              <a:t> </a:t>
            </a:r>
            <a:r>
              <a:rPr lang="fr-FR" sz="2000" dirty="0" err="1"/>
              <a:t>sussurrato</a:t>
            </a:r>
            <a:r>
              <a:rPr lang="fr-FR" sz="2000" dirty="0"/>
              <a:t> o </a:t>
            </a:r>
            <a:r>
              <a:rPr lang="fr-FR" sz="2000" dirty="0" err="1"/>
              <a:t>labializzato</a:t>
            </a:r>
            <a:r>
              <a:rPr lang="fr-FR" sz="2000" dirty="0"/>
              <a:t>).    	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b="1" dirty="0" err="1">
                <a:solidFill>
                  <a:srgbClr val="FF0000"/>
                </a:solidFill>
              </a:rPr>
              <a:t>Prossemica</a:t>
            </a:r>
            <a:r>
              <a:rPr lang="fr-FR" sz="2000" dirty="0"/>
              <a:t> -  </a:t>
            </a:r>
            <a:r>
              <a:rPr lang="fr-FR" sz="2000" u="sng" dirty="0" err="1"/>
              <a:t>Contatto</a:t>
            </a:r>
            <a:r>
              <a:rPr lang="fr-FR" sz="2000" u="sng" dirty="0"/>
              <a:t> </a:t>
            </a:r>
            <a:r>
              <a:rPr lang="fr-FR" sz="2000" u="sng" dirty="0" err="1"/>
              <a:t>fisico</a:t>
            </a:r>
            <a:r>
              <a:rPr lang="fr-FR" sz="2000" dirty="0"/>
              <a:t> (</a:t>
            </a:r>
            <a:r>
              <a:rPr lang="fr-FR" sz="2000" dirty="0" err="1"/>
              <a:t>società</a:t>
            </a:r>
            <a:r>
              <a:rPr lang="fr-FR" sz="2000" dirty="0"/>
              <a:t> « </a:t>
            </a:r>
            <a:r>
              <a:rPr lang="fr-FR" sz="2000" dirty="0" err="1"/>
              <a:t>del</a:t>
            </a:r>
            <a:r>
              <a:rPr lang="fr-FR" sz="2000" dirty="0"/>
              <a:t> </a:t>
            </a:r>
            <a:r>
              <a:rPr lang="fr-FR" sz="2000" dirty="0" err="1"/>
              <a:t>contatto</a:t>
            </a:r>
            <a:r>
              <a:rPr lang="fr-FR" sz="2000" dirty="0"/>
              <a:t> » : </a:t>
            </a:r>
            <a:r>
              <a:rPr lang="fr-FR" sz="2000" dirty="0" err="1"/>
              <a:t>bacino</a:t>
            </a:r>
            <a:r>
              <a:rPr lang="fr-FR" sz="2000" dirty="0"/>
              <a:t> </a:t>
            </a:r>
            <a:r>
              <a:rPr lang="fr-FR" sz="2000" dirty="0" err="1"/>
              <a:t>mediterraneo</a:t>
            </a:r>
            <a:r>
              <a:rPr lang="fr-FR" sz="2000" dirty="0"/>
              <a:t>, </a:t>
            </a:r>
            <a:r>
              <a:rPr lang="fr-FR" sz="2000" dirty="0" err="1"/>
              <a:t>America</a:t>
            </a:r>
            <a:r>
              <a:rPr lang="fr-FR" sz="2000" dirty="0"/>
              <a:t> Latina, </a:t>
            </a:r>
            <a:r>
              <a:rPr lang="fr-FR" sz="2000" dirty="0" err="1"/>
              <a:t>società</a:t>
            </a:r>
            <a:r>
              <a:rPr lang="fr-FR" sz="2000" dirty="0"/>
              <a:t> arabe ; </a:t>
            </a:r>
            <a:r>
              <a:rPr lang="fr-FR" sz="2000" dirty="0" err="1"/>
              <a:t>società</a:t>
            </a:r>
            <a:r>
              <a:rPr lang="fr-FR" sz="2000" dirty="0"/>
              <a:t> « </a:t>
            </a:r>
            <a:r>
              <a:rPr lang="fr-FR" sz="2000" dirty="0" err="1"/>
              <a:t>del</a:t>
            </a:r>
            <a:r>
              <a:rPr lang="fr-FR" sz="2000" dirty="0"/>
              <a:t> non </a:t>
            </a:r>
            <a:r>
              <a:rPr lang="fr-FR" sz="2000" dirty="0" err="1"/>
              <a:t>contatto</a:t>
            </a:r>
            <a:r>
              <a:rPr lang="fr-FR" sz="2000" dirty="0"/>
              <a:t> » : </a:t>
            </a:r>
            <a:r>
              <a:rPr lang="fr-FR" sz="2000" dirty="0" err="1"/>
              <a:t>società</a:t>
            </a:r>
            <a:r>
              <a:rPr lang="fr-FR" sz="2000" dirty="0"/>
              <a:t> </a:t>
            </a:r>
            <a:r>
              <a:rPr lang="fr-FR" sz="2000" dirty="0" err="1"/>
              <a:t>del</a:t>
            </a:r>
            <a:r>
              <a:rPr lang="fr-FR" sz="2000" dirty="0"/>
              <a:t> Nord Europa, </a:t>
            </a:r>
            <a:r>
              <a:rPr lang="fr-FR" sz="2000" dirty="0" err="1"/>
              <a:t>Indiani</a:t>
            </a:r>
            <a:r>
              <a:rPr lang="fr-FR" sz="2000" dirty="0"/>
              <a:t>) e </a:t>
            </a:r>
            <a:r>
              <a:rPr lang="fr-FR" sz="2000" u="sng" dirty="0" err="1"/>
              <a:t>spazio</a:t>
            </a:r>
            <a:r>
              <a:rPr lang="fr-FR" sz="2000" u="sng" dirty="0"/>
              <a:t> </a:t>
            </a:r>
            <a:r>
              <a:rPr lang="fr-FR" sz="2000" u="sng" dirty="0" err="1"/>
              <a:t>interpersonale</a:t>
            </a:r>
            <a:r>
              <a:rPr lang="fr-FR" sz="2000" dirty="0"/>
              <a:t> (zona intima, zona personale, zona sociale, zona </a:t>
            </a:r>
            <a:r>
              <a:rPr lang="fr-FR" sz="2000" dirty="0" err="1"/>
              <a:t>pubblica</a:t>
            </a:r>
            <a:r>
              <a:rPr lang="fr-FR" sz="2000" dirty="0"/>
              <a:t>). </a:t>
            </a:r>
            <a:r>
              <a:rPr lang="fr-FR" sz="2000" dirty="0" err="1"/>
              <a:t>Importanti</a:t>
            </a:r>
            <a:r>
              <a:rPr lang="fr-FR" sz="2000" dirty="0"/>
              <a:t> </a:t>
            </a:r>
            <a:r>
              <a:rPr lang="fr-FR" sz="2000" dirty="0" err="1"/>
              <a:t>differenze</a:t>
            </a:r>
            <a:r>
              <a:rPr lang="fr-FR" sz="2000" dirty="0"/>
              <a:t> </a:t>
            </a:r>
            <a:r>
              <a:rPr lang="fr-FR" sz="2000" dirty="0" err="1"/>
              <a:t>culturali</a:t>
            </a:r>
            <a:r>
              <a:rPr lang="fr-FR" sz="2000" dirty="0"/>
              <a:t>. </a:t>
            </a:r>
          </a:p>
          <a:p>
            <a:pPr marL="0" indent="0" algn="just">
              <a:buNone/>
            </a:pPr>
            <a:r>
              <a:rPr lang="fr-FR" sz="2000" dirty="0"/>
              <a:t> </a:t>
            </a:r>
          </a:p>
          <a:p>
            <a:pPr marL="0" indent="0" algn="just">
              <a:buNone/>
            </a:pPr>
            <a:r>
              <a:rPr lang="fr-FR" sz="2000" b="1" dirty="0" err="1">
                <a:solidFill>
                  <a:srgbClr val="FF0000"/>
                </a:solidFill>
              </a:rPr>
              <a:t>Gestualità</a:t>
            </a:r>
            <a:r>
              <a:rPr lang="fr-FR" sz="2000" dirty="0"/>
              <a:t>  -  </a:t>
            </a:r>
            <a:r>
              <a:rPr lang="fr-FR" sz="2000" u="sng" dirty="0" err="1"/>
              <a:t>Movimenti</a:t>
            </a:r>
            <a:r>
              <a:rPr lang="fr-FR" sz="2000" dirty="0"/>
              <a:t> </a:t>
            </a:r>
            <a:r>
              <a:rPr lang="fr-FR" sz="2000" dirty="0" err="1"/>
              <a:t>della</a:t>
            </a:r>
            <a:r>
              <a:rPr lang="fr-FR" sz="2000" dirty="0"/>
              <a:t> testa, delle </a:t>
            </a:r>
            <a:r>
              <a:rPr lang="fr-FR" sz="2000" dirty="0" err="1"/>
              <a:t>braccia</a:t>
            </a:r>
            <a:r>
              <a:rPr lang="fr-FR" sz="2000" dirty="0"/>
              <a:t>, delle </a:t>
            </a:r>
            <a:r>
              <a:rPr lang="fr-FR" sz="2000" dirty="0" err="1"/>
              <a:t>mani</a:t>
            </a:r>
            <a:r>
              <a:rPr lang="fr-FR" sz="2000" dirty="0"/>
              <a:t>, </a:t>
            </a:r>
            <a:r>
              <a:rPr lang="fr-FR" sz="2000" u="sng" dirty="0" err="1"/>
              <a:t>espressioni</a:t>
            </a:r>
            <a:r>
              <a:rPr lang="fr-FR" sz="2000" dirty="0"/>
              <a:t> </a:t>
            </a:r>
            <a:r>
              <a:rPr lang="fr-FR" sz="2000" dirty="0" err="1"/>
              <a:t>del</a:t>
            </a:r>
            <a:r>
              <a:rPr lang="fr-FR" sz="2000" dirty="0"/>
              <a:t> </a:t>
            </a:r>
            <a:r>
              <a:rPr lang="fr-FR" sz="2000" dirty="0" err="1"/>
              <a:t>viso</a:t>
            </a:r>
            <a:r>
              <a:rPr lang="fr-FR" sz="2000" dirty="0"/>
              <a:t>, </a:t>
            </a:r>
            <a:r>
              <a:rPr lang="fr-FR" sz="2000" u="sng" dirty="0" err="1"/>
              <a:t>posizioni</a:t>
            </a:r>
            <a:r>
              <a:rPr lang="fr-FR" sz="2000" dirty="0"/>
              <a:t> e </a:t>
            </a:r>
            <a:r>
              <a:rPr lang="fr-FR" sz="2000" u="sng" dirty="0" err="1"/>
              <a:t>distanze</a:t>
            </a:r>
            <a:r>
              <a:rPr lang="fr-FR" sz="2000" u="sng" dirty="0"/>
              <a:t> </a:t>
            </a:r>
            <a:r>
              <a:rPr lang="fr-FR" sz="2000" u="sng" dirty="0" err="1"/>
              <a:t>del</a:t>
            </a:r>
            <a:r>
              <a:rPr lang="fr-FR" sz="2000" u="sng" dirty="0"/>
              <a:t> corpo</a:t>
            </a:r>
            <a:r>
              <a:rPr lang="fr-FR" sz="2000" dirty="0"/>
              <a:t> </a:t>
            </a:r>
            <a:r>
              <a:rPr lang="fr-FR" sz="2000" dirty="0" err="1"/>
              <a:t>nello</a:t>
            </a:r>
            <a:r>
              <a:rPr lang="fr-FR" sz="2000" dirty="0"/>
              <a:t> </a:t>
            </a:r>
            <a:r>
              <a:rPr lang="fr-FR" sz="2000" dirty="0" err="1"/>
              <a:t>spazio</a:t>
            </a:r>
            <a:r>
              <a:rPr lang="fr-FR" sz="2000" dirty="0"/>
              <a:t> e </a:t>
            </a:r>
            <a:r>
              <a:rPr lang="fr-FR" sz="2000" dirty="0" err="1"/>
              <a:t>rispetto</a:t>
            </a:r>
            <a:r>
              <a:rPr lang="fr-FR" sz="2000" dirty="0"/>
              <a:t> ad </a:t>
            </a:r>
            <a:r>
              <a:rPr lang="fr-FR" sz="2000" dirty="0" err="1"/>
              <a:t>altri</a:t>
            </a:r>
            <a:r>
              <a:rPr lang="fr-FR" sz="2000" dirty="0"/>
              <a:t> </a:t>
            </a:r>
            <a:r>
              <a:rPr lang="fr-FR" sz="2000" dirty="0" err="1"/>
              <a:t>corpi</a:t>
            </a:r>
            <a:r>
              <a:rPr lang="fr-FR" sz="2000" dirty="0"/>
              <a:t>, </a:t>
            </a:r>
            <a:r>
              <a:rPr lang="fr-FR" sz="2000" dirty="0" err="1"/>
              <a:t>presenza</a:t>
            </a:r>
            <a:r>
              <a:rPr lang="fr-FR" sz="2000" dirty="0"/>
              <a:t> / </a:t>
            </a:r>
            <a:r>
              <a:rPr lang="fr-FR" sz="2000" dirty="0" err="1"/>
              <a:t>assenza</a:t>
            </a:r>
            <a:r>
              <a:rPr lang="fr-FR" sz="2000" dirty="0"/>
              <a:t> di </a:t>
            </a:r>
            <a:r>
              <a:rPr lang="fr-FR" sz="2000" dirty="0" err="1"/>
              <a:t>contatto</a:t>
            </a:r>
            <a:r>
              <a:rPr lang="fr-FR" sz="2000" dirty="0"/>
              <a:t> </a:t>
            </a:r>
            <a:r>
              <a:rPr lang="fr-FR" sz="2000" dirty="0" err="1"/>
              <a:t>fisico</a:t>
            </a:r>
            <a:r>
              <a:rPr lang="fr-FR" sz="2000" dirty="0"/>
              <a:t>, </a:t>
            </a:r>
            <a:r>
              <a:rPr lang="fr-FR" sz="2000" dirty="0" err="1"/>
              <a:t>tono</a:t>
            </a:r>
            <a:r>
              <a:rPr lang="fr-FR" sz="2000" dirty="0"/>
              <a:t> e </a:t>
            </a:r>
            <a:r>
              <a:rPr lang="fr-FR" sz="2000" dirty="0" err="1"/>
              <a:t>altezza</a:t>
            </a:r>
            <a:r>
              <a:rPr lang="fr-FR" sz="2000" dirty="0"/>
              <a:t> delle voce </a:t>
            </a:r>
            <a:r>
              <a:rPr lang="fr-FR" sz="2000" dirty="0">
                <a:sym typeface="Symbol"/>
              </a:rPr>
              <a:t></a:t>
            </a:r>
            <a:r>
              <a:rPr lang="fr-FR" sz="2000" dirty="0"/>
              <a:t> </a:t>
            </a:r>
            <a:r>
              <a:rPr lang="fr-FR" sz="2000" dirty="0" err="1"/>
              <a:t>completare</a:t>
            </a:r>
            <a:r>
              <a:rPr lang="fr-FR" sz="2000" dirty="0"/>
              <a:t>, </a:t>
            </a:r>
            <a:r>
              <a:rPr lang="fr-FR" sz="2000" dirty="0" err="1"/>
              <a:t>modificare</a:t>
            </a:r>
            <a:r>
              <a:rPr lang="fr-FR" sz="2000" dirty="0"/>
              <a:t> e, a volte, </a:t>
            </a:r>
            <a:r>
              <a:rPr lang="fr-FR" sz="2000" dirty="0" err="1"/>
              <a:t>sostituire</a:t>
            </a:r>
            <a:r>
              <a:rPr lang="fr-FR" sz="2000" dirty="0"/>
              <a:t>, il </a:t>
            </a:r>
            <a:r>
              <a:rPr lang="fr-FR" sz="2000" dirty="0" err="1"/>
              <a:t>messaggio</a:t>
            </a:r>
            <a:r>
              <a:rPr lang="fr-FR" sz="2000" dirty="0"/>
              <a:t> verbale.</a:t>
            </a:r>
          </a:p>
          <a:p>
            <a:pPr marL="0" indent="0" algn="ctr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8957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</a:t>
            </a:r>
            <a:r>
              <a:rPr lang="fr-FR" sz="1600" b="1" dirty="0"/>
              <a:t>L4ITLINS  -  année 2023-2024 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000" dirty="0"/>
              <a:t>Tipologia dei gesti :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000" dirty="0"/>
              <a:t>a) </a:t>
            </a:r>
            <a:r>
              <a:rPr lang="it-IT" sz="2000" b="1" dirty="0"/>
              <a:t>innati</a:t>
            </a:r>
            <a:r>
              <a:rPr lang="it-IT" sz="2000" dirty="0"/>
              <a:t> (</a:t>
            </a:r>
            <a:r>
              <a:rPr lang="it-IT" sz="2000" b="1" dirty="0"/>
              <a:t>involontari</a:t>
            </a:r>
            <a:r>
              <a:rPr lang="it-IT" sz="2000" dirty="0"/>
              <a:t>) : sorridere, piangere, stupirsi, arrabbiarsi, temere…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2000" dirty="0"/>
              <a:t>b) </a:t>
            </a:r>
            <a:r>
              <a:rPr lang="it-IT" sz="2000" b="1" dirty="0"/>
              <a:t>acquisiti</a:t>
            </a:r>
            <a:r>
              <a:rPr lang="it-IT" sz="2000" dirty="0"/>
              <a:t> (</a:t>
            </a:r>
            <a:r>
              <a:rPr lang="it-IT" sz="2000" b="1" dirty="0"/>
              <a:t>volontari</a:t>
            </a:r>
            <a:r>
              <a:rPr lang="it-IT" sz="2000" dirty="0"/>
              <a:t>, e </a:t>
            </a:r>
            <a:r>
              <a:rPr lang="it-IT" sz="2000" b="1" dirty="0"/>
              <a:t>arbitrari</a:t>
            </a:r>
            <a:r>
              <a:rPr lang="it-IT" sz="2000" dirty="0"/>
              <a:t>) : appresi nei primi anni di vita, attraverso l’imitazione degli adulti (cf. apprendimento delle lingue storico-naturali). </a:t>
            </a:r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it-IT" sz="2000" dirty="0"/>
              <a:t>gesti </a:t>
            </a:r>
            <a:r>
              <a:rPr lang="it-IT" sz="2000" b="1" i="1" dirty="0"/>
              <a:t>mimetici</a:t>
            </a:r>
            <a:r>
              <a:rPr lang="it-IT" sz="2000" dirty="0"/>
              <a:t> : es. per significare una piccola quantità, si avvicina l’indice al pollice) ; </a:t>
            </a:r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it-IT" sz="2000" dirty="0"/>
              <a:t>gesti </a:t>
            </a:r>
            <a:r>
              <a:rPr lang="it-IT" sz="2000" b="1" i="1" dirty="0"/>
              <a:t>deittici</a:t>
            </a:r>
            <a:r>
              <a:rPr lang="it-IT" sz="2000" dirty="0"/>
              <a:t> (spazio-temporali) : per esempio, per indicare l’ora di un appuntamento, si mostra il numero di dita corrispondente</a:t>
            </a:r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it-IT" sz="2000" dirty="0"/>
              <a:t>gesti </a:t>
            </a:r>
            <a:r>
              <a:rPr lang="it-IT" sz="2000" b="1" i="1" dirty="0"/>
              <a:t>batonici</a:t>
            </a:r>
            <a:r>
              <a:rPr lang="it-IT" sz="2000" dirty="0"/>
              <a:t> (dal francese « bâton » : le mani disegnano nell’aria linee spezzate e curve per sottolineare alcuni aspetti del discorso) : es. puntare l’indice contro qualcuno, per accusare (gesti molto utilizzati in retorica).</a:t>
            </a:r>
          </a:p>
          <a:p>
            <a:pPr algn="just">
              <a:buFontTx/>
              <a:buChar char="-"/>
              <a:tabLst>
                <a:tab pos="528638" algn="l"/>
              </a:tabLst>
            </a:pPr>
            <a:r>
              <a:rPr lang="it-IT" sz="2000" dirty="0"/>
              <a:t>gesti </a:t>
            </a:r>
            <a:r>
              <a:rPr lang="it-IT" sz="2000" b="1" i="1" dirty="0"/>
              <a:t>simbolici</a:t>
            </a:r>
            <a:r>
              <a:rPr lang="it-IT" sz="2000" dirty="0"/>
              <a:t> : hanno un significato preciso, condiviso dai membri di una società data : es. il segno della croce (cristiano), il saluto con la mano sul cuore (musulmano). </a:t>
            </a: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9731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1900" b="1" dirty="0"/>
              <a:t>Linguistique synchronique   </a:t>
            </a:r>
            <a:r>
              <a:rPr lang="fr-FR" sz="1900" dirty="0"/>
              <a:t>- </a:t>
            </a:r>
            <a:r>
              <a:rPr lang="fr-FR" sz="1900" b="1" dirty="0"/>
              <a:t>L4ITLINS  -  année 2023-2024 </a:t>
            </a:r>
          </a:p>
          <a:p>
            <a:endParaRPr lang="fr-FR" sz="2800" dirty="0"/>
          </a:p>
          <a:p>
            <a:pPr marL="0" indent="354013" algn="just">
              <a:buNone/>
            </a:pPr>
            <a:r>
              <a:rPr lang="fr-FR" sz="2800" dirty="0"/>
              <a:t>La </a:t>
            </a:r>
            <a:r>
              <a:rPr lang="fr-FR" sz="2800" dirty="0" err="1"/>
              <a:t>maggior</a:t>
            </a:r>
            <a:r>
              <a:rPr lang="fr-FR" sz="2800" dirty="0"/>
              <a:t> parte dei </a:t>
            </a:r>
            <a:r>
              <a:rPr lang="fr-FR" sz="2800" dirty="0" err="1"/>
              <a:t>segni</a:t>
            </a:r>
            <a:r>
              <a:rPr lang="fr-FR" sz="2800" dirty="0"/>
              <a:t> </a:t>
            </a:r>
            <a:r>
              <a:rPr lang="fr-FR" sz="2800" dirty="0" err="1"/>
              <a:t>simbolici</a:t>
            </a:r>
            <a:r>
              <a:rPr lang="fr-FR" sz="2800" dirty="0"/>
              <a:t> ha un </a:t>
            </a:r>
            <a:r>
              <a:rPr lang="fr-FR" sz="2800" dirty="0" err="1"/>
              <a:t>significato</a:t>
            </a:r>
            <a:r>
              <a:rPr lang="fr-FR" sz="2800" dirty="0"/>
              <a:t> </a:t>
            </a:r>
            <a:r>
              <a:rPr lang="fr-FR" sz="2800" dirty="0" err="1"/>
              <a:t>fisso</a:t>
            </a:r>
            <a:r>
              <a:rPr lang="fr-FR" sz="2800" dirty="0"/>
              <a:t>. </a:t>
            </a:r>
          </a:p>
          <a:p>
            <a:pPr marL="0" indent="354013" algn="just">
              <a:buNone/>
            </a:pPr>
            <a:endParaRPr lang="fr-FR" sz="2800" dirty="0"/>
          </a:p>
          <a:p>
            <a:pPr marL="0" indent="354013" algn="just">
              <a:buNone/>
            </a:pPr>
            <a:r>
              <a:rPr lang="fr-FR" sz="2800" dirty="0"/>
              <a:t>Se </a:t>
            </a:r>
            <a:r>
              <a:rPr lang="fr-FR" sz="2800" dirty="0" err="1"/>
              <a:t>trasmettono</a:t>
            </a:r>
            <a:r>
              <a:rPr lang="fr-FR" sz="2800" dirty="0"/>
              <a:t> il </a:t>
            </a:r>
            <a:r>
              <a:rPr lang="fr-FR" sz="2800" dirty="0" err="1"/>
              <a:t>significato</a:t>
            </a:r>
            <a:r>
              <a:rPr lang="fr-FR" sz="2800" dirty="0"/>
              <a:t> di un solo termine, o di </a:t>
            </a:r>
            <a:r>
              <a:rPr lang="fr-FR" sz="2800" dirty="0" err="1"/>
              <a:t>una</a:t>
            </a:r>
            <a:r>
              <a:rPr lang="fr-FR" sz="2800" dirty="0"/>
              <a:t> </a:t>
            </a:r>
            <a:r>
              <a:rPr lang="fr-FR" sz="2800" dirty="0" err="1"/>
              <a:t>breve</a:t>
            </a:r>
            <a:r>
              <a:rPr lang="fr-FR" sz="2800" dirty="0"/>
              <a:t> espressione, </a:t>
            </a:r>
            <a:r>
              <a:rPr lang="fr-FR" sz="2800" dirty="0" err="1"/>
              <a:t>vengono</a:t>
            </a:r>
            <a:r>
              <a:rPr lang="fr-FR" sz="2800" dirty="0"/>
              <a:t> </a:t>
            </a:r>
            <a:r>
              <a:rPr lang="fr-FR" sz="2800" dirty="0" err="1"/>
              <a:t>chiamati</a:t>
            </a:r>
            <a:r>
              <a:rPr lang="fr-FR" sz="2800" dirty="0"/>
              <a:t> </a:t>
            </a:r>
            <a:r>
              <a:rPr lang="fr-FR" sz="2800" b="1" i="1" dirty="0" err="1">
                <a:solidFill>
                  <a:srgbClr val="0070C0"/>
                </a:solidFill>
              </a:rPr>
              <a:t>gesti</a:t>
            </a:r>
            <a:r>
              <a:rPr lang="fr-FR" sz="2800" b="1" i="1" dirty="0">
                <a:solidFill>
                  <a:srgbClr val="0070C0"/>
                </a:solidFill>
              </a:rPr>
              <a:t> </a:t>
            </a:r>
            <a:r>
              <a:rPr lang="fr-FR" sz="2800" b="1" i="1" dirty="0" err="1">
                <a:solidFill>
                  <a:srgbClr val="0070C0"/>
                </a:solidFill>
              </a:rPr>
              <a:t>lessicali</a:t>
            </a:r>
            <a:r>
              <a:rPr lang="fr-FR" sz="2800" b="1" dirty="0"/>
              <a:t> </a:t>
            </a:r>
            <a:r>
              <a:rPr lang="fr-FR" sz="2800" dirty="0"/>
              <a:t>(es. il dito indice verticale </a:t>
            </a:r>
            <a:r>
              <a:rPr lang="fr-FR" sz="2800" dirty="0" err="1"/>
              <a:t>sulle</a:t>
            </a:r>
            <a:r>
              <a:rPr lang="fr-FR" sz="2800" dirty="0"/>
              <a:t> </a:t>
            </a:r>
            <a:r>
              <a:rPr lang="fr-FR" sz="2800" dirty="0" err="1"/>
              <a:t>labbra</a:t>
            </a:r>
            <a:r>
              <a:rPr lang="fr-FR" sz="2800" dirty="0"/>
              <a:t>, per </a:t>
            </a:r>
            <a:r>
              <a:rPr lang="fr-FR" sz="2800" dirty="0" err="1"/>
              <a:t>invitare</a:t>
            </a:r>
            <a:r>
              <a:rPr lang="fr-FR" sz="2800" dirty="0"/>
              <a:t> al </a:t>
            </a:r>
            <a:r>
              <a:rPr lang="fr-FR" sz="2800" dirty="0" err="1"/>
              <a:t>silenzio</a:t>
            </a:r>
            <a:r>
              <a:rPr lang="fr-FR" sz="2800" dirty="0"/>
              <a:t>).</a:t>
            </a:r>
          </a:p>
          <a:p>
            <a:pPr marL="0" indent="354013" algn="just">
              <a:buNone/>
            </a:pPr>
            <a:endParaRPr lang="fr-FR" sz="2800" dirty="0"/>
          </a:p>
          <a:p>
            <a:pPr marL="0" indent="354013" algn="just">
              <a:buNone/>
            </a:pPr>
            <a:r>
              <a:rPr lang="fr-FR" sz="2800" dirty="0"/>
              <a:t>Se </a:t>
            </a:r>
            <a:r>
              <a:rPr lang="fr-FR" sz="2800" dirty="0" err="1"/>
              <a:t>riassumono</a:t>
            </a:r>
            <a:r>
              <a:rPr lang="fr-FR" sz="2800" dirty="0"/>
              <a:t> il </a:t>
            </a:r>
            <a:r>
              <a:rPr lang="fr-FR" sz="2800" dirty="0" err="1"/>
              <a:t>significato</a:t>
            </a:r>
            <a:r>
              <a:rPr lang="fr-FR" sz="2800" dirty="0"/>
              <a:t> di </a:t>
            </a:r>
            <a:r>
              <a:rPr lang="fr-FR" sz="2800" dirty="0" err="1"/>
              <a:t>un’intera</a:t>
            </a:r>
            <a:r>
              <a:rPr lang="fr-FR" sz="2800" dirty="0"/>
              <a:t> frase, sono </a:t>
            </a:r>
            <a:r>
              <a:rPr lang="fr-FR" sz="2800" dirty="0" err="1"/>
              <a:t>chiamati</a:t>
            </a:r>
            <a:r>
              <a:rPr lang="fr-FR" sz="2800" dirty="0"/>
              <a:t> </a:t>
            </a:r>
            <a:r>
              <a:rPr lang="fr-FR" sz="2800" b="1" i="1" dirty="0" err="1">
                <a:solidFill>
                  <a:srgbClr val="0070C0"/>
                </a:solidFill>
              </a:rPr>
              <a:t>gesti</a:t>
            </a:r>
            <a:r>
              <a:rPr lang="fr-FR" sz="2800" b="1" i="1" dirty="0">
                <a:solidFill>
                  <a:srgbClr val="0070C0"/>
                </a:solidFill>
              </a:rPr>
              <a:t> </a:t>
            </a:r>
            <a:r>
              <a:rPr lang="fr-FR" sz="2800" b="1" i="1" dirty="0" err="1">
                <a:solidFill>
                  <a:srgbClr val="0070C0"/>
                </a:solidFill>
              </a:rPr>
              <a:t>olofrastici</a:t>
            </a:r>
            <a:r>
              <a:rPr lang="fr-FR" sz="2800" b="1" dirty="0">
                <a:solidFill>
                  <a:srgbClr val="0070C0"/>
                </a:solidFill>
              </a:rPr>
              <a:t> </a:t>
            </a:r>
            <a:r>
              <a:rPr lang="fr-FR" sz="2800" dirty="0"/>
              <a:t>(«</a:t>
            </a:r>
            <a:r>
              <a:rPr lang="fr-FR" sz="2800" i="1" dirty="0"/>
              <a:t> </a:t>
            </a:r>
            <a:r>
              <a:rPr lang="fr-FR" sz="2800" i="1" dirty="0" err="1"/>
              <a:t>olo</a:t>
            </a:r>
            <a:r>
              <a:rPr lang="fr-FR" sz="2800" i="1" dirty="0"/>
              <a:t>-</a:t>
            </a:r>
            <a:r>
              <a:rPr lang="fr-FR" sz="2800" dirty="0"/>
              <a:t> », </a:t>
            </a:r>
            <a:r>
              <a:rPr lang="fr-FR" sz="2800" dirty="0" err="1"/>
              <a:t>intero</a:t>
            </a:r>
            <a:r>
              <a:rPr lang="fr-FR" sz="2800" dirty="0"/>
              <a:t> ; es. : il </a:t>
            </a:r>
            <a:r>
              <a:rPr lang="fr-FR" sz="2800" dirty="0" err="1"/>
              <a:t>gesto</a:t>
            </a:r>
            <a:r>
              <a:rPr lang="fr-FR" sz="2800" dirty="0"/>
              <a:t> </a:t>
            </a:r>
            <a:r>
              <a:rPr lang="fr-FR" sz="2800" dirty="0" err="1"/>
              <a:t>della</a:t>
            </a:r>
            <a:r>
              <a:rPr lang="fr-FR" sz="2800" dirty="0"/>
              <a:t> </a:t>
            </a:r>
            <a:r>
              <a:rPr lang="fr-FR" sz="2800" dirty="0" err="1"/>
              <a:t>mano</a:t>
            </a:r>
            <a:r>
              <a:rPr lang="fr-FR" sz="2800" dirty="0"/>
              <a:t> a </a:t>
            </a:r>
            <a:r>
              <a:rPr lang="fr-FR" sz="2800" dirty="0" err="1"/>
              <a:t>borsa</a:t>
            </a:r>
            <a:r>
              <a:rPr lang="fr-FR" sz="2800" dirty="0"/>
              <a:t>, per </a:t>
            </a:r>
            <a:r>
              <a:rPr lang="fr-FR" sz="2800" dirty="0" err="1"/>
              <a:t>significare</a:t>
            </a:r>
            <a:r>
              <a:rPr lang="fr-FR" sz="2800" dirty="0"/>
              <a:t> </a:t>
            </a:r>
            <a:r>
              <a:rPr lang="fr-FR" sz="2800" dirty="0" err="1"/>
              <a:t>una</a:t>
            </a:r>
            <a:r>
              <a:rPr lang="fr-FR" sz="2800" dirty="0"/>
              <a:t> </a:t>
            </a:r>
            <a:r>
              <a:rPr lang="fr-FR" sz="2800" dirty="0" err="1"/>
              <a:t>richiesta</a:t>
            </a:r>
            <a:r>
              <a:rPr lang="fr-FR" sz="2800" dirty="0"/>
              <a:t> di </a:t>
            </a:r>
            <a:r>
              <a:rPr lang="fr-FR" sz="2800" dirty="0" err="1"/>
              <a:t>spiegazioni</a:t>
            </a:r>
            <a:r>
              <a:rPr lang="fr-FR" sz="2800" dirty="0"/>
              <a:t>).</a:t>
            </a:r>
          </a:p>
          <a:p>
            <a:pPr marL="0" indent="354013" algn="just">
              <a:buNone/>
            </a:pPr>
            <a:endParaRPr lang="fr-FR" sz="2800" dirty="0"/>
          </a:p>
          <a:p>
            <a:pPr marL="0" indent="354013" algn="just">
              <a:buNone/>
            </a:pPr>
            <a:r>
              <a:rPr lang="fr-FR" sz="2800" dirty="0"/>
              <a:t>Non si </a:t>
            </a:r>
            <a:r>
              <a:rPr lang="fr-FR" sz="2800" dirty="0" err="1"/>
              <a:t>tratta</a:t>
            </a:r>
            <a:r>
              <a:rPr lang="fr-FR" sz="2800" dirty="0"/>
              <a:t> di </a:t>
            </a:r>
            <a:r>
              <a:rPr lang="fr-FR" sz="2800" dirty="0" err="1"/>
              <a:t>imitare</a:t>
            </a:r>
            <a:r>
              <a:rPr lang="fr-FR" sz="2800" dirty="0"/>
              <a:t> la </a:t>
            </a:r>
            <a:r>
              <a:rPr lang="fr-FR" sz="2800" dirty="0" err="1"/>
              <a:t>realtà</a:t>
            </a:r>
            <a:r>
              <a:rPr lang="fr-FR" sz="2800" dirty="0"/>
              <a:t> ! </a:t>
            </a:r>
            <a:r>
              <a:rPr lang="fr-FR" sz="2800" u="sng" dirty="0"/>
              <a:t>Il </a:t>
            </a:r>
            <a:r>
              <a:rPr lang="fr-FR" sz="2800" u="sng" dirty="0" err="1"/>
              <a:t>rapporto</a:t>
            </a:r>
            <a:r>
              <a:rPr lang="fr-FR" sz="2800" u="sng" dirty="0"/>
              <a:t> con la </a:t>
            </a:r>
            <a:r>
              <a:rPr lang="fr-FR" sz="2800" u="sng" dirty="0" err="1"/>
              <a:t>realtà</a:t>
            </a:r>
            <a:r>
              <a:rPr lang="fr-FR" sz="2800" u="sng" dirty="0"/>
              <a:t> è </a:t>
            </a:r>
            <a:r>
              <a:rPr lang="fr-FR" sz="2800" u="sng" dirty="0" err="1"/>
              <a:t>altrettanto</a:t>
            </a:r>
            <a:r>
              <a:rPr lang="fr-FR" sz="2800" u="sng" dirty="0"/>
              <a:t> </a:t>
            </a:r>
            <a:r>
              <a:rPr lang="fr-FR" sz="2800" u="sng" dirty="0" err="1"/>
              <a:t>arbitrario</a:t>
            </a:r>
            <a:r>
              <a:rPr lang="fr-FR" sz="2800" u="sng" dirty="0"/>
              <a:t> quanto </a:t>
            </a:r>
            <a:r>
              <a:rPr lang="fr-FR" sz="2800" u="sng" dirty="0" err="1"/>
              <a:t>quello</a:t>
            </a:r>
            <a:r>
              <a:rPr lang="fr-FR" sz="2800" u="sng" dirty="0"/>
              <a:t> dei </a:t>
            </a:r>
            <a:r>
              <a:rPr lang="fr-FR" sz="2800" u="sng" dirty="0" err="1"/>
              <a:t>segni</a:t>
            </a:r>
            <a:r>
              <a:rPr lang="fr-FR" sz="2800" u="sng" dirty="0"/>
              <a:t> </a:t>
            </a:r>
            <a:r>
              <a:rPr lang="fr-FR" sz="2800" u="sng" dirty="0" err="1"/>
              <a:t>nel</a:t>
            </a:r>
            <a:r>
              <a:rPr lang="fr-FR" sz="2800" u="sng" dirty="0"/>
              <a:t> </a:t>
            </a:r>
            <a:r>
              <a:rPr lang="fr-FR" sz="2800" u="sng" dirty="0" err="1"/>
              <a:t>linguaggio</a:t>
            </a:r>
            <a:r>
              <a:rPr lang="fr-FR" sz="2800" u="sng" dirty="0"/>
              <a:t> verbale</a:t>
            </a:r>
            <a:r>
              <a:rPr lang="fr-FR" sz="2800" dirty="0"/>
              <a:t>.</a:t>
            </a:r>
          </a:p>
          <a:p>
            <a:pPr marL="0" indent="354013" algn="just">
              <a:buNone/>
            </a:pPr>
            <a:r>
              <a:rPr lang="fr-FR" sz="2800" dirty="0"/>
              <a:t> </a:t>
            </a:r>
          </a:p>
          <a:p>
            <a:pPr marL="0" indent="354013" algn="just">
              <a:buNone/>
            </a:pPr>
            <a:r>
              <a:rPr lang="fr-FR" sz="2800" dirty="0" err="1"/>
              <a:t>Variazioni</a:t>
            </a:r>
            <a:r>
              <a:rPr lang="fr-FR" sz="2800" dirty="0"/>
              <a:t> </a:t>
            </a:r>
            <a:r>
              <a:rPr lang="fr-FR" sz="2800" dirty="0" err="1"/>
              <a:t>nel</a:t>
            </a:r>
            <a:r>
              <a:rPr lang="fr-FR" sz="2800" dirty="0"/>
              <a:t> tempo e </a:t>
            </a:r>
            <a:r>
              <a:rPr lang="fr-FR" sz="2800" dirty="0" err="1"/>
              <a:t>nello</a:t>
            </a:r>
            <a:r>
              <a:rPr lang="fr-FR" sz="2800" dirty="0"/>
              <a:t> </a:t>
            </a:r>
            <a:r>
              <a:rPr lang="fr-FR" sz="2800" dirty="0" err="1"/>
              <a:t>spazio</a:t>
            </a:r>
            <a:r>
              <a:rPr lang="fr-FR" sz="2800" dirty="0"/>
              <a:t> (</a:t>
            </a:r>
            <a:r>
              <a:rPr lang="fr-FR" sz="2800" dirty="0" err="1"/>
              <a:t>esattamente</a:t>
            </a:r>
            <a:r>
              <a:rPr lang="fr-FR" sz="2800" dirty="0"/>
              <a:t> come le parole).</a:t>
            </a:r>
          </a:p>
          <a:p>
            <a:pPr marL="0" indent="354013" algn="just">
              <a:buNone/>
            </a:pPr>
            <a:r>
              <a:rPr lang="fr-FR" sz="2800" dirty="0"/>
              <a:t> </a:t>
            </a:r>
          </a:p>
          <a:p>
            <a:pPr marL="0" indent="354013" algn="just">
              <a:buNone/>
            </a:pPr>
            <a:r>
              <a:rPr lang="fr-FR" sz="2800" dirty="0"/>
              <a:t>Come per le parole : </a:t>
            </a:r>
            <a:r>
              <a:rPr lang="fr-FR" sz="2800" u="sng" dirty="0" err="1"/>
              <a:t>polisemia</a:t>
            </a:r>
            <a:r>
              <a:rPr lang="fr-FR" sz="2800" dirty="0"/>
              <a:t> e </a:t>
            </a:r>
            <a:r>
              <a:rPr lang="fr-FR" sz="2800" u="sng" dirty="0" err="1"/>
              <a:t>sinonomia</a:t>
            </a:r>
            <a:r>
              <a:rPr lang="fr-FR" sz="2800" dirty="0"/>
              <a:t> </a:t>
            </a:r>
            <a:r>
              <a:rPr lang="fr-FR" sz="2800" dirty="0" err="1"/>
              <a:t>possibili</a:t>
            </a:r>
            <a:r>
              <a:rPr lang="fr-FR" sz="2800" dirty="0"/>
              <a:t> !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060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</a:t>
            </a:r>
            <a:r>
              <a:rPr lang="fr-FR" sz="1600" b="1" dirty="0"/>
              <a:t>L4ITLINS  -  année 2023-2024 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 algn="ctr">
              <a:buNone/>
            </a:pPr>
            <a:r>
              <a:rPr lang="fr-FR" b="1" dirty="0" err="1"/>
              <a:t>Polisemia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200" dirty="0"/>
              <a:t>					</a:t>
            </a:r>
            <a:r>
              <a:rPr lang="fr-FR" sz="2200" i="1" dirty="0"/>
              <a:t>Ma </a:t>
            </a:r>
            <a:r>
              <a:rPr lang="fr-FR" sz="2200" i="1" dirty="0" err="1"/>
              <a:t>che</a:t>
            </a:r>
            <a:r>
              <a:rPr lang="fr-FR" sz="2200" i="1" dirty="0"/>
              <a:t> </a:t>
            </a:r>
            <a:r>
              <a:rPr lang="fr-FR" sz="2200" i="1" dirty="0" err="1"/>
              <a:t>vuoi</a:t>
            </a:r>
            <a:r>
              <a:rPr lang="fr-FR" sz="2200" i="1" dirty="0"/>
              <a:t> ?</a:t>
            </a:r>
          </a:p>
          <a:p>
            <a:pPr marL="0" indent="0">
              <a:buNone/>
            </a:pPr>
            <a:r>
              <a:rPr lang="fr-FR" sz="2200" i="1" dirty="0"/>
              <a:t>					Ma </a:t>
            </a:r>
            <a:r>
              <a:rPr lang="fr-FR" sz="2200" i="1" dirty="0" err="1"/>
              <a:t>che</a:t>
            </a:r>
            <a:r>
              <a:rPr lang="fr-FR" sz="2200" i="1" dirty="0"/>
              <a:t> </a:t>
            </a:r>
            <a:r>
              <a:rPr lang="fr-FR" sz="2200" i="1" dirty="0" err="1"/>
              <a:t>fai</a:t>
            </a:r>
            <a:r>
              <a:rPr lang="fr-FR" sz="2200" i="1" dirty="0"/>
              <a:t> ?</a:t>
            </a:r>
          </a:p>
          <a:p>
            <a:pPr marL="0" indent="0">
              <a:buNone/>
            </a:pPr>
            <a:r>
              <a:rPr lang="fr-FR" sz="2200" i="1" dirty="0"/>
              <a:t>					Ma </a:t>
            </a:r>
            <a:r>
              <a:rPr lang="fr-FR" sz="2200" i="1" dirty="0" err="1"/>
              <a:t>che</a:t>
            </a:r>
            <a:r>
              <a:rPr lang="fr-FR" sz="2200" i="1" dirty="0"/>
              <a:t> </a:t>
            </a:r>
            <a:r>
              <a:rPr lang="fr-FR" sz="2200" i="1" dirty="0" err="1"/>
              <a:t>dici</a:t>
            </a:r>
            <a:r>
              <a:rPr lang="fr-FR" sz="2200" i="1" dirty="0"/>
              <a:t> ?</a:t>
            </a:r>
          </a:p>
          <a:p>
            <a:pPr marL="0" indent="0">
              <a:buNone/>
            </a:pPr>
            <a:r>
              <a:rPr lang="fr-FR" sz="2200" i="1" dirty="0"/>
              <a:t>					Ma ti </a:t>
            </a:r>
            <a:r>
              <a:rPr lang="fr-FR" sz="2200" i="1" dirty="0" err="1"/>
              <a:t>sembra</a:t>
            </a:r>
            <a:r>
              <a:rPr lang="fr-FR" sz="2200" i="1" dirty="0"/>
              <a:t> </a:t>
            </a:r>
            <a:r>
              <a:rPr lang="fr-FR" sz="2200" i="1" dirty="0" err="1"/>
              <a:t>possibile</a:t>
            </a:r>
            <a:r>
              <a:rPr lang="fr-FR" sz="2200" i="1" dirty="0"/>
              <a:t> ?</a:t>
            </a:r>
          </a:p>
          <a:p>
            <a:pPr marL="0" indent="0">
              <a:buNone/>
            </a:pPr>
            <a:r>
              <a:rPr lang="fr-FR" sz="2200" i="1" dirty="0"/>
              <a:t>					E </a:t>
            </a:r>
            <a:r>
              <a:rPr lang="fr-FR" sz="2200" i="1" dirty="0" err="1"/>
              <a:t>allora</a:t>
            </a:r>
            <a:r>
              <a:rPr lang="fr-FR" sz="2200" i="1" dirty="0"/>
              <a:t> ?</a:t>
            </a:r>
          </a:p>
          <a:p>
            <a:pPr marL="0" indent="0" algn="ctr">
              <a:buNone/>
            </a:pPr>
            <a:endParaRPr lang="fr-FR" dirty="0"/>
          </a:p>
          <a:p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Image 3" descr="C:\Users\Isabella Montersino\AppData\Local\Microsoft\Windows\INetCache\Content.Word\mano a borsa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8" t="2800" r="17094" b="12000"/>
          <a:stretch/>
        </p:blipFill>
        <p:spPr bwMode="auto">
          <a:xfrm>
            <a:off x="988062" y="2396174"/>
            <a:ext cx="2778854" cy="28083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254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</a:t>
            </a:r>
            <a:r>
              <a:rPr lang="fr-FR" sz="1600" b="1" dirty="0"/>
              <a:t>L4ITLINS  -  année 2023-2024 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					- </a:t>
            </a:r>
            <a:r>
              <a:rPr lang="fr-FR" sz="2000" dirty="0"/>
              <a:t>Un </a:t>
            </a:r>
            <a:r>
              <a:rPr lang="fr-FR" sz="2000" dirty="0" err="1"/>
              <a:t>sacco</a:t>
            </a:r>
            <a:r>
              <a:rPr lang="fr-FR" sz="2000" dirty="0"/>
              <a:t> di gente</a:t>
            </a:r>
          </a:p>
          <a:p>
            <a:pPr marL="0" indent="0">
              <a:buNone/>
            </a:pPr>
            <a:r>
              <a:rPr lang="fr-FR" sz="2000" dirty="0"/>
              <a:t>					- </a:t>
            </a:r>
            <a:r>
              <a:rPr lang="en-US" sz="2000" dirty="0" err="1"/>
              <a:t>Fitto</a:t>
            </a:r>
            <a:r>
              <a:rPr lang="en-US" sz="2000" dirty="0"/>
              <a:t> </a:t>
            </a:r>
            <a:r>
              <a:rPr lang="en-US" sz="2000" dirty="0" err="1"/>
              <a:t>così</a:t>
            </a:r>
            <a:endParaRPr lang="fr-FR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Image 3" descr="C:\Users\Isabella Montersino\AppData\Local\Microsoft\Windows\INetCache\Content.Word\mano a borsa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8" t="2800" r="17094" b="12000"/>
          <a:stretch/>
        </p:blipFill>
        <p:spPr bwMode="auto">
          <a:xfrm>
            <a:off x="683568" y="2420888"/>
            <a:ext cx="2778854" cy="28083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778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Linguistique synchronique   </a:t>
            </a:r>
            <a:r>
              <a:rPr lang="fr-FR" sz="1600" dirty="0"/>
              <a:t>- </a:t>
            </a:r>
            <a:r>
              <a:rPr lang="fr-FR" sz="1600" b="1" dirty="0"/>
              <a:t>L4ITLINS  -  année 2023-2024 </a:t>
            </a:r>
          </a:p>
          <a:p>
            <a:pPr marL="0" indent="0" algn="ctr">
              <a:buNone/>
            </a:pPr>
            <a:endParaRPr lang="fr-FR" sz="2800" b="1" dirty="0">
              <a:solidFill>
                <a:srgbClr val="FF0000"/>
              </a:solidFill>
            </a:endParaRPr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 algn="just">
              <a:buNone/>
              <a:tabLst>
                <a:tab pos="528638" algn="l"/>
              </a:tabLst>
            </a:pPr>
            <a:endParaRPr lang="it-IT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 algn="just">
              <a:buNone/>
              <a:tabLst>
                <a:tab pos="528638" algn="l"/>
              </a:tabLst>
            </a:pPr>
            <a:endParaRPr lang="fr-FR" sz="2000" dirty="0"/>
          </a:p>
          <a:p>
            <a:pPr marL="0" indent="0">
              <a:buNone/>
            </a:pPr>
            <a:r>
              <a:rPr lang="en-US" sz="2000" dirty="0"/>
              <a:t>		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In </a:t>
            </a:r>
            <a:r>
              <a:rPr lang="en-US" sz="2000" dirty="0" err="1"/>
              <a:t>Egitto</a:t>
            </a:r>
            <a:r>
              <a:rPr lang="en-US" sz="2000" dirty="0"/>
              <a:t> : “</a:t>
            </a:r>
            <a:r>
              <a:rPr lang="en-US" sz="2000" dirty="0" err="1"/>
              <a:t>aspetta</a:t>
            </a:r>
            <a:r>
              <a:rPr lang="en-US" sz="2000" dirty="0"/>
              <a:t> !”</a:t>
            </a:r>
            <a:endParaRPr lang="fr-FR" sz="2000" dirty="0"/>
          </a:p>
          <a:p>
            <a:pPr marL="0" indent="0">
              <a:buNone/>
            </a:pPr>
            <a:r>
              <a:rPr lang="en-US" sz="2000" dirty="0"/>
              <a:t>				</a:t>
            </a:r>
          </a:p>
          <a:p>
            <a:pPr marL="0" indent="0">
              <a:buNone/>
            </a:pPr>
            <a:r>
              <a:rPr lang="en-US" sz="2000" dirty="0"/>
              <a:t>				In </a:t>
            </a:r>
            <a:r>
              <a:rPr lang="en-US" sz="2000" dirty="0" err="1"/>
              <a:t>altre</a:t>
            </a:r>
            <a:r>
              <a:rPr lang="en-US" sz="2000" dirty="0"/>
              <a:t> culture : </a:t>
            </a:r>
            <a:r>
              <a:rPr lang="en-US" sz="2000" dirty="0" err="1"/>
              <a:t>nessun</a:t>
            </a:r>
            <a:r>
              <a:rPr lang="en-US" sz="2000" dirty="0"/>
              <a:t> </a:t>
            </a:r>
            <a:r>
              <a:rPr lang="en-US" sz="2000" dirty="0" err="1"/>
              <a:t>significato</a:t>
            </a:r>
            <a:endParaRPr lang="fr-FR" sz="2000" dirty="0"/>
          </a:p>
          <a:p>
            <a:pPr marL="0" indent="0" algn="ctr">
              <a:buNone/>
              <a:tabLst>
                <a:tab pos="528638" algn="l"/>
              </a:tabLst>
            </a:pPr>
            <a:endParaRPr lang="it-IT" sz="2000" b="1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2779713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132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1092</Words>
  <Application>Microsoft Office PowerPoint</Application>
  <PresentationFormat>Affichage à l'écran (4:3)</PresentationFormat>
  <Paragraphs>171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Isabella Montersino</dc:creator>
  <cp:lastModifiedBy>Isabella Montersino</cp:lastModifiedBy>
  <cp:revision>29</cp:revision>
  <dcterms:created xsi:type="dcterms:W3CDTF">2018-05-11T12:07:26Z</dcterms:created>
  <dcterms:modified xsi:type="dcterms:W3CDTF">2024-05-07T09:45:33Z</dcterms:modified>
</cp:coreProperties>
</file>