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8E24A-275D-4C08-ACDE-B8470B941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5869EA-91FA-4651-9869-0162D0D41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7E20B5-FC92-45E8-811D-0448E880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1D84D-4042-4FBA-A4E7-90D169E42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06C2D-F11D-4C20-B5A9-0E7857B0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15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26F20-AB2D-470D-825D-158CC4F80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CB0956-DDC3-4375-9D0F-58D1174C1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465443-291B-4C00-96F0-78006BA0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30308B-3689-470E-A303-5C21E27A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E56161-28DB-4464-87FF-84F6460E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4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7E1B45-2F3B-41E3-B3E1-5B55AA57E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EB9249-465D-4A54-8761-FA36215F9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0FA3BC-DA38-48D9-86FF-A6FAAEAF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17AE06-137E-4852-986F-4A26385E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75FFDE-2E80-4A0E-84F6-107DCE78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5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01132F-665D-4677-B291-59FF3DDE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1A562-2342-42D9-B55B-C5D4D88D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76B2D8-4052-4F0D-B39C-1B4C4571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0C7AB-8419-4CAD-944F-076967D9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C8D7BF-3132-467A-99CD-3979A21D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51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D73BF-AF9C-45E1-B4E3-6DB84ACE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0BC8BC-170A-4200-9D1E-8B00DF2A6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783FD-D574-45C4-8642-3D953F90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0E556D-B898-42A9-964B-62357A22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E770F0-E4D2-45E9-8903-1EDF614E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1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AE84A-8598-4032-9EAF-692EF0E3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74D454-63D8-4764-A40C-9262E22EC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549C01-1FE0-473D-86B3-97ECEBE32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8BA7DE-D47B-458A-AF89-F5D235DC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78D637-8320-44C0-9689-A3DBD7D8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1849EB-BCF6-4A5A-97D9-42E180A9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93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3E633-018B-4DEB-A038-A3F08E57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200AB4-ECA4-4F9A-9C51-FA057EE37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F6C249-1091-4B92-BBE0-7ECFD618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B38BCD-2BC9-4631-BF79-2D0297A4B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1C192D-3B92-4A2C-82AE-F1B9E8FED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DBEE9B-02D3-4695-8D61-635FDB1A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A94F5D-7EA2-4D8B-B1B8-83110C5D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AB25C05-737D-4A02-9D6D-7CEE125F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24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EA99B-85B2-4A36-8F87-A4034E68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3C8AAE-B5AA-4F03-940A-137F0853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F9885D-5F97-4719-92BB-E1E248BF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40F7E4-4BEE-4F45-BAEB-1056A689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11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52A2EA-8CCC-44E2-AB50-4240783A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96734B-541C-419E-BE58-347BFD3C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D95C0C-468A-4F95-A9C3-D9B6B781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93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5FEA0-7A87-4B29-BF06-86FBD9287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BE450A-EA25-4E97-958A-67B09C586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B1CCB0-B4A4-4E3B-9F2B-2CE7A9D33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8B8AB3-15B1-47E4-B581-D89FA7C8E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314575-26F6-49EA-969E-C830A5BD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F7789F-3155-41E2-BD81-B48FED19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96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57CAC-3A33-47CD-AC9D-A220AB955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822E14-28F0-4711-8774-545DF5FD8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F4C60B-3983-42D4-90F3-50A853A64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322965-689C-4606-8DFD-F1B2C60E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129BDA-5073-49EB-B3B9-F27F3662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D67553-1200-4D4D-81DC-92D379A1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07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C42605-778C-47E0-B096-33933125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6BF577-1841-4D07-B0F5-69F6C1944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BF16A1-E11A-4B0F-96F1-0741434FD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7CC3-AA11-4DD6-8F5F-0353079BEB2C}" type="datetimeFigureOut">
              <a:rPr lang="fr-FR" smtClean="0"/>
              <a:t>06/02/2022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30290-3367-4F45-89B5-5C205AE5A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02480-95C4-42EE-8FB4-298C3EE5C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A3B2-5C0B-4B48-8348-78F4D1BE7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99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1800" b="1" dirty="0"/>
              <a:t>Linguistique diachronique</a:t>
            </a:r>
            <a:r>
              <a:rPr lang="fr-FR" sz="1800" dirty="0"/>
              <a:t>  - </a:t>
            </a:r>
            <a:r>
              <a:rPr lang="fr-FR" sz="1800" b="1" dirty="0"/>
              <a:t>L6ITLDIA   -  année 2021-2022</a:t>
            </a:r>
            <a:br>
              <a:rPr lang="fr-FR" sz="1800" b="1" dirty="0"/>
            </a:br>
            <a:br>
              <a:rPr lang="fr-FR" sz="1800" b="1" dirty="0"/>
            </a:b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dirty="0"/>
              <a:t>La linguistica diacronica </a:t>
            </a:r>
          </a:p>
          <a:p>
            <a:pPr marL="0" indent="0" algn="ctr">
              <a:buNone/>
            </a:pPr>
            <a:r>
              <a:rPr lang="it-IT" b="1"/>
              <a:t>attraverso lo studio dei </a:t>
            </a:r>
            <a:r>
              <a:rPr lang="it-IT" b="1" dirty="0"/>
              <a:t>testi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  <a:tabLst>
                <a:tab pos="177800" algn="l"/>
                <a:tab pos="444500" algn="l"/>
              </a:tabLst>
            </a:pPr>
            <a:endParaRPr lang="it-IT" b="1" dirty="0">
              <a:sym typeface="Webdings"/>
            </a:endParaRPr>
          </a:p>
          <a:p>
            <a:pPr marL="0" indent="0" algn="ctr">
              <a:buFont typeface="Webdings"/>
              <a:buChar char="¨"/>
              <a:tabLst>
                <a:tab pos="177800" algn="l"/>
                <a:tab pos="444500" algn="l"/>
              </a:tabLst>
            </a:pPr>
            <a:r>
              <a:rPr lang="it-IT" sz="2200" b="1" dirty="0"/>
              <a:t>  Giuseppe Patota, </a:t>
            </a:r>
            <a:r>
              <a:rPr lang="it-IT" sz="2200" b="1" i="1" dirty="0"/>
              <a:t>Nuovi lineamenti di grammatica storica dell’italiano</a:t>
            </a:r>
            <a:r>
              <a:rPr lang="it-IT" sz="2200" b="1" dirty="0"/>
              <a:t> </a:t>
            </a:r>
          </a:p>
          <a:p>
            <a:pPr marL="0" indent="0" algn="ctr">
              <a:buNone/>
              <a:tabLst>
                <a:tab pos="177800" algn="l"/>
                <a:tab pos="444500" algn="l"/>
              </a:tabLst>
            </a:pPr>
            <a:r>
              <a:rPr lang="it-IT" sz="2200" dirty="0"/>
              <a:t>Il Mulino, </a:t>
            </a:r>
            <a:r>
              <a:rPr lang="it-IT" sz="2200" baseline="30000" dirty="0"/>
              <a:t>1/</a:t>
            </a:r>
            <a:r>
              <a:rPr lang="it-IT" sz="2200" dirty="0"/>
              <a:t>2002, nuova edizione 2007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b="1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F3DE4E-B334-4E3D-AB49-9CFC5E58A684}"/>
              </a:ext>
            </a:extLst>
          </p:cNvPr>
          <p:cNvSpPr/>
          <p:nvPr/>
        </p:nvSpPr>
        <p:spPr>
          <a:xfrm>
            <a:off x="2279576" y="2078912"/>
            <a:ext cx="763284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Quadro analitico</a:t>
            </a:r>
          </a:p>
          <a:p>
            <a:pPr algn="ctr"/>
            <a:r>
              <a:rPr lang="it-IT" sz="2000" dirty="0"/>
              <a:t>approfondimento dei parametri linguistici visti al primo semestre (</a:t>
            </a:r>
            <a:r>
              <a:rPr lang="it-IT" sz="2000" b="1" i="1" dirty="0"/>
              <a:t>fonetica</a:t>
            </a:r>
            <a:r>
              <a:rPr lang="it-IT" sz="2000" dirty="0"/>
              <a:t>, </a:t>
            </a:r>
            <a:r>
              <a:rPr lang="it-IT" sz="2000" b="1" i="1" dirty="0"/>
              <a:t>morfologia</a:t>
            </a:r>
            <a:r>
              <a:rPr lang="it-IT" sz="2000" dirty="0"/>
              <a:t>, </a:t>
            </a:r>
            <a:r>
              <a:rPr lang="it-IT" sz="2000" b="1" i="1" dirty="0"/>
              <a:t>sintassi</a:t>
            </a:r>
            <a:r>
              <a:rPr lang="it-IT" sz="2000" dirty="0"/>
              <a:t>, </a:t>
            </a:r>
            <a:r>
              <a:rPr lang="it-IT" sz="2000" b="1" i="1" dirty="0"/>
              <a:t>semantica</a:t>
            </a:r>
            <a:r>
              <a:rPr lang="it-IT" sz="2000" dirty="0"/>
              <a:t>)</a:t>
            </a:r>
          </a:p>
          <a:p>
            <a:pPr algn="ctr"/>
            <a:endParaRPr lang="it-IT" sz="2000" dirty="0"/>
          </a:p>
          <a:p>
            <a:pPr algn="ctr"/>
            <a:r>
              <a:rPr lang="it-IT" sz="3200" b="1" dirty="0"/>
              <a:t>Filtro analitico</a:t>
            </a:r>
          </a:p>
          <a:p>
            <a:pPr algn="ctr"/>
            <a:r>
              <a:rPr lang="it-IT" sz="2000" dirty="0"/>
              <a:t>attraverso i </a:t>
            </a:r>
            <a:r>
              <a:rPr lang="it-IT" sz="2000" b="1" i="1" dirty="0"/>
              <a:t>generi letterari </a:t>
            </a:r>
            <a:r>
              <a:rPr lang="it-IT" sz="2000" dirty="0"/>
              <a:t>medioevali</a:t>
            </a:r>
          </a:p>
          <a:p>
            <a:pPr algn="ctr"/>
            <a:r>
              <a:rPr lang="it-IT" sz="2000" dirty="0"/>
              <a:t>(</a:t>
            </a:r>
            <a:r>
              <a:rPr lang="it-IT" sz="2000" b="1" i="1" dirty="0"/>
              <a:t>poesia</a:t>
            </a:r>
            <a:r>
              <a:rPr lang="it-IT" sz="2000" i="1" dirty="0"/>
              <a:t> giullaresca, religiosa, politica... ; </a:t>
            </a:r>
            <a:r>
              <a:rPr lang="it-IT" sz="2000" b="1" i="1" dirty="0"/>
              <a:t>prosa </a:t>
            </a:r>
            <a:r>
              <a:rPr lang="it-IT" sz="2000" i="1" dirty="0"/>
              <a:t>novellistica, didattica...</a:t>
            </a:r>
            <a:r>
              <a:rPr lang="it-IT" sz="2000" dirty="0"/>
              <a:t>)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7017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Grand écran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Webdings</vt:lpstr>
      <vt:lpstr>Thème Office</vt:lpstr>
      <vt:lpstr>Linguistique diachronique  - L6ITLDIA   -  année 2021-2022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 - L6ITLDIA   -  année 2019-2020  </dc:title>
  <dc:creator>Isabella Montersino</dc:creator>
  <cp:lastModifiedBy>Isabella Montersino</cp:lastModifiedBy>
  <cp:revision>4</cp:revision>
  <dcterms:created xsi:type="dcterms:W3CDTF">2020-02-24T17:35:46Z</dcterms:created>
  <dcterms:modified xsi:type="dcterms:W3CDTF">2022-02-06T22:35:30Z</dcterms:modified>
</cp:coreProperties>
</file>