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3" r:id="rId2"/>
    <p:sldId id="434" r:id="rId3"/>
    <p:sldId id="435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272777-1B0C-4DC7-91E8-61210C98B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32F3FA-6AA0-4D6E-8413-CD0844F6E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ECFE88-566F-48BE-9F4E-E15C01AD4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AE5ED9-4BDE-4E20-82E8-FED157F55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7329D4-8DCF-438D-85AA-4B88F079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46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FB075E-545F-4850-B355-95F315F3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5E7DCD-FEB1-4313-9BA0-9A3152A1B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47B4A7-62B3-49C0-A41C-32FD1FE6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F2CAC5-71B2-4724-806E-F056E058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2EDE2E-D558-4A7E-BF3E-42420EC1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22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D4554D2-BE75-47A9-BFED-DE84080FA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22ED43-0EAD-4227-B312-8FC01BF5B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6CC678-E84E-4B33-8D99-CC58A523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FF4396-E446-4E20-8FA0-670ADDBA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6DFF70-E392-4A7F-90A3-CBBD948BC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80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21EC83-6030-4CC2-B1D6-7A9E2C5EB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86DF21-30B0-4294-98A1-E350EB702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9020B0-6B89-4E73-A1A5-3530F820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5AF7B9-A313-4198-BA25-E6B88369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4DBE38-D851-45B9-A4CE-996127B8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05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FCDBF0-AC5E-463C-9554-314150C37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5C51F5-1F5D-445F-8E0C-9048E6169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270354-B5A1-407E-8F96-46A5B971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302264-B946-48E8-AB83-479755050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8FC2D8-E30D-4C8D-951F-1776566E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15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92345-9CB0-4DC8-B1FC-E721F882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B93FF0-EDE3-4542-875C-24CC555E0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E8C67B-251D-42D1-B25A-7CC7601A3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E87F50-4A1C-43C4-8ED7-DD2D45BE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E86ED2-C097-45F7-9A14-64666D9D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BB0409-061D-4BE6-B4A2-3DB5B852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12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703DCA-202F-4485-B90A-FC129DA7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19DFAC-6D07-45C0-AEF9-AD21F3F56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D39F46-E9B5-4E76-AA82-547DFE6B0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A19601-B7A5-4AFB-A697-578D86DAF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24C77C-D5A5-4314-BE5C-ABDACCC86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9089D2B-93F2-4C5F-A906-34C4C00E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6423E9-C09A-492C-8BA1-DB71343E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27A470E-63F6-4103-98C2-EDD1BCE0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7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162E8-39FF-4AEE-A89B-E6B21F60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0E111B-DA0B-4544-9480-DD90A66D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6D0C72-2FF1-4541-8AE1-13429827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817F52-3A07-41CE-91C4-1031E1A2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3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8E02C7D-0BFE-4215-8DD3-CB9E74488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265141-AAF3-4ACE-B7F8-30884B76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C7B089-647D-4FF3-9849-611B6881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25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41A535-A814-4DAD-BAC3-03601D16F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A71229-C271-40EB-8469-106BB7C79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7E9414-5648-4E5B-B6BE-58FFA634C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CFE112-BE36-4CC2-BAB3-8E8F220F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62842A-C3B7-4415-A39C-F836D63D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48DA9F-6684-45DF-B9BF-5D0E98C1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58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903A5-364B-4462-BA63-0F35E55FF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A3B78F3-C33D-4192-B2EF-B6F2E9718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617B43-43CC-49D5-AB60-591D94C64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FCE96F-9BCF-4B3D-BC5A-2CF41A12D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21C633-0487-4D7B-BDC0-DE0812FF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DC181A-C95E-4087-BFE4-642C15D2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40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1B9744-904C-474B-B9DB-BD993D4BD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19ACE4-686D-4751-B932-590B0DF53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5E25CB-134B-4625-87DC-6FDD4A2E6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C699-02CB-4168-A09C-F482CE11CEEE}" type="datetimeFigureOut">
              <a:rPr lang="fr-FR" smtClean="0"/>
              <a:t>21/01/2022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651AA1-5BC8-4830-AE39-694799FEA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AC27C2-3C37-465F-A755-CCD87E74C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F1E8B-1A67-438D-9D1E-8F5CFF267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78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b="1" dirty="0"/>
              <a:t>Linguistique diachronique</a:t>
            </a:r>
            <a:r>
              <a:rPr lang="fr-FR" sz="2000" dirty="0"/>
              <a:t>    -  </a:t>
            </a:r>
            <a:r>
              <a:rPr lang="fr-FR" sz="2000" b="1" dirty="0"/>
              <a:t>L6ITLDIA  -  année 2021-2022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196752"/>
            <a:ext cx="8507288" cy="525658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b="1" dirty="0" err="1">
                <a:solidFill>
                  <a:srgbClr val="FF0000"/>
                </a:solidFill>
              </a:rPr>
              <a:t>Cenni</a:t>
            </a:r>
            <a:r>
              <a:rPr lang="fr-FR" b="1" dirty="0">
                <a:solidFill>
                  <a:srgbClr val="FF0000"/>
                </a:solidFill>
              </a:rPr>
              <a:t> di </a:t>
            </a:r>
            <a:r>
              <a:rPr lang="fr-FR" b="1" dirty="0" err="1">
                <a:solidFill>
                  <a:srgbClr val="FF0000"/>
                </a:solidFill>
              </a:rPr>
              <a:t>semantica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storica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sz="3800" b="1" dirty="0"/>
              <a:t>La </a:t>
            </a:r>
            <a:r>
              <a:rPr lang="fr-FR" sz="3800" b="1" dirty="0" err="1"/>
              <a:t>semantica</a:t>
            </a:r>
            <a:r>
              <a:rPr lang="fr-FR" sz="3800" b="1" dirty="0"/>
              <a:t> </a:t>
            </a:r>
            <a:r>
              <a:rPr lang="fr-FR" sz="3800" b="1" dirty="0" err="1"/>
              <a:t>studia</a:t>
            </a:r>
            <a:r>
              <a:rPr lang="fr-FR" sz="3800" b="1" dirty="0"/>
              <a:t> il </a:t>
            </a:r>
            <a:r>
              <a:rPr lang="fr-FR" sz="3800" b="1" dirty="0" err="1"/>
              <a:t>significato</a:t>
            </a:r>
            <a:r>
              <a:rPr lang="fr-FR" sz="3800" b="1" dirty="0"/>
              <a:t> dei </a:t>
            </a:r>
            <a:r>
              <a:rPr lang="fr-FR" sz="3800" b="1" dirty="0" err="1"/>
              <a:t>segni</a:t>
            </a:r>
            <a:r>
              <a:rPr lang="fr-FR" sz="3800" b="1" dirty="0"/>
              <a:t> </a:t>
            </a:r>
            <a:r>
              <a:rPr lang="fr-FR" sz="3800" b="1" dirty="0" err="1"/>
              <a:t>linguistici</a:t>
            </a:r>
            <a:r>
              <a:rPr lang="fr-FR" sz="3800" b="1" dirty="0"/>
              <a:t> </a:t>
            </a:r>
            <a:r>
              <a:rPr lang="fr-FR" sz="3800" dirty="0"/>
              <a:t>(</a:t>
            </a:r>
            <a:r>
              <a:rPr lang="fr-FR" sz="3800" dirty="0" err="1"/>
              <a:t>dimensione</a:t>
            </a:r>
            <a:r>
              <a:rPr lang="fr-FR" sz="3800" dirty="0"/>
              <a:t> « </a:t>
            </a:r>
            <a:r>
              <a:rPr lang="fr-FR" sz="3800" dirty="0" err="1"/>
              <a:t>invisibile</a:t>
            </a:r>
            <a:r>
              <a:rPr lang="fr-FR" sz="3800" dirty="0"/>
              <a:t> » </a:t>
            </a:r>
            <a:r>
              <a:rPr lang="fr-FR" sz="3800" dirty="0" err="1"/>
              <a:t>del</a:t>
            </a:r>
            <a:r>
              <a:rPr lang="fr-FR" sz="3800" dirty="0"/>
              <a:t> </a:t>
            </a:r>
            <a:r>
              <a:rPr lang="fr-FR" sz="3800" dirty="0" err="1"/>
              <a:t>linguaggio</a:t>
            </a:r>
            <a:r>
              <a:rPr lang="fr-FR" sz="3800" dirty="0"/>
              <a:t>).</a:t>
            </a:r>
          </a:p>
          <a:p>
            <a:pPr marL="0" indent="0" algn="just">
              <a:buNone/>
            </a:pPr>
            <a:endParaRPr lang="fr-FR" sz="3800" dirty="0"/>
          </a:p>
          <a:p>
            <a:pPr marL="0" indent="0" algn="just">
              <a:buNone/>
            </a:pPr>
            <a:r>
              <a:rPr lang="fr-FR" sz="3800" dirty="0"/>
              <a:t>In </a:t>
            </a:r>
            <a:r>
              <a:rPr lang="fr-FR" sz="3800" dirty="0" err="1"/>
              <a:t>una</a:t>
            </a:r>
            <a:r>
              <a:rPr lang="fr-FR" sz="3800" dirty="0"/>
              <a:t> </a:t>
            </a:r>
            <a:r>
              <a:rPr lang="fr-FR" sz="3800" dirty="0" err="1"/>
              <a:t>prospettiva</a:t>
            </a:r>
            <a:r>
              <a:rPr lang="fr-FR" sz="3800" dirty="0"/>
              <a:t> </a:t>
            </a:r>
            <a:r>
              <a:rPr lang="fr-FR" sz="3800" b="1" i="1" dirty="0" err="1"/>
              <a:t>diacronica</a:t>
            </a:r>
            <a:r>
              <a:rPr lang="fr-FR" sz="3800" dirty="0"/>
              <a:t>, si </a:t>
            </a:r>
            <a:r>
              <a:rPr lang="fr-FR" sz="3800" dirty="0" err="1"/>
              <a:t>osservano</a:t>
            </a:r>
            <a:r>
              <a:rPr lang="fr-FR" sz="3800" dirty="0"/>
              <a:t> i </a:t>
            </a:r>
            <a:r>
              <a:rPr lang="fr-FR" sz="3800" dirty="0" err="1"/>
              <a:t>mutamenti</a:t>
            </a:r>
            <a:r>
              <a:rPr lang="fr-FR" sz="3800" dirty="0"/>
              <a:t> </a:t>
            </a:r>
            <a:r>
              <a:rPr lang="fr-FR" sz="3800" dirty="0" err="1"/>
              <a:t>semantici</a:t>
            </a:r>
            <a:r>
              <a:rPr lang="fr-FR" sz="3800" dirty="0"/>
              <a:t>, come </a:t>
            </a:r>
            <a:r>
              <a:rPr lang="fr-FR" sz="3800" dirty="0" err="1"/>
              <a:t>riflesso</a:t>
            </a:r>
            <a:r>
              <a:rPr lang="fr-FR" sz="3800" dirty="0"/>
              <a:t> dei </a:t>
            </a:r>
            <a:r>
              <a:rPr lang="fr-FR" sz="3800" dirty="0" err="1"/>
              <a:t>mutamenti</a:t>
            </a:r>
            <a:r>
              <a:rPr lang="fr-FR" sz="3800" dirty="0"/>
              <a:t> </a:t>
            </a:r>
            <a:r>
              <a:rPr lang="fr-FR" sz="3800" dirty="0" err="1"/>
              <a:t>che</a:t>
            </a:r>
            <a:r>
              <a:rPr lang="fr-FR" sz="3800" dirty="0"/>
              <a:t> </a:t>
            </a:r>
            <a:r>
              <a:rPr lang="fr-FR" sz="3800" dirty="0" err="1"/>
              <a:t>intervengono</a:t>
            </a:r>
            <a:r>
              <a:rPr lang="fr-FR" sz="3800" dirty="0"/>
              <a:t> in </a:t>
            </a:r>
            <a:r>
              <a:rPr lang="fr-FR" sz="3800" dirty="0" err="1"/>
              <a:t>una</a:t>
            </a:r>
            <a:r>
              <a:rPr lang="fr-FR" sz="3800" dirty="0"/>
              <a:t> </a:t>
            </a:r>
            <a:r>
              <a:rPr lang="fr-FR" sz="3800" dirty="0" err="1"/>
              <a:t>società</a:t>
            </a:r>
            <a:r>
              <a:rPr lang="fr-FR" sz="3800" dirty="0"/>
              <a:t> a </a:t>
            </a:r>
            <a:r>
              <a:rPr lang="fr-FR" sz="3800" dirty="0" err="1"/>
              <a:t>livello</a:t>
            </a:r>
            <a:r>
              <a:rPr lang="fr-FR" sz="3800" dirty="0"/>
              <a:t> di </a:t>
            </a:r>
            <a:r>
              <a:rPr lang="fr-FR" sz="3800" dirty="0" err="1"/>
              <a:t>cultura</a:t>
            </a:r>
            <a:r>
              <a:rPr lang="fr-FR" sz="3800" dirty="0"/>
              <a:t>, </a:t>
            </a:r>
            <a:r>
              <a:rPr lang="fr-FR" sz="3800" dirty="0" err="1"/>
              <a:t>filosofia</a:t>
            </a:r>
            <a:r>
              <a:rPr lang="fr-FR" sz="3800" dirty="0"/>
              <a:t>, </a:t>
            </a:r>
            <a:r>
              <a:rPr lang="fr-FR" sz="3800" dirty="0" err="1"/>
              <a:t>religione</a:t>
            </a:r>
            <a:r>
              <a:rPr lang="fr-FR" sz="3800" dirty="0"/>
              <a:t>, </a:t>
            </a:r>
            <a:r>
              <a:rPr lang="fr-FR" sz="3800" dirty="0" err="1"/>
              <a:t>scienza</a:t>
            </a:r>
            <a:r>
              <a:rPr lang="fr-FR" sz="3800" dirty="0"/>
              <a:t>, </a:t>
            </a:r>
            <a:r>
              <a:rPr lang="fr-FR" sz="3800" dirty="0" err="1"/>
              <a:t>politica</a:t>
            </a:r>
            <a:r>
              <a:rPr lang="fr-FR" sz="3800" dirty="0"/>
              <a:t>, </a:t>
            </a:r>
            <a:r>
              <a:rPr lang="fr-FR" sz="3800" dirty="0" err="1"/>
              <a:t>economia</a:t>
            </a:r>
            <a:r>
              <a:rPr lang="fr-FR" sz="3800" dirty="0"/>
              <a:t>… </a:t>
            </a:r>
          </a:p>
          <a:p>
            <a:pPr marL="0" indent="0" algn="just">
              <a:buNone/>
            </a:pPr>
            <a:endParaRPr lang="fr-FR" sz="3800" dirty="0"/>
          </a:p>
          <a:p>
            <a:pPr marL="0" indent="0" algn="just">
              <a:buNone/>
            </a:pPr>
            <a:r>
              <a:rPr lang="fr-FR" sz="3800" dirty="0" err="1"/>
              <a:t>Ovviamente</a:t>
            </a:r>
            <a:r>
              <a:rPr lang="fr-FR" sz="3800" dirty="0"/>
              <a:t>, anche in </a:t>
            </a:r>
            <a:r>
              <a:rPr lang="fr-FR" sz="3800" dirty="0" err="1"/>
              <a:t>questo</a:t>
            </a:r>
            <a:r>
              <a:rPr lang="fr-FR" sz="3800" dirty="0"/>
              <a:t> </a:t>
            </a:r>
            <a:r>
              <a:rPr lang="fr-FR" sz="3800" dirty="0" err="1"/>
              <a:t>caso</a:t>
            </a:r>
            <a:r>
              <a:rPr lang="fr-FR" sz="3800" dirty="0"/>
              <a:t>, il </a:t>
            </a:r>
            <a:r>
              <a:rPr lang="fr-FR" sz="3800" dirty="0" err="1"/>
              <a:t>mutamento</a:t>
            </a:r>
            <a:r>
              <a:rPr lang="fr-FR" sz="3800" dirty="0"/>
              <a:t> </a:t>
            </a:r>
            <a:r>
              <a:rPr lang="fr-FR" sz="3800" dirty="0" err="1"/>
              <a:t>avviene</a:t>
            </a:r>
            <a:r>
              <a:rPr lang="fr-FR" sz="3800" dirty="0"/>
              <a:t> in modo </a:t>
            </a:r>
            <a:r>
              <a:rPr lang="fr-FR" sz="3800" dirty="0" err="1"/>
              <a:t>impercettibile</a:t>
            </a:r>
            <a:r>
              <a:rPr lang="fr-FR" sz="3800" dirty="0"/>
              <a:t> per i </a:t>
            </a:r>
            <a:r>
              <a:rPr lang="fr-FR" sz="3800" dirty="0" err="1"/>
              <a:t>parlanti</a:t>
            </a:r>
            <a:r>
              <a:rPr lang="fr-FR" sz="3800" dirty="0"/>
              <a:t> di </a:t>
            </a:r>
            <a:r>
              <a:rPr lang="fr-FR" sz="3800" dirty="0" err="1"/>
              <a:t>una</a:t>
            </a:r>
            <a:r>
              <a:rPr lang="fr-FR" sz="3800" dirty="0"/>
              <a:t> lingua data, </a:t>
            </a:r>
            <a:r>
              <a:rPr lang="fr-FR" sz="3800" dirty="0" err="1"/>
              <a:t>senza</a:t>
            </a:r>
            <a:r>
              <a:rPr lang="fr-FR" sz="3800" dirty="0"/>
              <a:t> </a:t>
            </a:r>
            <a:r>
              <a:rPr lang="fr-FR" sz="3800" dirty="0" err="1"/>
              <a:t>soluzione</a:t>
            </a:r>
            <a:r>
              <a:rPr lang="fr-FR" sz="3800" dirty="0"/>
              <a:t> di </a:t>
            </a:r>
            <a:r>
              <a:rPr lang="fr-FR" sz="3800" dirty="0" err="1"/>
              <a:t>continuità</a:t>
            </a:r>
            <a:r>
              <a:rPr lang="fr-FR" sz="3800" dirty="0"/>
              <a:t> </a:t>
            </a:r>
            <a:r>
              <a:rPr lang="fr-FR" sz="3800" dirty="0" err="1"/>
              <a:t>sulla</a:t>
            </a:r>
            <a:r>
              <a:rPr lang="fr-FR" sz="3800" dirty="0"/>
              <a:t> </a:t>
            </a:r>
            <a:r>
              <a:rPr lang="fr-FR" sz="3800" dirty="0" err="1"/>
              <a:t>linea</a:t>
            </a:r>
            <a:r>
              <a:rPr lang="fr-FR" sz="3800" dirty="0"/>
              <a:t> </a:t>
            </a:r>
            <a:r>
              <a:rPr lang="fr-FR" sz="3800" dirty="0" err="1"/>
              <a:t>del</a:t>
            </a:r>
            <a:r>
              <a:rPr lang="fr-FR" sz="3800" dirty="0"/>
              <a:t> tempo.</a:t>
            </a:r>
          </a:p>
          <a:p>
            <a:pPr marL="0" indent="0" algn="just">
              <a:buNone/>
            </a:pPr>
            <a:endParaRPr lang="fr-FR" sz="3800" dirty="0"/>
          </a:p>
          <a:p>
            <a:pPr algn="just">
              <a:buFont typeface="Symbol"/>
              <a:buChar char="®"/>
            </a:pPr>
            <a:r>
              <a:rPr lang="it-IT" sz="3800" dirty="0"/>
              <a:t>Si tratta quindi di uno studio piuttosto delicato, basato su un metodo di ricostruzioni possibili e di ipotesi verosimili.</a:t>
            </a:r>
          </a:p>
          <a:p>
            <a:pPr algn="just">
              <a:buFont typeface="Symbol"/>
              <a:buChar char="®"/>
            </a:pPr>
            <a:endParaRPr lang="it-IT" dirty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>
              <a:spcBef>
                <a:spcPts val="0"/>
              </a:spcBef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894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b="1" dirty="0"/>
              <a:t>Linguistique diachronique</a:t>
            </a:r>
            <a:r>
              <a:rPr lang="fr-FR" sz="2000" dirty="0"/>
              <a:t>    -  </a:t>
            </a:r>
            <a:r>
              <a:rPr lang="fr-FR" sz="2000" b="1" dirty="0"/>
              <a:t>L6ITLDIA  -  </a:t>
            </a:r>
            <a:r>
              <a:rPr lang="fr-FR" sz="2000" b="1"/>
              <a:t>année 2021-2022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800" dirty="0"/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fr-FR" sz="2400" b="1" dirty="0" err="1"/>
              <a:t>Arricchimento</a:t>
            </a:r>
            <a:r>
              <a:rPr lang="fr-FR" sz="2400" b="1" dirty="0"/>
              <a:t> </a:t>
            </a:r>
            <a:r>
              <a:rPr lang="fr-FR" sz="2400" b="1" dirty="0" err="1"/>
              <a:t>della</a:t>
            </a:r>
            <a:r>
              <a:rPr lang="fr-FR" sz="2400" b="1" dirty="0"/>
              <a:t> lingua (</a:t>
            </a:r>
            <a:r>
              <a:rPr lang="fr-FR" sz="2400" b="1" dirty="0" err="1"/>
              <a:t>neologismi</a:t>
            </a:r>
            <a:r>
              <a:rPr lang="fr-FR" sz="2400" b="1" dirty="0"/>
              <a:t>)</a:t>
            </a:r>
          </a:p>
          <a:p>
            <a:pPr marL="0" indent="0">
              <a:spcBef>
                <a:spcPts val="600"/>
              </a:spcBef>
              <a:buNone/>
              <a:tabLst>
                <a:tab pos="536575" algn="l"/>
                <a:tab pos="3048000" algn="l"/>
              </a:tabLst>
            </a:pPr>
            <a:r>
              <a:rPr lang="fr-FR" sz="2400" dirty="0"/>
              <a:t>	</a:t>
            </a:r>
            <a:r>
              <a:rPr lang="fr-FR" sz="2000" dirty="0"/>
              <a:t>- </a:t>
            </a:r>
            <a:r>
              <a:rPr lang="fr-FR" sz="2000" dirty="0" err="1"/>
              <a:t>derivazione</a:t>
            </a:r>
            <a:r>
              <a:rPr lang="fr-FR" sz="2000" dirty="0"/>
              <a:t>	</a:t>
            </a:r>
            <a:r>
              <a:rPr lang="fr-FR" sz="2000" i="1" dirty="0"/>
              <a:t>forma </a:t>
            </a:r>
            <a:r>
              <a:rPr lang="fr-FR" sz="2000" i="1" dirty="0">
                <a:sym typeface="Symbol"/>
              </a:rPr>
              <a:t> </a:t>
            </a:r>
            <a:r>
              <a:rPr lang="fr-FR" sz="2000" i="1" dirty="0" err="1">
                <a:sym typeface="Symbol"/>
              </a:rPr>
              <a:t>form</a:t>
            </a:r>
            <a:r>
              <a:rPr lang="fr-FR" sz="2000" b="1" i="1" dirty="0" err="1">
                <a:sym typeface="Symbol"/>
              </a:rPr>
              <a:t>ato</a:t>
            </a:r>
            <a:r>
              <a:rPr lang="fr-FR" sz="2000" i="1" dirty="0">
                <a:sym typeface="Symbol"/>
              </a:rPr>
              <a:t>  </a:t>
            </a:r>
            <a:r>
              <a:rPr lang="fr-FR" sz="2000" i="1" dirty="0" err="1">
                <a:sym typeface="Symbol"/>
              </a:rPr>
              <a:t>form</a:t>
            </a:r>
            <a:r>
              <a:rPr lang="fr-FR" sz="2000" b="1" i="1" dirty="0" err="1">
                <a:sym typeface="Symbol"/>
              </a:rPr>
              <a:t>attare</a:t>
            </a:r>
            <a:endParaRPr lang="fr-FR" sz="2000" b="1" i="1" dirty="0"/>
          </a:p>
          <a:p>
            <a:pPr marL="0" indent="0">
              <a:spcBef>
                <a:spcPts val="600"/>
              </a:spcBef>
              <a:buNone/>
              <a:tabLst>
                <a:tab pos="536575" algn="l"/>
                <a:tab pos="3048000" algn="l"/>
              </a:tabLst>
            </a:pPr>
            <a:r>
              <a:rPr lang="fr-FR" sz="2000" dirty="0"/>
              <a:t>	- </a:t>
            </a:r>
            <a:r>
              <a:rPr lang="fr-FR" sz="2000" dirty="0" err="1"/>
              <a:t>composizione</a:t>
            </a:r>
            <a:r>
              <a:rPr lang="fr-FR" sz="2000" dirty="0"/>
              <a:t>	</a:t>
            </a:r>
            <a:r>
              <a:rPr lang="fr-FR" sz="2000" i="1" dirty="0" err="1"/>
              <a:t>danzaterapia</a:t>
            </a:r>
            <a:r>
              <a:rPr lang="fr-FR" sz="2000" i="1" dirty="0"/>
              <a:t>, </a:t>
            </a:r>
            <a:r>
              <a:rPr lang="fr-FR" sz="2000" i="1" dirty="0" err="1"/>
              <a:t>servosterzo</a:t>
            </a:r>
            <a:r>
              <a:rPr lang="fr-FR" sz="2000" i="1" dirty="0"/>
              <a:t>, </a:t>
            </a:r>
            <a:r>
              <a:rPr lang="fr-FR" sz="2000" i="1" dirty="0" err="1"/>
              <a:t>buttafuori</a:t>
            </a:r>
            <a:endParaRPr lang="fr-FR" sz="2000" i="1" dirty="0"/>
          </a:p>
          <a:p>
            <a:pPr marL="0" indent="0">
              <a:spcBef>
                <a:spcPts val="600"/>
              </a:spcBef>
              <a:buNone/>
              <a:tabLst>
                <a:tab pos="536575" algn="l"/>
                <a:tab pos="3048000" algn="l"/>
              </a:tabLst>
            </a:pPr>
            <a:r>
              <a:rPr lang="fr-FR" sz="2000" dirty="0"/>
              <a:t>	- </a:t>
            </a:r>
            <a:r>
              <a:rPr lang="fr-FR" sz="2000" dirty="0" err="1"/>
              <a:t>prestiti</a:t>
            </a:r>
            <a:r>
              <a:rPr lang="fr-FR" sz="2000" dirty="0"/>
              <a:t>	</a:t>
            </a:r>
            <a:r>
              <a:rPr lang="fr-FR" sz="2000" i="1" dirty="0"/>
              <a:t>software, font, </a:t>
            </a:r>
            <a:r>
              <a:rPr lang="fr-FR" sz="2000" i="1" dirty="0" err="1"/>
              <a:t>layout</a:t>
            </a:r>
            <a:r>
              <a:rPr lang="fr-FR" sz="2000" i="1" dirty="0"/>
              <a:t>, bancable</a:t>
            </a:r>
          </a:p>
          <a:p>
            <a:pPr marL="0" indent="0">
              <a:spcBef>
                <a:spcPts val="0"/>
              </a:spcBef>
              <a:buNone/>
              <a:tabLst>
                <a:tab pos="536575" algn="l"/>
                <a:tab pos="3048000" algn="l"/>
              </a:tabLst>
            </a:pPr>
            <a:endParaRPr lang="fr-FR" sz="2400" i="1" dirty="0"/>
          </a:p>
          <a:p>
            <a:pPr marL="514350" indent="-514350">
              <a:spcBef>
                <a:spcPts val="0"/>
              </a:spcBef>
              <a:buAutoNum type="arabicParenR" startAt="2"/>
              <a:tabLst>
                <a:tab pos="536575" algn="l"/>
                <a:tab pos="3048000" algn="l"/>
              </a:tabLst>
            </a:pPr>
            <a:r>
              <a:rPr lang="fr-FR" sz="2400" b="1" dirty="0" err="1"/>
              <a:t>Invecchiamento</a:t>
            </a:r>
            <a:r>
              <a:rPr lang="fr-FR" sz="2400" b="1" dirty="0"/>
              <a:t> </a:t>
            </a:r>
            <a:r>
              <a:rPr lang="fr-FR" sz="2400" b="1" dirty="0" err="1"/>
              <a:t>della</a:t>
            </a:r>
            <a:r>
              <a:rPr lang="fr-FR" sz="2400" b="1" dirty="0"/>
              <a:t> lingua (</a:t>
            </a:r>
            <a:r>
              <a:rPr lang="fr-FR" sz="2400" b="1" dirty="0" err="1"/>
              <a:t>perdite</a:t>
            </a:r>
            <a:r>
              <a:rPr lang="fr-FR" sz="2400" b="1" dirty="0"/>
              <a:t>)</a:t>
            </a:r>
          </a:p>
          <a:p>
            <a:pPr marL="0" indent="0">
              <a:spcBef>
                <a:spcPts val="600"/>
              </a:spcBef>
              <a:buNone/>
              <a:tabLst>
                <a:tab pos="536575" algn="l"/>
                <a:tab pos="3048000" algn="l"/>
              </a:tabLst>
            </a:pPr>
            <a:r>
              <a:rPr lang="fr-FR" sz="2400" dirty="0"/>
              <a:t>	</a:t>
            </a:r>
            <a:r>
              <a:rPr lang="fr-FR" sz="2000" i="1" dirty="0"/>
              <a:t>os, </a:t>
            </a:r>
            <a:r>
              <a:rPr lang="fr-FR" sz="2000" i="1" dirty="0" err="1"/>
              <a:t>oris</a:t>
            </a:r>
            <a:r>
              <a:rPr lang="fr-FR" sz="2000" i="1" dirty="0"/>
              <a:t> ; </a:t>
            </a:r>
            <a:r>
              <a:rPr lang="fr-FR" sz="2000" i="1" dirty="0" err="1"/>
              <a:t>ignis</a:t>
            </a:r>
            <a:r>
              <a:rPr lang="fr-FR" sz="2000" i="1" dirty="0"/>
              <a:t> ; </a:t>
            </a:r>
            <a:r>
              <a:rPr lang="fr-FR" sz="2000" i="1" dirty="0" err="1"/>
              <a:t>bellum</a:t>
            </a:r>
            <a:r>
              <a:rPr lang="fr-FR" sz="2000" dirty="0"/>
              <a:t>… (</a:t>
            </a:r>
            <a:r>
              <a:rPr lang="fr-FR" sz="2000" dirty="0" err="1"/>
              <a:t>sostituiti</a:t>
            </a:r>
            <a:r>
              <a:rPr lang="fr-FR" sz="2000" dirty="0"/>
              <a:t> da </a:t>
            </a:r>
            <a:r>
              <a:rPr lang="fr-FR" sz="2000" i="1" dirty="0" err="1"/>
              <a:t>bucca</a:t>
            </a:r>
            <a:r>
              <a:rPr lang="fr-FR" sz="2000" i="1" dirty="0"/>
              <a:t>, focus, </a:t>
            </a:r>
            <a:r>
              <a:rPr lang="fr-FR" sz="2000" i="1" dirty="0" err="1"/>
              <a:t>guerra</a:t>
            </a:r>
            <a:r>
              <a:rPr lang="fr-FR" sz="2000" i="1" dirty="0"/>
              <a:t>…</a:t>
            </a:r>
            <a:r>
              <a:rPr lang="fr-FR" sz="2000" dirty="0"/>
              <a:t>)</a:t>
            </a:r>
            <a:endParaRPr lang="fr-FR" sz="2000" i="1" dirty="0"/>
          </a:p>
          <a:p>
            <a:pPr marL="400050" lvl="1" indent="0">
              <a:spcBef>
                <a:spcPts val="0"/>
              </a:spcBef>
              <a:buNone/>
              <a:tabLst>
                <a:tab pos="536575" algn="l"/>
                <a:tab pos="3048000" algn="l"/>
              </a:tabLst>
            </a:pPr>
            <a:r>
              <a:rPr lang="fr-FR" sz="2000" dirty="0"/>
              <a:t>	(cf. 1</a:t>
            </a:r>
            <a:r>
              <a:rPr lang="fr-FR" sz="2000" baseline="30000" dirty="0"/>
              <a:t>er</a:t>
            </a:r>
            <a:r>
              <a:rPr lang="fr-FR" sz="2000" dirty="0"/>
              <a:t> cours)</a:t>
            </a:r>
          </a:p>
          <a:p>
            <a:pPr marL="400050" lvl="1" indent="0">
              <a:spcBef>
                <a:spcPts val="0"/>
              </a:spcBef>
              <a:buNone/>
              <a:tabLst>
                <a:tab pos="536575" algn="l"/>
                <a:tab pos="3048000" algn="l"/>
              </a:tabLst>
            </a:pPr>
            <a:endParaRPr lang="fr-FR" b="1" dirty="0"/>
          </a:p>
          <a:p>
            <a:pPr marL="514350" indent="-514350">
              <a:spcBef>
                <a:spcPts val="0"/>
              </a:spcBef>
              <a:buAutoNum type="arabicParenR" startAt="3"/>
              <a:tabLst>
                <a:tab pos="536575" algn="l"/>
                <a:tab pos="3048000" algn="l"/>
              </a:tabLst>
            </a:pPr>
            <a:r>
              <a:rPr lang="fr-FR" sz="2400" b="1" dirty="0" err="1"/>
              <a:t>Estensione</a:t>
            </a:r>
            <a:r>
              <a:rPr lang="fr-FR" sz="2400" b="1" dirty="0"/>
              <a:t> </a:t>
            </a:r>
            <a:r>
              <a:rPr lang="fr-FR" sz="2400" b="1" dirty="0" err="1"/>
              <a:t>semantica</a:t>
            </a:r>
            <a:endParaRPr lang="fr-FR" sz="2400" b="1" dirty="0"/>
          </a:p>
          <a:p>
            <a:pPr marL="0" indent="0">
              <a:buNone/>
              <a:tabLst>
                <a:tab pos="536575" algn="l"/>
              </a:tabLst>
            </a:pPr>
            <a:r>
              <a:rPr lang="it-IT" sz="2400" dirty="0"/>
              <a:t>	</a:t>
            </a:r>
            <a:r>
              <a:rPr lang="it-IT" sz="2000" i="1" dirty="0"/>
              <a:t>domina</a:t>
            </a:r>
            <a:r>
              <a:rPr lang="it-IT" sz="2000" dirty="0"/>
              <a:t> (= signora, padrona di casa)  &gt;  </a:t>
            </a:r>
            <a:r>
              <a:rPr lang="it-IT" sz="2000" i="1" dirty="0"/>
              <a:t>donna</a:t>
            </a:r>
            <a:r>
              <a:rPr lang="it-IT" sz="2000" dirty="0"/>
              <a:t>  (senso generale)</a:t>
            </a:r>
          </a:p>
          <a:p>
            <a:pPr marL="0" indent="0">
              <a:buNone/>
              <a:tabLst>
                <a:tab pos="536575" algn="l"/>
              </a:tabLst>
            </a:pPr>
            <a:endParaRPr lang="it-IT" sz="2000" dirty="0"/>
          </a:p>
          <a:p>
            <a:pPr marL="0" indent="0">
              <a:spcBef>
                <a:spcPts val="0"/>
              </a:spcBef>
              <a:buNone/>
              <a:tabLst>
                <a:tab pos="536575" algn="l"/>
                <a:tab pos="3048000" algn="l"/>
              </a:tabLst>
            </a:pPr>
            <a:r>
              <a:rPr lang="fr-FR" sz="2400" b="1" dirty="0"/>
              <a:t>4)	</a:t>
            </a:r>
            <a:r>
              <a:rPr lang="fr-FR" sz="2400" b="1" dirty="0" err="1"/>
              <a:t>Restrizione</a:t>
            </a:r>
            <a:r>
              <a:rPr lang="fr-FR" sz="2400" b="1" dirty="0"/>
              <a:t> </a:t>
            </a:r>
            <a:r>
              <a:rPr lang="fr-FR" sz="2400" b="1" dirty="0" err="1"/>
              <a:t>semantica</a:t>
            </a:r>
            <a:endParaRPr lang="fr-FR" sz="2400" b="1" dirty="0"/>
          </a:p>
          <a:p>
            <a:pPr marL="0" indent="0">
              <a:buNone/>
              <a:tabLst>
                <a:tab pos="536575" algn="l"/>
              </a:tabLst>
            </a:pPr>
            <a:r>
              <a:rPr lang="it-IT" sz="2400" dirty="0"/>
              <a:t>	</a:t>
            </a:r>
            <a:r>
              <a:rPr lang="it-IT" sz="2000" i="1" dirty="0"/>
              <a:t>focus </a:t>
            </a:r>
            <a:r>
              <a:rPr lang="it-IT" sz="2000" dirty="0"/>
              <a:t>(= stanza dove ci si riscalda)  &gt;  </a:t>
            </a:r>
            <a:r>
              <a:rPr lang="it-IT" sz="2000" i="1" dirty="0"/>
              <a:t>fuoco </a:t>
            </a:r>
            <a:r>
              <a:rPr lang="it-IT" sz="2000" dirty="0"/>
              <a:t>(il fuoco stesso, le fiamme)</a:t>
            </a:r>
          </a:p>
          <a:p>
            <a:endParaRPr lang="it-IT" sz="2400" dirty="0"/>
          </a:p>
          <a:p>
            <a:endParaRPr lang="it-IT" sz="2400" dirty="0"/>
          </a:p>
          <a:p>
            <a:pPr marL="514350" indent="-514350">
              <a:spcBef>
                <a:spcPts val="0"/>
              </a:spcBef>
              <a:buAutoNum type="arabicParenR" startAt="3"/>
              <a:tabLst>
                <a:tab pos="536575" algn="l"/>
                <a:tab pos="3048000" algn="l"/>
              </a:tabLst>
            </a:pPr>
            <a:endParaRPr lang="fr-FR" sz="2400" b="1" dirty="0"/>
          </a:p>
          <a:p>
            <a:pPr marL="514350" indent="-514350">
              <a:spcBef>
                <a:spcPts val="0"/>
              </a:spcBef>
              <a:buAutoNum type="arabicParenR" startAt="3"/>
              <a:tabLst>
                <a:tab pos="536575" algn="l"/>
                <a:tab pos="3048000" algn="l"/>
              </a:tabLst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83581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b="1" dirty="0"/>
              <a:t>Linguistique diachronique</a:t>
            </a:r>
            <a:r>
              <a:rPr lang="fr-FR" sz="2000" dirty="0"/>
              <a:t>    -  </a:t>
            </a:r>
            <a:r>
              <a:rPr lang="fr-FR" sz="2000" b="1" dirty="0"/>
              <a:t>L6ITLDIA  -  année 2021-2022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19536" y="1196752"/>
            <a:ext cx="828092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800" dirty="0"/>
          </a:p>
          <a:p>
            <a:pPr marL="0" indent="0">
              <a:spcBef>
                <a:spcPts val="0"/>
              </a:spcBef>
              <a:buNone/>
              <a:tabLst>
                <a:tab pos="449263" algn="l"/>
              </a:tabLst>
            </a:pPr>
            <a:r>
              <a:rPr lang="it-IT" sz="2400" b="1" dirty="0"/>
              <a:t>5)	Analogia semantica</a:t>
            </a:r>
          </a:p>
          <a:p>
            <a:pPr marL="0" lvl="1" indent="0" algn="just">
              <a:buNone/>
              <a:tabLst>
                <a:tab pos="449263" algn="l"/>
                <a:tab pos="1436688" algn="l"/>
              </a:tabLst>
            </a:pPr>
            <a:r>
              <a:rPr lang="it-IT" sz="2000" dirty="0"/>
              <a:t>	</a:t>
            </a:r>
            <a:r>
              <a:rPr lang="it-IT" sz="2000" i="1" dirty="0"/>
              <a:t>parola</a:t>
            </a:r>
            <a:r>
              <a:rPr lang="it-IT" sz="2000" dirty="0"/>
              <a:t>	cf. </a:t>
            </a:r>
            <a:r>
              <a:rPr lang="it-IT" sz="2000" i="1" dirty="0"/>
              <a:t>parabola</a:t>
            </a:r>
            <a:r>
              <a:rPr lang="it-IT" sz="2000" dirty="0"/>
              <a:t> (= similitudine)	</a:t>
            </a:r>
          </a:p>
          <a:p>
            <a:pPr marL="0" lvl="1" indent="0" algn="just">
              <a:buNone/>
              <a:tabLst>
                <a:tab pos="449263" algn="l"/>
                <a:tab pos="1436688" algn="l"/>
              </a:tabLst>
            </a:pPr>
            <a:r>
              <a:rPr lang="it-IT" sz="2000" dirty="0"/>
              <a:t>	per designare il segno linguistico che rinvia a un referente nella realtà</a:t>
            </a:r>
          </a:p>
          <a:p>
            <a:pPr marL="0" lvl="1" indent="0" algn="just">
              <a:buNone/>
              <a:tabLst>
                <a:tab pos="449263" algn="l"/>
                <a:tab pos="1436688" algn="l"/>
              </a:tabLst>
            </a:pPr>
            <a:endParaRPr lang="it-IT" sz="800" dirty="0"/>
          </a:p>
          <a:p>
            <a:pPr marL="0" lvl="1" indent="0" algn="just">
              <a:buNone/>
              <a:tabLst>
                <a:tab pos="449263" algn="l"/>
                <a:tab pos="1436688" algn="l"/>
              </a:tabLst>
            </a:pPr>
            <a:r>
              <a:rPr lang="it-IT" sz="2000" dirty="0"/>
              <a:t>	</a:t>
            </a:r>
            <a:r>
              <a:rPr lang="it-IT" sz="2000" i="1" dirty="0"/>
              <a:t>testa</a:t>
            </a:r>
            <a:r>
              <a:rPr lang="it-IT" sz="2000" dirty="0"/>
              <a:t> 	cf.  </a:t>
            </a:r>
            <a:r>
              <a:rPr lang="it-IT" sz="2000" i="1" dirty="0"/>
              <a:t>testa</a:t>
            </a:r>
            <a:r>
              <a:rPr lang="it-IT" sz="2000" dirty="0"/>
              <a:t> (= vaso d’argilla)	</a:t>
            </a:r>
          </a:p>
          <a:p>
            <a:pPr marL="0" lvl="1" indent="0" algn="just">
              <a:buNone/>
              <a:tabLst>
                <a:tab pos="449263" algn="l"/>
                <a:tab pos="1436688" algn="l"/>
              </a:tabLst>
            </a:pPr>
            <a:r>
              <a:rPr lang="it-IT" sz="2000" dirty="0"/>
              <a:t>	per designare la parte del corpo più fragile</a:t>
            </a:r>
          </a:p>
          <a:p>
            <a:pPr marL="0" lvl="1" indent="0" algn="just">
              <a:buNone/>
              <a:tabLst>
                <a:tab pos="449263" algn="l"/>
                <a:tab pos="1436688" algn="l"/>
              </a:tabLst>
            </a:pPr>
            <a:endParaRPr lang="it-IT" sz="2000" dirty="0"/>
          </a:p>
          <a:p>
            <a:pPr marL="0" lvl="1" indent="0" algn="just">
              <a:buNone/>
              <a:tabLst>
                <a:tab pos="449263" algn="l"/>
                <a:tab pos="1436688" algn="l"/>
              </a:tabLst>
            </a:pPr>
            <a:r>
              <a:rPr lang="it-IT" b="1" dirty="0"/>
              <a:t>6)	Contiguità semantica</a:t>
            </a:r>
            <a:endParaRPr lang="it-IT" dirty="0"/>
          </a:p>
          <a:p>
            <a:pPr marL="0" indent="0">
              <a:buNone/>
              <a:tabLst>
                <a:tab pos="449263" algn="l"/>
                <a:tab pos="1436688" algn="l"/>
              </a:tabLst>
            </a:pPr>
            <a:r>
              <a:rPr lang="it-IT" sz="2400" i="1" dirty="0"/>
              <a:t>	</a:t>
            </a:r>
            <a:r>
              <a:rPr lang="it-IT" sz="2000" i="1" dirty="0"/>
              <a:t>penna 	</a:t>
            </a:r>
            <a:r>
              <a:rPr lang="it-IT" sz="2000" dirty="0"/>
              <a:t>cf. </a:t>
            </a:r>
            <a:r>
              <a:rPr lang="it-IT" sz="2000" i="1" dirty="0"/>
              <a:t>penna </a:t>
            </a:r>
            <a:r>
              <a:rPr lang="it-IT" sz="2000" dirty="0"/>
              <a:t>(= piuma di uccello)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3048000" algn="l"/>
              </a:tabLst>
            </a:pPr>
            <a:r>
              <a:rPr lang="it-IT" sz="2400" dirty="0"/>
              <a:t>	</a:t>
            </a:r>
            <a:r>
              <a:rPr lang="it-IT" sz="2000" dirty="0"/>
              <a:t>per designare uno strumento per scrivere </a:t>
            </a:r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3048000" algn="l"/>
              </a:tabLst>
            </a:pPr>
            <a:endParaRPr lang="fr-FR" sz="2000" b="1" dirty="0"/>
          </a:p>
          <a:p>
            <a:pPr marL="0" indent="0">
              <a:spcBef>
                <a:spcPts val="0"/>
              </a:spcBef>
              <a:buNone/>
              <a:tabLst>
                <a:tab pos="449263" algn="l"/>
                <a:tab pos="3048000" algn="l"/>
              </a:tabLst>
            </a:pPr>
            <a:r>
              <a:rPr lang="it-IT" sz="2400" b="1" dirty="0"/>
              <a:t>7)	Paretimologia</a:t>
            </a:r>
          </a:p>
          <a:p>
            <a:pPr marL="0" indent="0">
              <a:spcBef>
                <a:spcPts val="0"/>
              </a:spcBef>
              <a:buNone/>
              <a:tabLst>
                <a:tab pos="536575" algn="l"/>
                <a:tab pos="1436688" algn="l"/>
                <a:tab pos="3048000" algn="l"/>
              </a:tabLst>
            </a:pPr>
            <a:r>
              <a:rPr lang="fr-FR" sz="2400" b="1" i="1" dirty="0"/>
              <a:t>	</a:t>
            </a:r>
            <a:r>
              <a:rPr lang="fr-FR" sz="2000" i="1" dirty="0" err="1"/>
              <a:t>veletta</a:t>
            </a:r>
            <a:r>
              <a:rPr lang="fr-FR" sz="2000" i="1" dirty="0"/>
              <a:t>	cf. </a:t>
            </a:r>
            <a:r>
              <a:rPr lang="fr-FR" sz="2000" i="1" dirty="0" err="1"/>
              <a:t>vedetta</a:t>
            </a:r>
            <a:r>
              <a:rPr lang="fr-FR" sz="2000" i="1" dirty="0"/>
              <a:t> </a:t>
            </a:r>
            <a:r>
              <a:rPr lang="fr-FR" sz="2000" dirty="0"/>
              <a:t>(= chi </a:t>
            </a:r>
            <a:r>
              <a:rPr lang="fr-FR" sz="2000" dirty="0" err="1"/>
              <a:t>sorveglia</a:t>
            </a:r>
            <a:r>
              <a:rPr lang="fr-FR" sz="2000" dirty="0"/>
              <a:t>, </a:t>
            </a:r>
            <a:r>
              <a:rPr lang="fr-FR" sz="2000" dirty="0" err="1"/>
              <a:t>generalmente</a:t>
            </a:r>
            <a:r>
              <a:rPr lang="fr-FR" sz="2000" dirty="0"/>
              <a:t> da un </a:t>
            </a:r>
            <a:r>
              <a:rPr lang="fr-FR" sz="2000" dirty="0" err="1"/>
              <a:t>punto</a:t>
            </a:r>
            <a:r>
              <a:rPr lang="fr-FR" sz="2000" dirty="0"/>
              <a:t> </a:t>
            </a:r>
            <a:r>
              <a:rPr lang="fr-FR" sz="2000" dirty="0" err="1"/>
              <a:t>elevato</a:t>
            </a:r>
            <a:r>
              <a:rPr lang="fr-FR" sz="2000" dirty="0"/>
              <a:t>)</a:t>
            </a:r>
          </a:p>
          <a:p>
            <a:pPr marL="0" indent="0">
              <a:spcBef>
                <a:spcPts val="600"/>
              </a:spcBef>
              <a:buNone/>
              <a:tabLst>
                <a:tab pos="536575" algn="l"/>
                <a:tab pos="1436688" algn="l"/>
                <a:tab pos="3048000" algn="l"/>
              </a:tabLst>
            </a:pPr>
            <a:r>
              <a:rPr lang="fr-FR" sz="2000" dirty="0"/>
              <a:t>	per </a:t>
            </a:r>
            <a:r>
              <a:rPr lang="fr-FR" sz="2000" dirty="0" err="1"/>
              <a:t>designare</a:t>
            </a:r>
            <a:r>
              <a:rPr lang="fr-FR" sz="2000" dirty="0"/>
              <a:t> la </a:t>
            </a:r>
            <a:r>
              <a:rPr lang="fr-FR" sz="2000" dirty="0" err="1"/>
              <a:t>vela</a:t>
            </a:r>
            <a:r>
              <a:rPr lang="fr-FR" sz="2000" dirty="0"/>
              <a:t> più </a:t>
            </a:r>
            <a:r>
              <a:rPr lang="fr-FR" sz="2000" dirty="0" err="1"/>
              <a:t>alta</a:t>
            </a:r>
            <a:r>
              <a:rPr lang="fr-FR" sz="2000" dirty="0"/>
              <a:t> </a:t>
            </a:r>
            <a:r>
              <a:rPr lang="fr-FR" sz="2000" dirty="0" err="1"/>
              <a:t>della</a:t>
            </a:r>
            <a:r>
              <a:rPr lang="fr-FR" sz="2000" dirty="0"/>
              <a:t> nave, </a:t>
            </a:r>
            <a:r>
              <a:rPr lang="fr-FR" sz="2000" dirty="0" err="1"/>
              <a:t>dove</a:t>
            </a:r>
            <a:r>
              <a:rPr lang="fr-FR" sz="2000" dirty="0"/>
              <a:t> sale il </a:t>
            </a:r>
            <a:r>
              <a:rPr lang="fr-FR" sz="2000" dirty="0" err="1"/>
              <a:t>marinaio</a:t>
            </a:r>
            <a:r>
              <a:rPr lang="fr-FR" sz="2000" dirty="0"/>
              <a:t> di </a:t>
            </a:r>
            <a:r>
              <a:rPr lang="fr-FR" sz="2000" dirty="0" err="1"/>
              <a:t>guardia</a:t>
            </a:r>
            <a:endParaRPr lang="fr-FR" sz="2000" dirty="0"/>
          </a:p>
          <a:p>
            <a:pPr marL="0" indent="0">
              <a:spcBef>
                <a:spcPts val="0"/>
              </a:spcBef>
              <a:buNone/>
              <a:tabLst>
                <a:tab pos="536575" algn="l"/>
                <a:tab pos="1436688" algn="l"/>
                <a:tab pos="3048000" algn="l"/>
              </a:tabLst>
            </a:pPr>
            <a:r>
              <a:rPr lang="fr-FR" sz="2000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078580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Grand écran</PresentationFormat>
  <Paragraphs>48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Thème Office</vt:lpstr>
      <vt:lpstr>Linguistique diachronique    -  L6ITLDIA  -  année 2021-2022</vt:lpstr>
      <vt:lpstr>Linguistique diachronique    -  L6ITLDIA  -  année 2021-2022</vt:lpstr>
      <vt:lpstr>Linguistique diachronique    -  L6ITLDIA  -  année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Linguistique diachronique    -  L6ITLDIA  -  année 2019-2020</dc:title>
  <dc:creator>Isabella Montersino</dc:creator>
  <cp:lastModifiedBy>Isabella Montersino</cp:lastModifiedBy>
  <cp:revision>4</cp:revision>
  <dcterms:created xsi:type="dcterms:W3CDTF">2020-02-24T17:33:03Z</dcterms:created>
  <dcterms:modified xsi:type="dcterms:W3CDTF">2022-01-21T17:17:54Z</dcterms:modified>
</cp:coreProperties>
</file>