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0" r:id="rId2"/>
    <p:sldId id="257" r:id="rId3"/>
    <p:sldId id="271" r:id="rId4"/>
    <p:sldId id="256" r:id="rId5"/>
    <p:sldId id="260" r:id="rId6"/>
    <p:sldId id="258" r:id="rId7"/>
    <p:sldId id="284" r:id="rId8"/>
    <p:sldId id="285" r:id="rId9"/>
    <p:sldId id="287" r:id="rId10"/>
    <p:sldId id="286" r:id="rId11"/>
    <p:sldId id="288" r:id="rId12"/>
    <p:sldId id="259" r:id="rId13"/>
    <p:sldId id="289" r:id="rId14"/>
    <p:sldId id="290" r:id="rId15"/>
    <p:sldId id="262" r:id="rId16"/>
    <p:sldId id="263" r:id="rId17"/>
    <p:sldId id="291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D0192-A21C-422C-8B82-0B3B72FAC87E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CC8A-A455-4597-8997-05C023A29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002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780BCB-C4D2-437A-915F-50EBDF688CA1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32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0964CA-F722-4596-A19E-40D3824F9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97FCC87-02E1-4F12-B952-779D8B65AE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78A1B5-BB44-4465-9803-CD1A05BC6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219-2EA6-4FD1-AF14-6C3C9F58BC0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50E3D7-60CC-4F28-A17E-677EE1153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9D840C-4EF4-4FB7-B77A-C87A391D3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58D-2EB2-44C1-A16A-59A67D821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07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9E413F-C5BA-4596-86F9-73B3639A5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2E03F0-CADD-4BF6-BF5F-5BB3A713A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F85564-DF13-4473-8864-5B3759B84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219-2EA6-4FD1-AF14-6C3C9F58BC0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262B51-6382-4D7A-A22D-55BF3CC28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68C97C-E2D9-40E7-81ED-CE78BA495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58D-2EB2-44C1-A16A-59A67D821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38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54CB2E3-D27C-4B44-88BF-397E08875E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416CAAB-3252-4F3E-B630-6BE688F29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41174C-50F3-4700-9F3E-0C707B6F6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219-2EA6-4FD1-AF14-6C3C9F58BC0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5BAC7D-1A36-4ACB-ACFE-1FEC0FF85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650A4B-46B3-4E55-99C6-8A2DEFDC2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58D-2EB2-44C1-A16A-59A67D821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08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29C306-C2B9-4C1E-86EC-E0803F73A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A9DC75-094D-434E-B819-CB6F22CE4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232C9D-44A6-4EA7-869E-CD53CC14A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219-2EA6-4FD1-AF14-6C3C9F58BC0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7A89A8-D327-4CC2-AE1B-ADC3A8290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28AFEC-358D-4139-B0FD-F1AEDE2ED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58D-2EB2-44C1-A16A-59A67D821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20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1F2C8A-6A04-4082-BC51-91473CA54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F7F43C-6714-4F8F-9D5D-1BAF42D21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3D533A-B9D5-4C6E-A20E-2F880644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219-2EA6-4FD1-AF14-6C3C9F58BC0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6C5B90-23A2-4A99-A5E5-73F4B00FD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22EA4B-A2FB-49DE-97E4-4F816309A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58D-2EB2-44C1-A16A-59A67D821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75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046D9A-82F7-45F0-86A5-08BCEBA11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07D29C-A536-4039-8193-B57348462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923985-A095-4C36-B2D0-78CD251AE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E3FD9E-54EE-4B26-882F-0220FF75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219-2EA6-4FD1-AF14-6C3C9F58BC0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33DDD2-4AA3-47B9-8389-99B00DA6A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24ADAB-AE2B-42B8-86C3-88F3A549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58D-2EB2-44C1-A16A-59A67D821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80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F2D95D-144C-491E-888C-7B159C45F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412733-3F47-4D21-8B25-03644445D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1B247B-D4F2-46E0-B41D-28F2782F3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891A1DD-D294-4824-80EC-5B944C2E87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0395BB-3D01-4EE5-8FE9-32E5E2304D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7A95894-169D-4CF4-BBDF-60507F2FB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219-2EA6-4FD1-AF14-6C3C9F58BC0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1366F38-A69F-4944-A742-DD6DEB65F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996BB97-9479-4F58-8AA4-D32D2305D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58D-2EB2-44C1-A16A-59A67D821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55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57CEB2-99FC-4346-AFFE-40EBEAF74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922049E-1807-46E3-8768-3331CCB7F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219-2EA6-4FD1-AF14-6C3C9F58BC0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2BD92A-0B18-49C4-8730-0166DC9C1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B823F7E-DBD7-45C2-BBCD-693A848AF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58D-2EB2-44C1-A16A-59A67D821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67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CDF3F74-4A90-46C3-AA0F-E3269A762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219-2EA6-4FD1-AF14-6C3C9F58BC0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2280621-B72C-4E31-BE26-99A615F19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238983C-492B-4795-8498-30272FC6A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58D-2EB2-44C1-A16A-59A67D821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413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897ED6-8280-42C5-9E3E-ECE37D1C7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32074D-AC5E-4DCE-B177-A67FB810C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962571-00EC-4C09-8EB0-A419EF10B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9B6099-3CCD-46B8-979D-6E1CFC077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219-2EA6-4FD1-AF14-6C3C9F58BC0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C2C59A-3B2D-4506-A575-FAC0C94F7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CBE1DE-A13C-4EC2-AB76-27CDEBBE9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58D-2EB2-44C1-A16A-59A67D821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576FA8-A9E3-4286-A445-C95699134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8EC42D3-D45B-47F3-8D84-584060D087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70CDA35-978C-4C83-BB15-6B9F12E9A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3583F4-086A-48EE-8AEE-D3D9B6262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7219-2EA6-4FD1-AF14-6C3C9F58BC0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A0AA65-0232-4928-B97E-2917B9724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B4B05C-5B80-4C51-AB04-2A66A2265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58D-2EB2-44C1-A16A-59A67D821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86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153C05B-2461-4165-BE51-349D1442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588D09-1D19-430B-8B26-A4B2A34AB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6A0659-6FF3-42AD-9E5E-FB9AE1054D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E7219-2EA6-4FD1-AF14-6C3C9F58BC0F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0F0FBD-A740-4605-B7F2-DC3587C2B4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E1B3A9-7BF7-4678-86A8-FC2ECCFA7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8F58D-2EB2-44C1-A16A-59A67D821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45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eccani.it/enciclopedia/le-minoranze-linguistiche_%28L%27Italia-e-le-sue-Regioni%29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mera.it/parlam/leggi/99482l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verno.it/it/costituzione-italiana/principi-fondamentali/283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toadigecultura.org/pdf/r01_05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95472" y="428605"/>
            <a:ext cx="7772400" cy="475162"/>
          </a:xfrm>
        </p:spPr>
        <p:txBody>
          <a:bodyPr>
            <a:normAutofit/>
          </a:bodyPr>
          <a:lstStyle/>
          <a:p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Grammaire italienne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L4ITMGRA - 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66910" y="1500174"/>
            <a:ext cx="7715304" cy="4643470"/>
          </a:xfrm>
        </p:spPr>
        <p:txBody>
          <a:bodyPr>
            <a:normAutofit/>
          </a:bodyPr>
          <a:lstStyle/>
          <a:p>
            <a:endParaRPr lang="fr-FR" sz="4000" b="1" i="1" dirty="0"/>
          </a:p>
          <a:p>
            <a:r>
              <a:rPr lang="fr-FR" sz="4000" b="1" i="1" dirty="0">
                <a:solidFill>
                  <a:srgbClr val="C00000"/>
                </a:solidFill>
              </a:rPr>
              <a:t>Lingua, </a:t>
            </a:r>
            <a:r>
              <a:rPr lang="fr-FR" sz="4000" b="1" i="1" dirty="0" err="1">
                <a:solidFill>
                  <a:srgbClr val="C00000"/>
                </a:solidFill>
              </a:rPr>
              <a:t>dialetto</a:t>
            </a:r>
            <a:r>
              <a:rPr lang="fr-FR" sz="4000" b="1" i="1" dirty="0">
                <a:solidFill>
                  <a:srgbClr val="C00000"/>
                </a:solidFill>
              </a:rPr>
              <a:t>, </a:t>
            </a:r>
            <a:r>
              <a:rPr lang="fr-FR" sz="4000" b="1" i="1" dirty="0" err="1">
                <a:solidFill>
                  <a:srgbClr val="C00000"/>
                </a:solidFill>
              </a:rPr>
              <a:t>varianti</a:t>
            </a:r>
            <a:r>
              <a:rPr lang="fr-FR" sz="4000" b="1" i="1" dirty="0">
                <a:solidFill>
                  <a:srgbClr val="C00000"/>
                </a:solidFill>
              </a:rPr>
              <a:t> </a:t>
            </a:r>
            <a:r>
              <a:rPr lang="fr-FR" sz="4000" b="1" i="1">
                <a:solidFill>
                  <a:srgbClr val="C00000"/>
                </a:solidFill>
              </a:rPr>
              <a:t>regionali</a:t>
            </a:r>
            <a:endParaRPr lang="fr-FR" sz="4000" b="1" i="1" dirty="0">
              <a:solidFill>
                <a:srgbClr val="C00000"/>
              </a:solidFill>
            </a:endParaRPr>
          </a:p>
          <a:p>
            <a:endParaRPr lang="fr-FR" sz="5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C5422F3-2A36-4180-96A2-FC968D866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238509"/>
              </p:ext>
            </p:extLst>
          </p:nvPr>
        </p:nvGraphicFramePr>
        <p:xfrm>
          <a:off x="2084845" y="3631724"/>
          <a:ext cx="8424936" cy="2589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3278259359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3198941874"/>
                    </a:ext>
                  </a:extLst>
                </a:gridCol>
              </a:tblGrid>
              <a:tr h="2589874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88900" indent="0"/>
                      <a:endParaRPr lang="fr-FR" sz="1600" b="1" i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5035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317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5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Grammaire italienne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L4ITMGRA - 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b="1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Dardano e Trifone identificano </a:t>
            </a:r>
            <a:r>
              <a:rPr lang="it-IT" b="1" dirty="0"/>
              <a:t>cinque</a:t>
            </a:r>
            <a:r>
              <a:rPr lang="it-IT" dirty="0"/>
              <a:t> varianti regionali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1000" dirty="0"/>
          </a:p>
          <a:p>
            <a:pPr marL="0" indent="0" algn="just">
              <a:buNone/>
            </a:pPr>
            <a:r>
              <a:rPr lang="it-IT" b="1" dirty="0"/>
              <a:t>- italiano regionale settentrionale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dirty="0"/>
              <a:t>	(dialetti gallo-italici e veneti)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it-IT" b="1" dirty="0"/>
              <a:t>- italiano regionale toscano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it-IT" b="1" dirty="0"/>
              <a:t>- italiano regionale centrale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dirty="0"/>
              <a:t>	(principalmente il dialetto romano)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it-IT" b="1" dirty="0"/>
              <a:t>- italiano regionale meridionale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it-IT" b="1" dirty="0"/>
              <a:t>- italiano regionale sardo 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endParaRPr lang="it-IT" b="1" dirty="0"/>
          </a:p>
          <a:p>
            <a:pPr marL="0" indent="0" algn="just">
              <a:buNone/>
            </a:pPr>
            <a:r>
              <a:rPr lang="en-US" sz="2400" u="sng" dirty="0">
                <a:solidFill>
                  <a:srgbClr val="0070C0"/>
                </a:solidFill>
              </a:rPr>
              <a:t>Nota Bene</a:t>
            </a:r>
            <a:r>
              <a:rPr lang="en-US" sz="2400" dirty="0">
                <a:solidFill>
                  <a:srgbClr val="0070C0"/>
                </a:solidFill>
              </a:rPr>
              <a:t> - I </a:t>
            </a:r>
            <a:r>
              <a:rPr lang="en-US" sz="2400" b="1" dirty="0" err="1">
                <a:solidFill>
                  <a:srgbClr val="0070C0"/>
                </a:solidFill>
              </a:rPr>
              <a:t>dialetti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storici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continuano</a:t>
            </a:r>
            <a:r>
              <a:rPr lang="en-US" sz="2400" dirty="0">
                <a:solidFill>
                  <a:srgbClr val="0070C0"/>
                </a:solidFill>
              </a:rPr>
              <a:t> ad </a:t>
            </a:r>
            <a:r>
              <a:rPr lang="en-US" sz="2400" dirty="0" err="1">
                <a:solidFill>
                  <a:srgbClr val="0070C0"/>
                </a:solidFill>
              </a:rPr>
              <a:t>esistere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parallelamente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alle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varianti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regionali</a:t>
            </a:r>
            <a:r>
              <a:rPr lang="en-US" sz="2400" dirty="0">
                <a:solidFill>
                  <a:srgbClr val="0070C0"/>
                </a:solidFill>
              </a:rPr>
              <a:t>.</a:t>
            </a:r>
            <a:endParaRPr lang="fr-FR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01576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5520" y="260648"/>
            <a:ext cx="8686800" cy="640871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Grammaire italienne</a:t>
            </a:r>
            <a:r>
              <a:rPr lang="en-US" sz="2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L4ITMGRA - </a:t>
            </a:r>
            <a:r>
              <a:rPr lang="fr-FR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2100" b="1" dirty="0"/>
          </a:p>
          <a:p>
            <a:pPr marL="0" indent="0" algn="ctr">
              <a:buNone/>
            </a:pPr>
            <a:r>
              <a:rPr lang="fr-FR" sz="5400" b="1" dirty="0">
                <a:solidFill>
                  <a:srgbClr val="C00000"/>
                </a:solidFill>
              </a:rPr>
              <a:t>3. Le </a:t>
            </a:r>
            <a:r>
              <a:rPr lang="fr-FR" sz="5400" b="1" dirty="0" err="1">
                <a:solidFill>
                  <a:srgbClr val="C00000"/>
                </a:solidFill>
              </a:rPr>
              <a:t>minoranze</a:t>
            </a:r>
            <a:r>
              <a:rPr lang="fr-FR" sz="5400" b="1" dirty="0">
                <a:solidFill>
                  <a:srgbClr val="C00000"/>
                </a:solidFill>
              </a:rPr>
              <a:t> </a:t>
            </a:r>
            <a:r>
              <a:rPr lang="fr-FR" sz="5400" b="1" dirty="0" err="1">
                <a:solidFill>
                  <a:srgbClr val="C00000"/>
                </a:solidFill>
              </a:rPr>
              <a:t>linguistiche</a:t>
            </a:r>
            <a:endParaRPr lang="fr-FR" sz="54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fr-FR" b="1" dirty="0"/>
          </a:p>
          <a:p>
            <a:pPr marL="0" indent="0" algn="just">
              <a:buNone/>
              <a:tabLst>
                <a:tab pos="442913" algn="l"/>
              </a:tabLst>
            </a:pPr>
            <a:r>
              <a:rPr lang="it-IT" sz="3000" dirty="0"/>
              <a:t>	</a:t>
            </a:r>
            <a:r>
              <a:rPr lang="it-IT" dirty="0"/>
              <a:t>Per completare il panorama delle variazioni diatopiche in Italia, è doveroso ricordare le numerose </a:t>
            </a:r>
            <a:r>
              <a:rPr lang="it-IT" b="1" dirty="0"/>
              <a:t>lingue minoritarie</a:t>
            </a:r>
            <a:r>
              <a:rPr lang="it-IT" dirty="0"/>
              <a:t>, parlate da comunità linguistiche integrate alla nazione italiana.</a:t>
            </a:r>
          </a:p>
          <a:p>
            <a:pPr marL="0" indent="0" algn="just">
              <a:buNone/>
              <a:tabLst>
                <a:tab pos="442913" algn="l"/>
              </a:tabLst>
            </a:pPr>
            <a:endParaRPr lang="fr-FR" dirty="0"/>
          </a:p>
          <a:p>
            <a:pPr marL="0" indent="0" algn="just">
              <a:buNone/>
              <a:tabLst>
                <a:tab pos="442913" algn="l"/>
              </a:tabLst>
            </a:pPr>
            <a:r>
              <a:rPr lang="it-IT" dirty="0"/>
              <a:t>	Le </a:t>
            </a:r>
            <a:r>
              <a:rPr lang="it-IT" b="1" dirty="0"/>
              <a:t>lingue minoritarie</a:t>
            </a:r>
            <a:r>
              <a:rPr lang="it-IT" dirty="0"/>
              <a:t> sono parlate nei </a:t>
            </a:r>
            <a:r>
              <a:rPr lang="it-IT" b="1" i="1" dirty="0">
                <a:solidFill>
                  <a:srgbClr val="0070C0"/>
                </a:solidFill>
              </a:rPr>
              <a:t>territori di frontiera </a:t>
            </a:r>
            <a:r>
              <a:rPr lang="it-IT" dirty="0"/>
              <a:t>e nelle </a:t>
            </a:r>
            <a:r>
              <a:rPr lang="it-IT" b="1" i="1" dirty="0">
                <a:solidFill>
                  <a:srgbClr val="0070C0"/>
                </a:solidFill>
              </a:rPr>
              <a:t>isole</a:t>
            </a:r>
            <a:r>
              <a:rPr lang="it-IT" dirty="0"/>
              <a:t>. Testomoniano delle vicissitudini storiche e politiche di un paese spesso </a:t>
            </a:r>
            <a:r>
              <a:rPr lang="it-IT" b="1" i="1" dirty="0"/>
              <a:t>invaso da popolazioni </a:t>
            </a:r>
            <a:r>
              <a:rPr lang="it-IT" dirty="0"/>
              <a:t>limitrofe, oppure proteso verso </a:t>
            </a:r>
            <a:r>
              <a:rPr lang="it-IT" b="1" i="1" dirty="0"/>
              <a:t>conquiste esterne</a:t>
            </a:r>
            <a:r>
              <a:rPr lang="it-IT" dirty="0"/>
              <a:t>, e le cui le frontiere hanno spesso cambiato posizione nel corso del tempo.</a:t>
            </a:r>
          </a:p>
          <a:p>
            <a:pPr marL="0" indent="0" algn="just">
              <a:buNone/>
              <a:tabLst>
                <a:tab pos="442913" algn="l"/>
              </a:tabLst>
            </a:pPr>
            <a:endParaRPr lang="it-IT" dirty="0"/>
          </a:p>
          <a:p>
            <a:pPr marL="0" indent="0" algn="just">
              <a:buNone/>
              <a:tabLst>
                <a:tab pos="442913" algn="l"/>
              </a:tabLst>
            </a:pPr>
            <a:r>
              <a:rPr lang="it-IT" dirty="0"/>
              <a:t>	Un paese, soprattutto, che ha fondato la propria forza economica sull’attività di </a:t>
            </a:r>
            <a:r>
              <a:rPr lang="it-IT" u="sng" dirty="0"/>
              <a:t>importazione</a:t>
            </a:r>
            <a:r>
              <a:rPr lang="it-IT" dirty="0"/>
              <a:t> (di materie prime) e di </a:t>
            </a:r>
            <a:r>
              <a:rPr lang="it-IT" u="sng" dirty="0"/>
              <a:t>esportazione</a:t>
            </a:r>
            <a:r>
              <a:rPr lang="it-IT" dirty="0"/>
              <a:t> (di prodotti trasformati).</a:t>
            </a:r>
          </a:p>
          <a:p>
            <a:pPr marL="0" indent="0" algn="just">
              <a:buNone/>
              <a:tabLst>
                <a:tab pos="442913" algn="l"/>
              </a:tabLst>
            </a:pPr>
            <a:endParaRPr lang="it-IT" dirty="0"/>
          </a:p>
          <a:p>
            <a:pPr marL="0" indent="0" algn="just">
              <a:buNone/>
              <a:tabLst>
                <a:tab pos="442913" algn="l"/>
              </a:tabLst>
            </a:pPr>
            <a:r>
              <a:rPr lang="fr-FR" sz="2100" b="1" dirty="0"/>
              <a:t>Le </a:t>
            </a:r>
            <a:r>
              <a:rPr lang="fr-FR" sz="2100" b="1" dirty="0" err="1"/>
              <a:t>minoranze</a:t>
            </a:r>
            <a:r>
              <a:rPr lang="fr-FR" sz="2100" b="1" dirty="0"/>
              <a:t> </a:t>
            </a:r>
            <a:r>
              <a:rPr lang="fr-FR" sz="2100" b="1" dirty="0" err="1"/>
              <a:t>linguistiche</a:t>
            </a:r>
            <a:r>
              <a:rPr lang="it-IT" sz="2100" b="1" dirty="0"/>
              <a:t> (enciclopedia Treccani) : </a:t>
            </a:r>
          </a:p>
          <a:p>
            <a:pPr marL="0" indent="0" algn="just">
              <a:buNone/>
              <a:tabLst>
                <a:tab pos="442913" algn="l"/>
              </a:tabLst>
            </a:pPr>
            <a:r>
              <a:rPr lang="it-IT" sz="2100" dirty="0">
                <a:hlinkClick r:id="rId2"/>
              </a:rPr>
              <a:t>https://www.treccani.it/enciclopedia/le-minoranze-linguistiche_%28L%27Italia-e-le-sue-Regioni%29/</a:t>
            </a:r>
            <a:endParaRPr lang="it-IT" sz="2100" dirty="0"/>
          </a:p>
          <a:p>
            <a:pPr marL="0" indent="0" algn="just">
              <a:buNone/>
              <a:tabLst>
                <a:tab pos="442913" algn="l"/>
              </a:tabLst>
            </a:pPr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2098189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5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Grammaire italienne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L4ITMGRA - 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b="1" dirty="0"/>
          </a:p>
          <a:p>
            <a:pPr marL="0" indent="0" algn="ctr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dirty="0"/>
              <a:t>	</a:t>
            </a:r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  <p:pic>
        <p:nvPicPr>
          <p:cNvPr id="1026" name="Picture 2" descr="C:\Users\Isabella Montersino\Desktop\Cours 2012-2018\2017-2018\Linguistica sincronica\Linguistica sincronica - 2\Schede per moodle\minoranze linguistiche in Ital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696" y="764704"/>
            <a:ext cx="5591276" cy="592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616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5520" y="260648"/>
            <a:ext cx="8686800" cy="640871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FR" sz="2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Grammaire italienne</a:t>
            </a:r>
            <a:r>
              <a:rPr lang="en-US" sz="2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L4ITMGRA - </a:t>
            </a:r>
            <a:r>
              <a:rPr lang="fr-FR" sz="2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2300" b="1" dirty="0"/>
          </a:p>
          <a:p>
            <a:pPr marL="0" indent="0" algn="ctr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b="1" dirty="0"/>
              <a:t>Le </a:t>
            </a:r>
            <a:r>
              <a:rPr lang="fr-FR" b="1" dirty="0" err="1"/>
              <a:t>principali</a:t>
            </a:r>
            <a:r>
              <a:rPr lang="fr-FR" b="1" dirty="0"/>
              <a:t> « isole </a:t>
            </a:r>
            <a:r>
              <a:rPr lang="fr-FR" b="1" dirty="0" err="1"/>
              <a:t>linguistiche</a:t>
            </a:r>
            <a:r>
              <a:rPr lang="fr-FR" b="1" dirty="0"/>
              <a:t> » in </a:t>
            </a:r>
            <a:r>
              <a:rPr lang="fr-FR" b="1" dirty="0" err="1"/>
              <a:t>Italia</a:t>
            </a:r>
            <a:endParaRPr lang="fr-FR" b="1" dirty="0"/>
          </a:p>
          <a:p>
            <a:pPr marL="0" indent="0" algn="ctr">
              <a:buNone/>
            </a:pPr>
            <a:endParaRPr lang="fr-FR" dirty="0"/>
          </a:p>
          <a:p>
            <a:pPr algn="just"/>
            <a:r>
              <a:rPr lang="fr-FR" dirty="0"/>
              <a:t>il </a:t>
            </a:r>
            <a:r>
              <a:rPr lang="fr-FR" b="1" dirty="0" err="1"/>
              <a:t>franco-provenzale</a:t>
            </a:r>
            <a:r>
              <a:rPr lang="fr-FR" dirty="0"/>
              <a:t> (</a:t>
            </a:r>
            <a:r>
              <a:rPr lang="fr-FR" dirty="0" err="1"/>
              <a:t>dai</a:t>
            </a:r>
            <a:r>
              <a:rPr lang="fr-FR" dirty="0"/>
              <a:t> tempi dei </a:t>
            </a:r>
            <a:r>
              <a:rPr lang="fr-FR" dirty="0" err="1"/>
              <a:t>trovieri</a:t>
            </a:r>
            <a:r>
              <a:rPr lang="fr-FR" dirty="0"/>
              <a:t> e dei </a:t>
            </a:r>
            <a:r>
              <a:rPr lang="fr-FR" dirty="0" err="1"/>
              <a:t>trovatori</a:t>
            </a:r>
            <a:r>
              <a:rPr lang="fr-FR" dirty="0"/>
              <a:t>)</a:t>
            </a:r>
          </a:p>
          <a:p>
            <a:pPr algn="just">
              <a:spcBef>
                <a:spcPts val="1200"/>
              </a:spcBef>
            </a:pPr>
            <a:r>
              <a:rPr lang="fr-FR" dirty="0"/>
              <a:t>il </a:t>
            </a:r>
            <a:r>
              <a:rPr lang="fr-FR" b="1" dirty="0" err="1"/>
              <a:t>francese</a:t>
            </a:r>
            <a:r>
              <a:rPr lang="fr-FR" dirty="0"/>
              <a:t>, il </a:t>
            </a:r>
            <a:r>
              <a:rPr lang="fr-FR" b="1" dirty="0" err="1"/>
              <a:t>tedesco</a:t>
            </a:r>
            <a:r>
              <a:rPr lang="fr-FR" dirty="0"/>
              <a:t> e il </a:t>
            </a:r>
            <a:r>
              <a:rPr lang="fr-FR" b="1" dirty="0" err="1"/>
              <a:t>serbo-croato</a:t>
            </a:r>
            <a:r>
              <a:rPr lang="fr-FR" dirty="0"/>
              <a:t> (</a:t>
            </a:r>
            <a:r>
              <a:rPr lang="fr-FR" dirty="0" err="1"/>
              <a:t>essenzialmente</a:t>
            </a:r>
            <a:r>
              <a:rPr lang="fr-FR" dirty="0"/>
              <a:t> per </a:t>
            </a:r>
            <a:r>
              <a:rPr lang="fr-FR" dirty="0" err="1"/>
              <a:t>prossimità</a:t>
            </a:r>
            <a:r>
              <a:rPr lang="fr-FR" dirty="0"/>
              <a:t> territoriale)</a:t>
            </a:r>
          </a:p>
          <a:p>
            <a:pPr algn="just">
              <a:spcBef>
                <a:spcPts val="1200"/>
              </a:spcBef>
            </a:pPr>
            <a:r>
              <a:rPr lang="fr-FR" dirty="0"/>
              <a:t>il </a:t>
            </a:r>
            <a:r>
              <a:rPr lang="fr-FR" b="1" dirty="0" err="1"/>
              <a:t>sardo</a:t>
            </a:r>
            <a:r>
              <a:rPr lang="fr-FR" dirty="0"/>
              <a:t> (</a:t>
            </a:r>
            <a:r>
              <a:rPr lang="fr-FR" dirty="0" err="1"/>
              <a:t>regione</a:t>
            </a:r>
            <a:r>
              <a:rPr lang="fr-FR" dirty="0"/>
              <a:t> </a:t>
            </a:r>
            <a:r>
              <a:rPr lang="fr-FR" dirty="0" err="1"/>
              <a:t>insulare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/>
              <a:t>Sardegna</a:t>
            </a:r>
            <a:r>
              <a:rPr lang="fr-FR" dirty="0"/>
              <a:t>)</a:t>
            </a:r>
          </a:p>
          <a:p>
            <a:pPr algn="just">
              <a:spcBef>
                <a:spcPts val="1200"/>
              </a:spcBef>
            </a:pPr>
            <a:r>
              <a:rPr lang="fr-FR" dirty="0"/>
              <a:t>il </a:t>
            </a:r>
            <a:r>
              <a:rPr lang="fr-FR" b="1" dirty="0"/>
              <a:t>ladino</a:t>
            </a:r>
            <a:r>
              <a:rPr lang="fr-FR" dirty="0"/>
              <a:t> (</a:t>
            </a:r>
            <a:r>
              <a:rPr lang="fr-FR" dirty="0" err="1"/>
              <a:t>tra</a:t>
            </a:r>
            <a:r>
              <a:rPr lang="fr-FR" dirty="0"/>
              <a:t> </a:t>
            </a:r>
            <a:r>
              <a:rPr lang="fr-FR" dirty="0" err="1"/>
              <a:t>Italia</a:t>
            </a:r>
            <a:r>
              <a:rPr lang="fr-FR" dirty="0"/>
              <a:t> </a:t>
            </a:r>
            <a:r>
              <a:rPr lang="fr-FR" dirty="0" err="1"/>
              <a:t>settentrionale</a:t>
            </a:r>
            <a:r>
              <a:rPr lang="fr-FR" dirty="0"/>
              <a:t>, Svizzera </a:t>
            </a:r>
            <a:r>
              <a:rPr lang="fr-FR" dirty="0" err="1"/>
              <a:t>meridionale</a:t>
            </a:r>
            <a:r>
              <a:rPr lang="fr-FR" dirty="0"/>
              <a:t> e </a:t>
            </a:r>
            <a:r>
              <a:rPr lang="fr-FR" dirty="0" err="1"/>
              <a:t>Austria</a:t>
            </a:r>
            <a:r>
              <a:rPr lang="fr-FR" dirty="0"/>
              <a:t> occidentale : </a:t>
            </a:r>
            <a:r>
              <a:rPr lang="fr-FR" dirty="0" err="1"/>
              <a:t>comprende</a:t>
            </a:r>
            <a:r>
              <a:rPr lang="fr-FR" dirty="0"/>
              <a:t> il </a:t>
            </a:r>
            <a:r>
              <a:rPr lang="fr-FR" i="1" dirty="0" err="1"/>
              <a:t>romancio</a:t>
            </a:r>
            <a:r>
              <a:rPr lang="fr-FR" dirty="0"/>
              <a:t>, il </a:t>
            </a:r>
            <a:r>
              <a:rPr lang="fr-FR" i="1" dirty="0" err="1"/>
              <a:t>tirolese</a:t>
            </a:r>
            <a:r>
              <a:rPr lang="fr-FR" dirty="0"/>
              <a:t> e il </a:t>
            </a:r>
            <a:r>
              <a:rPr lang="fr-FR" i="1" dirty="0" err="1"/>
              <a:t>friulano</a:t>
            </a:r>
            <a:r>
              <a:rPr lang="fr-FR" dirty="0"/>
              <a:t>)</a:t>
            </a:r>
          </a:p>
          <a:p>
            <a:pPr algn="just">
              <a:spcBef>
                <a:spcPts val="1200"/>
              </a:spcBef>
            </a:pPr>
            <a:r>
              <a:rPr lang="fr-FR" dirty="0"/>
              <a:t>il </a:t>
            </a:r>
            <a:r>
              <a:rPr lang="fr-FR" b="1" dirty="0" err="1"/>
              <a:t>catalano</a:t>
            </a:r>
            <a:r>
              <a:rPr lang="fr-FR" dirty="0"/>
              <a:t> (</a:t>
            </a:r>
            <a:r>
              <a:rPr lang="fr-FR" dirty="0" err="1"/>
              <a:t>prossimità</a:t>
            </a:r>
            <a:r>
              <a:rPr lang="fr-FR" dirty="0"/>
              <a:t> tra la </a:t>
            </a:r>
            <a:r>
              <a:rPr lang="fr-FR" dirty="0" err="1"/>
              <a:t>Sardegna</a:t>
            </a:r>
            <a:r>
              <a:rPr lang="fr-FR" dirty="0"/>
              <a:t> e la </a:t>
            </a:r>
            <a:r>
              <a:rPr lang="fr-FR" dirty="0" err="1"/>
              <a:t>Catalogna</a:t>
            </a:r>
            <a:r>
              <a:rPr lang="fr-FR" dirty="0"/>
              <a:t>, </a:t>
            </a:r>
            <a:r>
              <a:rPr lang="fr-FR" dirty="0" err="1"/>
              <a:t>segnatamente</a:t>
            </a:r>
            <a:r>
              <a:rPr lang="fr-FR" dirty="0"/>
              <a:t> ad Alghero)</a:t>
            </a:r>
          </a:p>
          <a:p>
            <a:pPr algn="just">
              <a:spcBef>
                <a:spcPts val="1200"/>
              </a:spcBef>
            </a:pPr>
            <a:r>
              <a:rPr lang="fr-FR" dirty="0"/>
              <a:t>il </a:t>
            </a:r>
            <a:r>
              <a:rPr lang="fr-FR" b="1" dirty="0" err="1"/>
              <a:t>greco</a:t>
            </a:r>
            <a:r>
              <a:rPr lang="fr-FR" dirty="0"/>
              <a:t> (</a:t>
            </a:r>
            <a:r>
              <a:rPr lang="fr-FR" dirty="0" err="1"/>
              <a:t>dai</a:t>
            </a:r>
            <a:r>
              <a:rPr lang="fr-FR" dirty="0"/>
              <a:t> tempi </a:t>
            </a:r>
            <a:r>
              <a:rPr lang="fr-FR" dirty="0" err="1"/>
              <a:t>della</a:t>
            </a:r>
            <a:r>
              <a:rPr lang="fr-FR" dirty="0"/>
              <a:t> Magna </a:t>
            </a:r>
            <a:r>
              <a:rPr lang="fr-FR" dirty="0" err="1"/>
              <a:t>Grecia</a:t>
            </a:r>
            <a:r>
              <a:rPr lang="fr-FR" dirty="0"/>
              <a:t>)</a:t>
            </a:r>
          </a:p>
          <a:p>
            <a:pPr algn="just">
              <a:spcBef>
                <a:spcPts val="1200"/>
              </a:spcBef>
            </a:pPr>
            <a:r>
              <a:rPr lang="en-US" dirty="0" err="1"/>
              <a:t>l’</a:t>
            </a:r>
            <a:r>
              <a:rPr lang="en-US" b="1" dirty="0" err="1"/>
              <a:t>albanese</a:t>
            </a:r>
            <a:r>
              <a:rPr lang="en-US" dirty="0"/>
              <a:t> (cf. </a:t>
            </a:r>
            <a:r>
              <a:rPr lang="en-US" dirty="0" err="1"/>
              <a:t>Canale</a:t>
            </a:r>
            <a:r>
              <a:rPr lang="en-US" dirty="0"/>
              <a:t> </a:t>
            </a:r>
            <a:r>
              <a:rPr lang="en-US" dirty="0" err="1"/>
              <a:t>d’Otrento</a:t>
            </a:r>
            <a:r>
              <a:rPr lang="en-US" dirty="0"/>
              <a:t>, ca. 80 km </a:t>
            </a:r>
            <a:r>
              <a:rPr lang="en-US" dirty="0" err="1"/>
              <a:t>soltanto</a:t>
            </a:r>
            <a:r>
              <a:rPr lang="en-US" dirty="0"/>
              <a:t> </a:t>
            </a:r>
            <a:r>
              <a:rPr lang="en-US" dirty="0" err="1"/>
              <a:t>dalla</a:t>
            </a:r>
            <a:r>
              <a:rPr lang="en-US" dirty="0"/>
              <a:t> costa </a:t>
            </a:r>
            <a:r>
              <a:rPr lang="en-US" dirty="0" err="1"/>
              <a:t>albanese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Puglia)</a:t>
            </a:r>
          </a:p>
          <a:p>
            <a:pPr algn="just">
              <a:spcBef>
                <a:spcPts val="1200"/>
              </a:spcBef>
            </a:pPr>
            <a:r>
              <a:rPr lang="fr-FR" dirty="0" err="1"/>
              <a:t>lo</a:t>
            </a:r>
            <a:r>
              <a:rPr lang="fr-FR" dirty="0"/>
              <a:t> </a:t>
            </a:r>
            <a:r>
              <a:rPr lang="fr-FR" b="1" dirty="0" err="1"/>
              <a:t>sloveno</a:t>
            </a:r>
            <a:r>
              <a:rPr lang="fr-FR" dirty="0"/>
              <a:t>	(</a:t>
            </a:r>
            <a:r>
              <a:rPr lang="fr-FR" dirty="0" err="1"/>
              <a:t>Friuli</a:t>
            </a:r>
            <a:r>
              <a:rPr lang="fr-FR" dirty="0"/>
              <a:t> </a:t>
            </a:r>
            <a:r>
              <a:rPr lang="fr-FR" dirty="0" err="1"/>
              <a:t>Venezia</a:t>
            </a:r>
            <a:r>
              <a:rPr lang="fr-FR" dirty="0"/>
              <a:t> Giulia)</a:t>
            </a:r>
          </a:p>
          <a:p>
            <a:pPr marL="0" indent="0" algn="just">
              <a:buNone/>
            </a:pPr>
            <a:r>
              <a:rPr lang="fr-FR" dirty="0"/>
              <a:t>	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it-IT" sz="2300" b="1" dirty="0"/>
              <a:t>Norme in materia di tutela delle minoranze linguistiche storiche (</a:t>
            </a:r>
            <a:r>
              <a:rPr lang="it-IT" sz="2300" dirty="0"/>
              <a:t>Legge 15 Dicembre 1999, n. 482)</a:t>
            </a:r>
            <a:r>
              <a:rPr lang="it-IT" sz="2300" b="1" dirty="0"/>
              <a:t> :</a:t>
            </a:r>
          </a:p>
          <a:p>
            <a:pPr marL="0" indent="0" algn="just">
              <a:buNone/>
            </a:pPr>
            <a:r>
              <a:rPr lang="fr-FR" sz="2300" dirty="0">
                <a:hlinkClick r:id="rId2"/>
              </a:rPr>
              <a:t>https://www.camera.it/parlam/leggi/99482l.htm</a:t>
            </a:r>
            <a:endParaRPr lang="fr-FR" sz="2300" dirty="0"/>
          </a:p>
          <a:p>
            <a:pPr marL="0" indent="0" algn="just">
              <a:buNone/>
            </a:pPr>
            <a:endParaRPr lang="fr-FR" sz="2300" dirty="0"/>
          </a:p>
        </p:txBody>
      </p:sp>
    </p:spTree>
    <p:extLst>
      <p:ext uri="{BB962C8B-B14F-4D97-AF65-F5344CB8AC3E}">
        <p14:creationId xmlns:p14="http://schemas.microsoft.com/office/powerpoint/2010/main" val="1082113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5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Grammaire italienne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L4ITMGRA - 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b="1" dirty="0"/>
          </a:p>
          <a:p>
            <a:pPr marL="0" indent="0" algn="ctr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dirty="0"/>
              <a:t>	</a:t>
            </a:r>
          </a:p>
          <a:p>
            <a:pPr marL="0" indent="0" algn="just">
              <a:buNone/>
              <a:tabLst>
                <a:tab pos="354013" algn="l"/>
              </a:tabLst>
            </a:pPr>
            <a:r>
              <a:rPr lang="fr-FR" dirty="0"/>
              <a:t>	La </a:t>
            </a:r>
            <a:r>
              <a:rPr lang="fr-FR" dirty="0" err="1"/>
              <a:t>riforma</a:t>
            </a:r>
            <a:r>
              <a:rPr lang="fr-FR" dirty="0"/>
              <a:t> </a:t>
            </a:r>
            <a:r>
              <a:rPr lang="fr-FR" dirty="0" err="1"/>
              <a:t>fascista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lingua (</a:t>
            </a:r>
            <a:r>
              <a:rPr lang="fr-FR" dirty="0" err="1"/>
              <a:t>Ministro</a:t>
            </a:r>
            <a:r>
              <a:rPr lang="fr-FR" dirty="0"/>
              <a:t> Gentile) </a:t>
            </a:r>
            <a:r>
              <a:rPr lang="fr-FR" dirty="0" err="1"/>
              <a:t>aveva</a:t>
            </a:r>
            <a:r>
              <a:rPr lang="fr-FR" dirty="0"/>
              <a:t> </a:t>
            </a:r>
            <a:r>
              <a:rPr lang="fr-FR" dirty="0" err="1"/>
              <a:t>tentato</a:t>
            </a:r>
            <a:r>
              <a:rPr lang="fr-FR" dirty="0"/>
              <a:t> di </a:t>
            </a:r>
            <a:r>
              <a:rPr lang="fr-FR" dirty="0" err="1"/>
              <a:t>cancellare</a:t>
            </a:r>
            <a:r>
              <a:rPr lang="fr-FR" dirty="0"/>
              <a:t> </a:t>
            </a:r>
            <a:r>
              <a:rPr lang="fr-FR" dirty="0" err="1"/>
              <a:t>queste</a:t>
            </a:r>
            <a:r>
              <a:rPr lang="fr-FR" dirty="0"/>
              <a:t> lingue </a:t>
            </a:r>
            <a:r>
              <a:rPr lang="fr-FR" dirty="0" err="1"/>
              <a:t>minoritarie</a:t>
            </a:r>
            <a:r>
              <a:rPr lang="fr-FR" dirty="0"/>
              <a:t> </a:t>
            </a:r>
            <a:r>
              <a:rPr lang="fr-FR" dirty="0" err="1"/>
              <a:t>dall’Italia</a:t>
            </a:r>
            <a:r>
              <a:rPr lang="fr-FR" dirty="0"/>
              <a:t>, sempre per </a:t>
            </a:r>
            <a:r>
              <a:rPr lang="fr-FR" dirty="0" err="1"/>
              <a:t>motivi</a:t>
            </a:r>
            <a:r>
              <a:rPr lang="fr-FR" dirty="0"/>
              <a:t> </a:t>
            </a:r>
            <a:r>
              <a:rPr lang="fr-FR" dirty="0" err="1"/>
              <a:t>legati</a:t>
            </a:r>
            <a:r>
              <a:rPr lang="fr-FR" dirty="0"/>
              <a:t> alla </a:t>
            </a:r>
            <a:r>
              <a:rPr lang="fr-FR" dirty="0" err="1"/>
              <a:t>centralizzazione</a:t>
            </a:r>
            <a:r>
              <a:rPr lang="fr-FR" dirty="0"/>
              <a:t> e al </a:t>
            </a:r>
            <a:r>
              <a:rPr lang="fr-FR" dirty="0" err="1"/>
              <a:t>controllo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/>
              <a:t>popolazione</a:t>
            </a:r>
            <a:r>
              <a:rPr lang="fr-FR" dirty="0"/>
              <a:t>.</a:t>
            </a:r>
          </a:p>
          <a:p>
            <a:pPr marL="0" indent="0" algn="just">
              <a:buNone/>
              <a:tabLst>
                <a:tab pos="361950" algn="l"/>
              </a:tabLst>
            </a:pPr>
            <a:r>
              <a:rPr lang="fr-FR" dirty="0"/>
              <a:t>	La </a:t>
            </a:r>
            <a:r>
              <a:rPr lang="fr-FR" dirty="0" err="1"/>
              <a:t>nuova</a:t>
            </a:r>
            <a:r>
              <a:rPr lang="fr-FR" dirty="0"/>
              <a:t> Repubblica </a:t>
            </a:r>
            <a:r>
              <a:rPr lang="fr-FR" dirty="0" err="1"/>
              <a:t>Italiana</a:t>
            </a:r>
            <a:r>
              <a:rPr lang="fr-FR" dirty="0"/>
              <a:t>, </a:t>
            </a:r>
            <a:r>
              <a:rPr lang="fr-FR" dirty="0" err="1"/>
              <a:t>istituita</a:t>
            </a:r>
            <a:r>
              <a:rPr lang="fr-FR" dirty="0"/>
              <a:t> il 2 </a:t>
            </a:r>
            <a:r>
              <a:rPr lang="fr-FR" dirty="0" err="1"/>
              <a:t>giugno</a:t>
            </a:r>
            <a:r>
              <a:rPr lang="fr-FR" dirty="0"/>
              <a:t> 1946, ha </a:t>
            </a:r>
            <a:r>
              <a:rPr lang="fr-FR" dirty="0" err="1"/>
              <a:t>riparato</a:t>
            </a:r>
            <a:r>
              <a:rPr lang="fr-FR" dirty="0"/>
              <a:t> </a:t>
            </a:r>
            <a:r>
              <a:rPr lang="fr-FR" dirty="0" err="1"/>
              <a:t>questo</a:t>
            </a:r>
            <a:r>
              <a:rPr lang="fr-FR" dirty="0"/>
              <a:t> </a:t>
            </a:r>
            <a:r>
              <a:rPr lang="fr-FR" dirty="0" err="1"/>
              <a:t>torto</a:t>
            </a:r>
            <a:r>
              <a:rPr lang="fr-FR" dirty="0"/>
              <a:t>. L’</a:t>
            </a:r>
            <a:r>
              <a:rPr lang="fr-FR" dirty="0" err="1"/>
              <a:t>articolo</a:t>
            </a:r>
            <a:r>
              <a:rPr lang="fr-FR" dirty="0"/>
              <a:t> 6 dei </a:t>
            </a:r>
            <a:r>
              <a:rPr lang="fr-FR" b="1" i="1" dirty="0" err="1"/>
              <a:t>Principi</a:t>
            </a:r>
            <a:r>
              <a:rPr lang="fr-FR" b="1" i="1" dirty="0"/>
              <a:t> </a:t>
            </a:r>
            <a:r>
              <a:rPr lang="fr-FR" b="1" i="1" dirty="0" err="1"/>
              <a:t>fondamentali</a:t>
            </a:r>
            <a:r>
              <a:rPr lang="fr-FR" b="1" dirty="0"/>
              <a:t> </a:t>
            </a:r>
            <a:r>
              <a:rPr lang="fr-FR" dirty="0"/>
              <a:t>recita : </a:t>
            </a:r>
            <a:r>
              <a:rPr lang="fr-FR" b="1" dirty="0">
                <a:solidFill>
                  <a:srgbClr val="FF0000"/>
                </a:solidFill>
              </a:rPr>
              <a:t>« </a:t>
            </a:r>
            <a:r>
              <a:rPr lang="fr-FR" b="1" i="1" dirty="0">
                <a:solidFill>
                  <a:srgbClr val="FF0000"/>
                </a:solidFill>
              </a:rPr>
              <a:t>La Repubblica </a:t>
            </a:r>
            <a:r>
              <a:rPr lang="fr-FR" b="1" i="1" dirty="0" err="1">
                <a:solidFill>
                  <a:srgbClr val="FF0000"/>
                </a:solidFill>
              </a:rPr>
              <a:t>tutela</a:t>
            </a:r>
            <a:r>
              <a:rPr lang="fr-FR" b="1" i="1" dirty="0">
                <a:solidFill>
                  <a:srgbClr val="FF0000"/>
                </a:solidFill>
              </a:rPr>
              <a:t> con </a:t>
            </a:r>
            <a:r>
              <a:rPr lang="fr-FR" b="1" i="1" dirty="0" err="1">
                <a:solidFill>
                  <a:srgbClr val="FF0000"/>
                </a:solidFill>
              </a:rPr>
              <a:t>apposite</a:t>
            </a:r>
            <a:r>
              <a:rPr lang="fr-FR" b="1" i="1" dirty="0">
                <a:solidFill>
                  <a:srgbClr val="FF0000"/>
                </a:solidFill>
              </a:rPr>
              <a:t> norme le </a:t>
            </a:r>
            <a:r>
              <a:rPr lang="fr-FR" b="1" i="1" dirty="0" err="1">
                <a:solidFill>
                  <a:srgbClr val="FF0000"/>
                </a:solidFill>
              </a:rPr>
              <a:t>minoranze</a:t>
            </a:r>
            <a:r>
              <a:rPr lang="fr-FR" b="1" i="1" dirty="0">
                <a:solidFill>
                  <a:srgbClr val="FF0000"/>
                </a:solidFill>
              </a:rPr>
              <a:t> </a:t>
            </a:r>
            <a:r>
              <a:rPr lang="fr-FR" b="1" i="1" dirty="0" err="1">
                <a:solidFill>
                  <a:srgbClr val="FF0000"/>
                </a:solidFill>
              </a:rPr>
              <a:t>linguistiche</a:t>
            </a:r>
            <a:r>
              <a:rPr lang="fr-FR" b="1" dirty="0">
                <a:solidFill>
                  <a:srgbClr val="FF0000"/>
                </a:solidFill>
              </a:rPr>
              <a:t> »</a:t>
            </a:r>
            <a:r>
              <a:rPr lang="fr-FR" dirty="0"/>
              <a:t>.</a:t>
            </a:r>
          </a:p>
          <a:p>
            <a:pPr marL="0" indent="0" algn="just">
              <a:buNone/>
            </a:pPr>
            <a:endParaRPr lang="fr-FR" dirty="0"/>
          </a:p>
          <a:p>
            <a:pPr marL="361950" indent="0" algn="just">
              <a:buNone/>
            </a:pPr>
            <a:r>
              <a:rPr lang="it-IT" sz="1200" b="1" dirty="0"/>
              <a:t>I 12 «Principi Fondamentali» della Costituzione italiana : </a:t>
            </a:r>
          </a:p>
          <a:p>
            <a:pPr marL="361950" indent="0" algn="just">
              <a:buNone/>
            </a:pPr>
            <a:r>
              <a:rPr lang="it-IT" sz="1200" b="1" dirty="0">
                <a:hlinkClick r:id="rId2"/>
              </a:rPr>
              <a:t>http://www.governo.it/it/costituzione-italiana/principi-fondamentali/2839</a:t>
            </a:r>
            <a:endParaRPr lang="it-IT" sz="1200" b="1" dirty="0"/>
          </a:p>
          <a:p>
            <a:pPr marL="361950" indent="0" algn="just">
              <a:buNone/>
            </a:pPr>
            <a:endParaRPr lang="it-IT" sz="1200" b="1" dirty="0"/>
          </a:p>
        </p:txBody>
      </p:sp>
    </p:spTree>
    <p:extLst>
      <p:ext uri="{BB962C8B-B14F-4D97-AF65-F5344CB8AC3E}">
        <p14:creationId xmlns:p14="http://schemas.microsoft.com/office/powerpoint/2010/main" val="3324969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5520" y="260648"/>
            <a:ext cx="8686800" cy="64087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FR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Grammaire italienne</a:t>
            </a:r>
            <a:r>
              <a:rPr lang="en-US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L4ITMGRA - </a:t>
            </a:r>
            <a:r>
              <a:rPr lang="fr-FR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700" b="1" dirty="0"/>
          </a:p>
          <a:p>
            <a:pPr marL="0" indent="0" algn="ctr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just">
              <a:buNone/>
              <a:tabLst>
                <a:tab pos="265113" algn="l"/>
              </a:tabLst>
            </a:pPr>
            <a:r>
              <a:rPr lang="it-IT" dirty="0"/>
              <a:t>	</a:t>
            </a:r>
            <a:r>
              <a:rPr lang="fr-FR" dirty="0"/>
              <a:t>Un </a:t>
            </a:r>
            <a:r>
              <a:rPr lang="fr-FR" dirty="0" err="1"/>
              <a:t>esempio</a:t>
            </a:r>
            <a:r>
              <a:rPr lang="fr-FR" dirty="0"/>
              <a:t> di </a:t>
            </a:r>
            <a:r>
              <a:rPr lang="fr-FR" dirty="0" err="1"/>
              <a:t>equilibrio</a:t>
            </a:r>
            <a:r>
              <a:rPr lang="fr-FR" dirty="0"/>
              <a:t> </a:t>
            </a:r>
            <a:r>
              <a:rPr lang="fr-FR" dirty="0" err="1"/>
              <a:t>concretamente</a:t>
            </a:r>
            <a:r>
              <a:rPr lang="fr-FR" dirty="0"/>
              <a:t> </a:t>
            </a:r>
            <a:r>
              <a:rPr lang="fr-FR" dirty="0" err="1"/>
              <a:t>attuato</a:t>
            </a:r>
            <a:r>
              <a:rPr lang="fr-FR" dirty="0"/>
              <a:t> (anche se non </a:t>
            </a:r>
            <a:r>
              <a:rPr lang="fr-FR" dirty="0" err="1"/>
              <a:t>sempre</a:t>
            </a:r>
            <a:r>
              <a:rPr lang="fr-FR" dirty="0"/>
              <a:t> facile da </a:t>
            </a:r>
            <a:r>
              <a:rPr lang="fr-FR" dirty="0" err="1"/>
              <a:t>mantenere</a:t>
            </a:r>
            <a:r>
              <a:rPr lang="fr-FR" dirty="0"/>
              <a:t>) è </a:t>
            </a:r>
            <a:r>
              <a:rPr lang="fr-FR" dirty="0" err="1"/>
              <a:t>quello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b="1" dirty="0"/>
              <a:t>Trentino-Alto-Adige</a:t>
            </a:r>
            <a:r>
              <a:rPr lang="fr-FR" dirty="0"/>
              <a:t> (</a:t>
            </a:r>
            <a:r>
              <a:rPr lang="fr-FR" dirty="0" err="1"/>
              <a:t>regione</a:t>
            </a:r>
            <a:r>
              <a:rPr lang="fr-FR" dirty="0"/>
              <a:t> “a </a:t>
            </a:r>
            <a:r>
              <a:rPr lang="fr-FR" dirty="0" err="1"/>
              <a:t>statuto</a:t>
            </a:r>
            <a:r>
              <a:rPr lang="fr-FR" dirty="0"/>
              <a:t> </a:t>
            </a:r>
            <a:r>
              <a:rPr lang="fr-FR" dirty="0" err="1"/>
              <a:t>speciale</a:t>
            </a:r>
            <a:r>
              <a:rPr lang="fr-FR" dirty="0"/>
              <a:t>”).</a:t>
            </a:r>
          </a:p>
          <a:p>
            <a:pPr marL="0" indent="0" algn="just">
              <a:buNone/>
              <a:tabLst>
                <a:tab pos="265113" algn="l"/>
              </a:tabLst>
            </a:pPr>
            <a:r>
              <a:rPr lang="fr-FR" dirty="0"/>
              <a:t>	I </a:t>
            </a:r>
            <a:r>
              <a:rPr lang="fr-FR" dirty="0" err="1"/>
              <a:t>giovani</a:t>
            </a:r>
            <a:r>
              <a:rPr lang="fr-FR" dirty="0"/>
              <a:t> di lingua </a:t>
            </a:r>
            <a:r>
              <a:rPr lang="fr-FR" dirty="0" err="1"/>
              <a:t>tedesca</a:t>
            </a:r>
            <a:r>
              <a:rPr lang="fr-FR" dirty="0"/>
              <a:t> </a:t>
            </a:r>
            <a:r>
              <a:rPr lang="fr-FR" dirty="0" err="1"/>
              <a:t>frequentano</a:t>
            </a:r>
            <a:r>
              <a:rPr lang="fr-FR" dirty="0"/>
              <a:t> </a:t>
            </a:r>
            <a:r>
              <a:rPr lang="fr-FR" b="1" dirty="0" err="1">
                <a:solidFill>
                  <a:srgbClr val="0070C0"/>
                </a:solidFill>
              </a:rPr>
              <a:t>scuole</a:t>
            </a:r>
            <a:r>
              <a:rPr lang="fr-FR" dirty="0"/>
              <a:t> </a:t>
            </a:r>
            <a:r>
              <a:rPr lang="fr-FR" dirty="0" err="1"/>
              <a:t>tedesche</a:t>
            </a:r>
            <a:r>
              <a:rPr lang="fr-FR" dirty="0"/>
              <a:t> con l’</a:t>
            </a:r>
            <a:r>
              <a:rPr lang="fr-FR" dirty="0" err="1"/>
              <a:t>obbligo</a:t>
            </a:r>
            <a:r>
              <a:rPr lang="fr-FR" dirty="0"/>
              <a:t> di </a:t>
            </a:r>
            <a:r>
              <a:rPr lang="fr-FR" dirty="0" err="1"/>
              <a:t>studiare</a:t>
            </a:r>
            <a:r>
              <a:rPr lang="fr-FR" dirty="0"/>
              <a:t> l’italiano come prima lingua </a:t>
            </a:r>
            <a:r>
              <a:rPr lang="fr-FR" dirty="0" err="1"/>
              <a:t>straniera</a:t>
            </a:r>
            <a:r>
              <a:rPr lang="fr-FR" dirty="0"/>
              <a:t> ; </a:t>
            </a:r>
            <a:r>
              <a:rPr lang="fr-FR" dirty="0" err="1"/>
              <a:t>reciprocamente</a:t>
            </a:r>
            <a:r>
              <a:rPr lang="fr-FR" dirty="0"/>
              <a:t>, i </a:t>
            </a:r>
            <a:r>
              <a:rPr lang="fr-FR" dirty="0" err="1"/>
              <a:t>giovani</a:t>
            </a:r>
            <a:r>
              <a:rPr lang="fr-FR" dirty="0"/>
              <a:t> di lingua </a:t>
            </a:r>
            <a:r>
              <a:rPr lang="fr-FR" dirty="0" err="1"/>
              <a:t>italiana</a:t>
            </a:r>
            <a:r>
              <a:rPr lang="fr-FR" dirty="0"/>
              <a:t> </a:t>
            </a:r>
            <a:r>
              <a:rPr lang="fr-FR" dirty="0" err="1"/>
              <a:t>frequentano</a:t>
            </a:r>
            <a:r>
              <a:rPr lang="fr-FR" dirty="0"/>
              <a:t> </a:t>
            </a:r>
            <a:r>
              <a:rPr lang="fr-FR" dirty="0" err="1"/>
              <a:t>scuole</a:t>
            </a:r>
            <a:r>
              <a:rPr lang="fr-FR" dirty="0"/>
              <a:t> </a:t>
            </a:r>
            <a:r>
              <a:rPr lang="fr-FR" dirty="0" err="1"/>
              <a:t>italiane</a:t>
            </a:r>
            <a:r>
              <a:rPr lang="fr-FR" dirty="0"/>
              <a:t> con l’</a:t>
            </a:r>
            <a:r>
              <a:rPr lang="fr-FR" dirty="0" err="1"/>
              <a:t>obbligo</a:t>
            </a:r>
            <a:r>
              <a:rPr lang="fr-FR" dirty="0"/>
              <a:t> di </a:t>
            </a:r>
            <a:r>
              <a:rPr lang="fr-FR" dirty="0" err="1"/>
              <a:t>studiare</a:t>
            </a:r>
            <a:r>
              <a:rPr lang="fr-FR" dirty="0"/>
              <a:t> il </a:t>
            </a:r>
            <a:r>
              <a:rPr lang="fr-FR" dirty="0" err="1"/>
              <a:t>tedesco</a:t>
            </a:r>
            <a:r>
              <a:rPr lang="fr-FR" dirty="0"/>
              <a:t> come prima lingua </a:t>
            </a:r>
            <a:r>
              <a:rPr lang="fr-FR" dirty="0" err="1"/>
              <a:t>straniera</a:t>
            </a:r>
            <a:r>
              <a:rPr lang="fr-FR" dirty="0"/>
              <a:t>.</a:t>
            </a:r>
          </a:p>
          <a:p>
            <a:pPr marL="0" indent="0" algn="just">
              <a:buNone/>
              <a:tabLst>
                <a:tab pos="265113" algn="l"/>
              </a:tabLst>
            </a:pPr>
            <a:r>
              <a:rPr lang="fr-FR" dirty="0"/>
              <a:t>	 </a:t>
            </a:r>
            <a:r>
              <a:rPr lang="fr-FR" dirty="0" err="1"/>
              <a:t>Nelle</a:t>
            </a:r>
            <a:r>
              <a:rPr lang="fr-FR" dirty="0"/>
              <a:t> </a:t>
            </a:r>
            <a:r>
              <a:rPr lang="fr-FR" b="1" dirty="0" err="1">
                <a:solidFill>
                  <a:srgbClr val="0070C0"/>
                </a:solidFill>
              </a:rPr>
              <a:t>imprese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err="1">
                <a:solidFill>
                  <a:srgbClr val="0070C0"/>
                </a:solidFill>
              </a:rPr>
              <a:t>statali</a:t>
            </a:r>
            <a:r>
              <a:rPr lang="fr-FR" dirty="0"/>
              <a:t>, </a:t>
            </a:r>
            <a:r>
              <a:rPr lang="fr-FR" dirty="0" err="1"/>
              <a:t>vengono</a:t>
            </a:r>
            <a:r>
              <a:rPr lang="fr-FR" dirty="0"/>
              <a:t> </a:t>
            </a:r>
            <a:r>
              <a:rPr lang="fr-FR" dirty="0" err="1"/>
              <a:t>rispettate</a:t>
            </a:r>
            <a:r>
              <a:rPr lang="fr-FR" dirty="0"/>
              <a:t> delle </a:t>
            </a:r>
            <a:r>
              <a:rPr lang="fr-FR" dirty="0" err="1"/>
              <a:t>percentuali</a:t>
            </a:r>
            <a:r>
              <a:rPr lang="fr-FR" dirty="0"/>
              <a:t> di </a:t>
            </a:r>
            <a:r>
              <a:rPr lang="fr-FR" dirty="0" err="1"/>
              <a:t>assunzione</a:t>
            </a:r>
            <a:r>
              <a:rPr lang="fr-FR" dirty="0"/>
              <a:t> </a:t>
            </a:r>
            <a:r>
              <a:rPr lang="fr-FR" dirty="0" err="1"/>
              <a:t>tra</a:t>
            </a:r>
            <a:r>
              <a:rPr lang="fr-FR" dirty="0"/>
              <a:t> le due </a:t>
            </a:r>
            <a:r>
              <a:rPr lang="fr-FR" dirty="0" err="1"/>
              <a:t>comunità</a:t>
            </a:r>
            <a:r>
              <a:rPr lang="fr-FR" dirty="0"/>
              <a:t> </a:t>
            </a:r>
            <a:r>
              <a:rPr lang="fr-FR" dirty="0" err="1"/>
              <a:t>linguistiche</a:t>
            </a:r>
            <a:r>
              <a:rPr lang="fr-FR" dirty="0"/>
              <a:t>.</a:t>
            </a:r>
          </a:p>
          <a:p>
            <a:pPr marL="0" indent="0" algn="just">
              <a:buNone/>
              <a:tabLst>
                <a:tab pos="265113" algn="l"/>
              </a:tabLst>
            </a:pPr>
            <a:r>
              <a:rPr lang="fr-FR" dirty="0"/>
              <a:t>	</a:t>
            </a:r>
            <a:r>
              <a:rPr lang="fr-FR" dirty="0" err="1"/>
              <a:t>Nella</a:t>
            </a:r>
            <a:r>
              <a:rPr lang="fr-FR" dirty="0"/>
              <a:t> </a:t>
            </a:r>
            <a:r>
              <a:rPr lang="fr-FR" b="1" dirty="0" err="1">
                <a:solidFill>
                  <a:srgbClr val="0070C0"/>
                </a:solidFill>
              </a:rPr>
              <a:t>giunta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err="1">
                <a:solidFill>
                  <a:srgbClr val="0070C0"/>
                </a:solidFill>
              </a:rPr>
              <a:t>regionale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dirty="0"/>
              <a:t>(tutte le </a:t>
            </a:r>
            <a:r>
              <a:rPr lang="fr-FR" dirty="0" err="1"/>
              <a:t>regioni</a:t>
            </a:r>
            <a:r>
              <a:rPr lang="fr-FR" dirty="0"/>
              <a:t> </a:t>
            </a:r>
            <a:r>
              <a:rPr lang="fr-FR" dirty="0" err="1"/>
              <a:t>italiane</a:t>
            </a:r>
            <a:r>
              <a:rPr lang="fr-FR" dirty="0"/>
              <a:t> </a:t>
            </a:r>
            <a:r>
              <a:rPr lang="fr-FR" dirty="0" err="1"/>
              <a:t>hanno</a:t>
            </a:r>
            <a:r>
              <a:rPr lang="fr-FR" dirty="0"/>
              <a:t>, fin dalla </a:t>
            </a:r>
            <a:r>
              <a:rPr lang="fr-FR" dirty="0" err="1"/>
              <a:t>nascita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Repubblica, </a:t>
            </a:r>
            <a:r>
              <a:rPr lang="fr-FR" dirty="0" err="1"/>
              <a:t>un’autonomia</a:t>
            </a:r>
            <a:r>
              <a:rPr lang="fr-FR" dirty="0"/>
              <a:t> </a:t>
            </a:r>
            <a:r>
              <a:rPr lang="fr-FR" dirty="0" err="1"/>
              <a:t>politica</a:t>
            </a:r>
            <a:r>
              <a:rPr lang="fr-FR" dirty="0"/>
              <a:t>, </a:t>
            </a:r>
            <a:r>
              <a:rPr lang="fr-FR" dirty="0" err="1"/>
              <a:t>oltre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amministrativa</a:t>
            </a:r>
            <a:r>
              <a:rPr lang="fr-FR" dirty="0"/>
              <a:t>) i </a:t>
            </a:r>
            <a:r>
              <a:rPr lang="fr-FR" dirty="0" err="1"/>
              <a:t>membri</a:t>
            </a:r>
            <a:r>
              <a:rPr lang="fr-FR" dirty="0"/>
              <a:t> </a:t>
            </a:r>
            <a:r>
              <a:rPr lang="fr-FR" dirty="0" err="1"/>
              <a:t>eletti</a:t>
            </a:r>
            <a:r>
              <a:rPr lang="fr-FR" dirty="0"/>
              <a:t> </a:t>
            </a:r>
            <a:r>
              <a:rPr lang="fr-FR" dirty="0" err="1"/>
              <a:t>rappresentano</a:t>
            </a:r>
            <a:r>
              <a:rPr lang="fr-FR" dirty="0"/>
              <a:t> un </a:t>
            </a:r>
            <a:r>
              <a:rPr lang="fr-FR" dirty="0" err="1"/>
              <a:t>numero</a:t>
            </a:r>
            <a:r>
              <a:rPr lang="fr-FR" dirty="0"/>
              <a:t> </a:t>
            </a:r>
            <a:r>
              <a:rPr lang="fr-FR" dirty="0" err="1"/>
              <a:t>proporzionale</a:t>
            </a:r>
            <a:r>
              <a:rPr lang="fr-FR" dirty="0"/>
              <a:t> i </a:t>
            </a:r>
            <a:r>
              <a:rPr lang="fr-FR" dirty="0" err="1"/>
              <a:t>cittadini</a:t>
            </a:r>
            <a:r>
              <a:rPr lang="fr-FR" dirty="0"/>
              <a:t> di </a:t>
            </a:r>
            <a:r>
              <a:rPr lang="fr-FR" dirty="0" err="1"/>
              <a:t>entrambe</a:t>
            </a:r>
            <a:r>
              <a:rPr lang="fr-FR" dirty="0"/>
              <a:t> le </a:t>
            </a:r>
            <a:r>
              <a:rPr lang="fr-FR" dirty="0" err="1"/>
              <a:t>comunità</a:t>
            </a:r>
            <a:r>
              <a:rPr lang="fr-FR" dirty="0"/>
              <a:t>.</a:t>
            </a:r>
            <a:endParaRPr lang="it-IT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99506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5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Grammaire italienne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L4ITMGRA - 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dirty="0"/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dirty="0"/>
              <a:t>	</a:t>
            </a:r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  <p:pic>
        <p:nvPicPr>
          <p:cNvPr id="4" name="Image 3" descr="C:\Users\Isabella Montersino\Desktop\Cours 2012-2018\2017-2018\Linguistica sincronica\Linguistica sincronica - 2\Immagini\Alghero-Piazza-del-Municipi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903" y="1936146"/>
            <a:ext cx="2063382" cy="206138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919536" y="4221088"/>
            <a:ext cx="3794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Alghero : </a:t>
            </a:r>
            <a:r>
              <a:rPr lang="fr-FR" b="1" dirty="0" err="1"/>
              <a:t>cartelli</a:t>
            </a:r>
            <a:r>
              <a:rPr lang="fr-FR" b="1" dirty="0"/>
              <a:t> in italiano e </a:t>
            </a:r>
            <a:r>
              <a:rPr lang="fr-FR" b="1" dirty="0" err="1"/>
              <a:t>catalano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168184" y="4209389"/>
            <a:ext cx="3775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Trentino : </a:t>
            </a:r>
            <a:r>
              <a:rPr lang="fr-FR" b="1" dirty="0" err="1"/>
              <a:t>cartelli</a:t>
            </a:r>
            <a:r>
              <a:rPr lang="fr-FR" b="1" dirty="0"/>
              <a:t> in italiano e </a:t>
            </a:r>
            <a:r>
              <a:rPr lang="fr-FR" b="1" dirty="0" err="1"/>
              <a:t>tedesco</a:t>
            </a:r>
            <a:endParaRPr lang="fr-FR" dirty="0"/>
          </a:p>
        </p:txBody>
      </p:sp>
      <p:pic>
        <p:nvPicPr>
          <p:cNvPr id="1026" name="Picture 2" descr="C:\Users\Isabella Montersino\Desktop\Cours 2012-2018\2017-2018\Linguistica sincronica\Linguistica sincronica - 2\Immagini\Bolzano (cartelli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064" y="1909224"/>
            <a:ext cx="2131814" cy="2088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995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5928B3-851B-4360-94D2-10401A6D6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Grammaire italienne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L4ITMGRA - </a:t>
            </a:r>
            <a:r>
              <a:rPr lang="fr-FR" sz="16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4D68AE-C7F0-42F6-98B1-D33A489C2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Il </a:t>
            </a:r>
            <a:r>
              <a:rPr lang="fr-FR" dirty="0" err="1"/>
              <a:t>bilinguismo</a:t>
            </a:r>
            <a:r>
              <a:rPr lang="fr-FR" dirty="0"/>
              <a:t> in Alto-Adige 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>
                <a:hlinkClick r:id="rId2"/>
              </a:rPr>
              <a:t>https://www.altoadigecultura.org/pdf/r01_05.html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521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47701" y="224644"/>
            <a:ext cx="8686800" cy="640871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FR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Grammaire italienne</a:t>
            </a:r>
            <a:r>
              <a:rPr lang="en-US" sz="1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L4ITMGRA - </a:t>
            </a:r>
            <a:r>
              <a:rPr lang="fr-FR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700" b="1" dirty="0"/>
          </a:p>
          <a:p>
            <a:pPr marL="0" indent="0" algn="ctr">
              <a:buNone/>
            </a:pPr>
            <a:r>
              <a:rPr lang="fr-FR" b="1" dirty="0" err="1"/>
              <a:t>Osservazioni</a:t>
            </a:r>
            <a:endParaRPr lang="fr-FR" b="1" dirty="0"/>
          </a:p>
          <a:p>
            <a:pPr marL="0" indent="0" algn="just">
              <a:buNone/>
              <a:tabLst>
                <a:tab pos="265113" algn="l"/>
              </a:tabLst>
            </a:pPr>
            <a:r>
              <a:rPr lang="fr-FR" b="1" dirty="0"/>
              <a:t>	</a:t>
            </a:r>
            <a:r>
              <a:rPr lang="fr-FR" dirty="0"/>
              <a:t>Un</a:t>
            </a:r>
            <a:r>
              <a:rPr lang="fr-FR" b="1" dirty="0"/>
              <a:t> « </a:t>
            </a:r>
            <a:r>
              <a:rPr lang="fr-FR" b="1" dirty="0" err="1">
                <a:solidFill>
                  <a:srgbClr val="FF0000"/>
                </a:solidFill>
              </a:rPr>
              <a:t>dialetto</a:t>
            </a:r>
            <a:r>
              <a:rPr lang="fr-FR" b="1" dirty="0"/>
              <a:t> » </a:t>
            </a:r>
            <a:r>
              <a:rPr lang="fr-FR" dirty="0"/>
              <a:t>è </a:t>
            </a:r>
            <a:r>
              <a:rPr lang="fr-FR" dirty="0" err="1"/>
              <a:t>una</a:t>
            </a:r>
            <a:r>
              <a:rPr lang="fr-FR" dirty="0"/>
              <a:t> lingua </a:t>
            </a:r>
            <a:r>
              <a:rPr lang="fr-FR" dirty="0" err="1"/>
              <a:t>parlata</a:t>
            </a:r>
            <a:r>
              <a:rPr lang="fr-FR" dirty="0"/>
              <a:t> in </a:t>
            </a:r>
            <a:r>
              <a:rPr lang="fr-FR" dirty="0" err="1"/>
              <a:t>una</a:t>
            </a:r>
            <a:r>
              <a:rPr lang="fr-FR" dirty="0"/>
              <a:t> zona </a:t>
            </a:r>
            <a:r>
              <a:rPr lang="fr-FR" dirty="0" err="1"/>
              <a:t>delimitata</a:t>
            </a:r>
            <a:r>
              <a:rPr lang="fr-FR" dirty="0"/>
              <a:t> da </a:t>
            </a:r>
            <a:r>
              <a:rPr lang="fr-FR" u="sng" dirty="0" err="1"/>
              <a:t>confini</a:t>
            </a:r>
            <a:r>
              <a:rPr lang="fr-FR" u="sng" dirty="0"/>
              <a:t> </a:t>
            </a:r>
            <a:r>
              <a:rPr lang="fr-FR" u="sng" dirty="0" err="1"/>
              <a:t>geografici</a:t>
            </a:r>
            <a:r>
              <a:rPr lang="fr-FR" u="sng" dirty="0"/>
              <a:t> </a:t>
            </a:r>
            <a:r>
              <a:rPr lang="fr-FR" u="sng" dirty="0" err="1"/>
              <a:t>naturali</a:t>
            </a:r>
            <a:r>
              <a:rPr lang="fr-FR" dirty="0"/>
              <a:t> (montagne, </a:t>
            </a:r>
            <a:r>
              <a:rPr lang="fr-FR" dirty="0" err="1"/>
              <a:t>fiumi</a:t>
            </a:r>
            <a:r>
              <a:rPr lang="fr-FR" dirty="0"/>
              <a:t>, mari…).</a:t>
            </a:r>
          </a:p>
          <a:p>
            <a:pPr marL="0" indent="0" algn="just">
              <a:buNone/>
              <a:tabLst>
                <a:tab pos="265113" algn="l"/>
              </a:tabLst>
            </a:pPr>
            <a:r>
              <a:rPr lang="fr-FR" dirty="0"/>
              <a:t>	Il </a:t>
            </a:r>
            <a:r>
              <a:rPr lang="fr-FR" dirty="0" err="1"/>
              <a:t>dialetto</a:t>
            </a:r>
            <a:r>
              <a:rPr lang="fr-FR" dirty="0"/>
              <a:t> </a:t>
            </a:r>
            <a:r>
              <a:rPr lang="fr-FR" dirty="0" err="1"/>
              <a:t>diventa</a:t>
            </a:r>
            <a:r>
              <a:rPr lang="fr-FR" dirty="0"/>
              <a:t> </a:t>
            </a:r>
            <a:r>
              <a:rPr lang="fr-FR" b="1" dirty="0"/>
              <a:t>« </a:t>
            </a:r>
            <a:r>
              <a:rPr lang="fr-FR" b="1" dirty="0">
                <a:solidFill>
                  <a:srgbClr val="0070C0"/>
                </a:solidFill>
              </a:rPr>
              <a:t>lingua</a:t>
            </a:r>
            <a:r>
              <a:rPr lang="fr-FR" b="1" dirty="0"/>
              <a:t> » </a:t>
            </a:r>
            <a:r>
              <a:rPr lang="fr-FR" dirty="0" err="1"/>
              <a:t>quando</a:t>
            </a:r>
            <a:r>
              <a:rPr lang="fr-FR" dirty="0"/>
              <a:t> è </a:t>
            </a:r>
            <a:r>
              <a:rPr lang="fr-FR" dirty="0" err="1"/>
              <a:t>delimitato</a:t>
            </a:r>
            <a:r>
              <a:rPr lang="fr-FR" dirty="0"/>
              <a:t> da </a:t>
            </a:r>
            <a:r>
              <a:rPr lang="fr-FR" u="sng" dirty="0" err="1"/>
              <a:t>frontiere</a:t>
            </a:r>
            <a:r>
              <a:rPr lang="fr-FR" u="sng" dirty="0"/>
              <a:t> </a:t>
            </a:r>
            <a:r>
              <a:rPr lang="fr-FR" u="sng" dirty="0" err="1"/>
              <a:t>politiche</a:t>
            </a:r>
            <a:r>
              <a:rPr lang="fr-FR" dirty="0"/>
              <a:t> (</a:t>
            </a:r>
            <a:r>
              <a:rPr lang="fr-FR" dirty="0" err="1"/>
              <a:t>quando</a:t>
            </a:r>
            <a:r>
              <a:rPr lang="fr-FR" dirty="0"/>
              <a:t> </a:t>
            </a:r>
            <a:r>
              <a:rPr lang="fr-FR" dirty="0" err="1"/>
              <a:t>diventa</a:t>
            </a:r>
            <a:r>
              <a:rPr lang="fr-FR" dirty="0"/>
              <a:t> lingua « </a:t>
            </a:r>
            <a:r>
              <a:rPr lang="fr-FR" dirty="0" err="1"/>
              <a:t>nazionale</a:t>
            </a:r>
            <a:r>
              <a:rPr lang="fr-FR" dirty="0"/>
              <a:t> »). </a:t>
            </a:r>
          </a:p>
          <a:p>
            <a:pPr marL="0" indent="0" algn="just">
              <a:buNone/>
              <a:tabLst>
                <a:tab pos="265113" algn="l"/>
              </a:tabLst>
            </a:pPr>
            <a:r>
              <a:rPr lang="fr-FR" dirty="0"/>
              <a:t>	Il </a:t>
            </a:r>
            <a:r>
              <a:rPr lang="fr-FR" dirty="0" err="1"/>
              <a:t>dialetto</a:t>
            </a:r>
            <a:r>
              <a:rPr lang="fr-FR" dirty="0"/>
              <a:t> è </a:t>
            </a:r>
            <a:r>
              <a:rPr lang="fr-FR" dirty="0" err="1"/>
              <a:t>una</a:t>
            </a:r>
            <a:r>
              <a:rPr lang="fr-FR" dirty="0"/>
              <a:t> lingua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possiede</a:t>
            </a:r>
            <a:r>
              <a:rPr lang="fr-FR" dirty="0"/>
              <a:t> la propria </a:t>
            </a:r>
            <a:r>
              <a:rPr lang="fr-FR" dirty="0" err="1"/>
              <a:t>grammatica</a:t>
            </a:r>
            <a:r>
              <a:rPr lang="fr-FR" dirty="0"/>
              <a:t> </a:t>
            </a:r>
            <a:r>
              <a:rPr lang="fr-FR" dirty="0" err="1"/>
              <a:t>normativa</a:t>
            </a:r>
            <a:r>
              <a:rPr lang="fr-FR" dirty="0"/>
              <a:t>,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produzione</a:t>
            </a:r>
            <a:r>
              <a:rPr lang="fr-FR" dirty="0"/>
              <a:t> orale </a:t>
            </a:r>
            <a:r>
              <a:rPr lang="fr-FR" u="sng" dirty="0"/>
              <a:t>e </a:t>
            </a:r>
            <a:r>
              <a:rPr lang="fr-FR" u="sng" dirty="0" err="1"/>
              <a:t>scritta</a:t>
            </a:r>
            <a:r>
              <a:rPr lang="fr-FR" dirty="0"/>
              <a:t>, e </a:t>
            </a:r>
            <a:r>
              <a:rPr lang="fr-FR" dirty="0" err="1"/>
              <a:t>perfino</a:t>
            </a:r>
            <a:r>
              <a:rPr lang="fr-FR" dirty="0"/>
              <a:t> </a:t>
            </a:r>
            <a:r>
              <a:rPr lang="fr-FR" dirty="0" err="1"/>
              <a:t>un’attività</a:t>
            </a:r>
            <a:r>
              <a:rPr lang="fr-FR" dirty="0"/>
              <a:t> di </a:t>
            </a:r>
            <a:r>
              <a:rPr lang="fr-FR" dirty="0" err="1"/>
              <a:t>traduzione</a:t>
            </a:r>
            <a:r>
              <a:rPr lang="fr-FR" dirty="0"/>
              <a:t> (cf. </a:t>
            </a:r>
            <a:r>
              <a:rPr lang="fr-FR" dirty="0" err="1"/>
              <a:t>classici</a:t>
            </a:r>
            <a:r>
              <a:rPr lang="fr-FR" dirty="0"/>
              <a:t> </a:t>
            </a:r>
            <a:r>
              <a:rPr lang="fr-FR" dirty="0" err="1"/>
              <a:t>stranieri</a:t>
            </a:r>
            <a:r>
              <a:rPr lang="fr-FR" dirty="0"/>
              <a:t>, </a:t>
            </a:r>
            <a:r>
              <a:rPr lang="fr-FR" dirty="0" err="1"/>
              <a:t>doppiaggi</a:t>
            </a:r>
            <a:r>
              <a:rPr lang="fr-FR" dirty="0"/>
              <a:t> </a:t>
            </a:r>
            <a:r>
              <a:rPr lang="fr-FR" dirty="0" err="1"/>
              <a:t>cinematografici</a:t>
            </a:r>
            <a:r>
              <a:rPr lang="fr-FR" dirty="0"/>
              <a:t>…).</a:t>
            </a:r>
          </a:p>
          <a:p>
            <a:pPr marL="0" indent="0" algn="just">
              <a:buNone/>
              <a:tabLst>
                <a:tab pos="265113" algn="l"/>
              </a:tabLst>
            </a:pPr>
            <a:r>
              <a:rPr lang="fr-FR" dirty="0"/>
              <a:t>	Esso non va </a:t>
            </a:r>
            <a:r>
              <a:rPr lang="fr-FR" dirty="0" err="1"/>
              <a:t>confuso</a:t>
            </a:r>
            <a:r>
              <a:rPr lang="fr-FR" dirty="0"/>
              <a:t> con il </a:t>
            </a:r>
            <a:r>
              <a:rPr lang="fr-FR" b="1" dirty="0"/>
              <a:t>« </a:t>
            </a:r>
            <a:r>
              <a:rPr lang="fr-FR" b="1" dirty="0" err="1">
                <a:solidFill>
                  <a:srgbClr val="00B050"/>
                </a:solidFill>
              </a:rPr>
              <a:t>gergo</a:t>
            </a:r>
            <a:r>
              <a:rPr lang="fr-FR" b="1" dirty="0"/>
              <a:t> »</a:t>
            </a:r>
            <a:r>
              <a:rPr lang="fr-FR" dirty="0"/>
              <a:t> (</a:t>
            </a:r>
            <a:r>
              <a:rPr lang="fr-FR" dirty="0" err="1"/>
              <a:t>idioma</a:t>
            </a:r>
            <a:r>
              <a:rPr lang="fr-FR" dirty="0"/>
              <a:t> </a:t>
            </a:r>
            <a:r>
              <a:rPr lang="fr-FR" dirty="0" err="1"/>
              <a:t>parlato</a:t>
            </a:r>
            <a:r>
              <a:rPr lang="fr-FR" dirty="0"/>
              <a:t> da un </a:t>
            </a:r>
            <a:r>
              <a:rPr lang="fr-FR" dirty="0" err="1"/>
              <a:t>gruppo</a:t>
            </a:r>
            <a:r>
              <a:rPr lang="fr-FR" dirty="0"/>
              <a:t> o da </a:t>
            </a:r>
            <a:r>
              <a:rPr lang="fr-FR" dirty="0" err="1"/>
              <a:t>una</a:t>
            </a:r>
            <a:r>
              <a:rPr lang="fr-FR" dirty="0"/>
              <a:t> classe sociale, con </a:t>
            </a:r>
            <a:r>
              <a:rPr lang="fr-FR" dirty="0" err="1"/>
              <a:t>riferimento</a:t>
            </a:r>
            <a:r>
              <a:rPr lang="fr-FR" dirty="0"/>
              <a:t> </a:t>
            </a:r>
            <a:r>
              <a:rPr lang="fr-FR" dirty="0" err="1"/>
              <a:t>identitario</a:t>
            </a:r>
            <a:r>
              <a:rPr lang="fr-FR" dirty="0"/>
              <a:t> </a:t>
            </a:r>
            <a:r>
              <a:rPr lang="fr-FR" dirty="0" err="1"/>
              <a:t>esplicito</a:t>
            </a:r>
            <a:r>
              <a:rPr lang="fr-FR" dirty="0"/>
              <a:t> e </a:t>
            </a:r>
            <a:r>
              <a:rPr lang="fr-FR" dirty="0" err="1"/>
              <a:t>volontà</a:t>
            </a:r>
            <a:r>
              <a:rPr lang="fr-FR" dirty="0"/>
              <a:t> di </a:t>
            </a:r>
            <a:r>
              <a:rPr lang="fr-FR" dirty="0" err="1"/>
              <a:t>esclusione</a:t>
            </a:r>
            <a:r>
              <a:rPr lang="fr-FR" dirty="0"/>
              <a:t> </a:t>
            </a:r>
            <a:r>
              <a:rPr lang="fr-FR" dirty="0" err="1"/>
              <a:t>rispetto</a:t>
            </a:r>
            <a:r>
              <a:rPr lang="fr-FR" dirty="0"/>
              <a:t> ai non-</a:t>
            </a:r>
            <a:r>
              <a:rPr lang="fr-FR" dirty="0" err="1"/>
              <a:t>iniziati</a:t>
            </a:r>
            <a:r>
              <a:rPr lang="fr-FR" dirty="0"/>
              <a:t>).</a:t>
            </a:r>
          </a:p>
          <a:p>
            <a:pPr marL="0" indent="0" algn="just">
              <a:buNone/>
              <a:tabLst>
                <a:tab pos="265113" algn="l"/>
              </a:tabLst>
            </a:pPr>
            <a:r>
              <a:rPr lang="fr-FR" dirty="0"/>
              <a:t>	Non va </a:t>
            </a:r>
            <a:r>
              <a:rPr lang="fr-FR" dirty="0" err="1"/>
              <a:t>confuso</a:t>
            </a:r>
            <a:r>
              <a:rPr lang="fr-FR" dirty="0"/>
              <a:t>, </a:t>
            </a:r>
            <a:r>
              <a:rPr lang="fr-FR" dirty="0" err="1"/>
              <a:t>tantomeno</a:t>
            </a:r>
            <a:r>
              <a:rPr lang="fr-FR" dirty="0"/>
              <a:t>, con le </a:t>
            </a:r>
            <a:r>
              <a:rPr lang="fr-FR" dirty="0" err="1"/>
              <a:t>deformazioni</a:t>
            </a:r>
            <a:r>
              <a:rPr lang="fr-FR" dirty="0"/>
              <a:t> </a:t>
            </a:r>
            <a:r>
              <a:rPr lang="fr-FR" dirty="0" err="1"/>
              <a:t>orali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lingua di </a:t>
            </a:r>
            <a:r>
              <a:rPr lang="fr-FR" dirty="0" err="1"/>
              <a:t>riferimento</a:t>
            </a:r>
            <a:r>
              <a:rPr lang="fr-FR" dirty="0"/>
              <a:t> (cf. </a:t>
            </a:r>
            <a:r>
              <a:rPr lang="fr-FR" dirty="0" err="1"/>
              <a:t>francese</a:t>
            </a:r>
            <a:r>
              <a:rPr lang="fr-FR" dirty="0"/>
              <a:t> </a:t>
            </a:r>
            <a:r>
              <a:rPr lang="fr-FR" b="1" dirty="0"/>
              <a:t>« patois »</a:t>
            </a:r>
            <a:r>
              <a:rPr lang="fr-FR" dirty="0"/>
              <a:t>).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88952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66910" y="1500174"/>
            <a:ext cx="7715304" cy="4643470"/>
          </a:xfrm>
        </p:spPr>
        <p:txBody>
          <a:bodyPr>
            <a:normAutofit/>
          </a:bodyPr>
          <a:lstStyle/>
          <a:p>
            <a:r>
              <a:rPr lang="fr-FR" sz="4000" b="1" i="1" dirty="0"/>
              <a:t>La </a:t>
            </a:r>
            <a:r>
              <a:rPr lang="fr-FR" sz="4000" b="1" i="1" dirty="0" err="1"/>
              <a:t>situazione</a:t>
            </a:r>
            <a:r>
              <a:rPr lang="fr-FR" sz="4000" b="1" i="1" dirty="0"/>
              <a:t> </a:t>
            </a:r>
            <a:r>
              <a:rPr lang="fr-FR" sz="4000" b="1" i="1" dirty="0" err="1"/>
              <a:t>linguistica</a:t>
            </a:r>
            <a:endParaRPr lang="fr-FR" sz="4000" b="1" i="1" dirty="0"/>
          </a:p>
          <a:p>
            <a:r>
              <a:rPr lang="fr-FR" sz="3000" b="1" i="1" dirty="0" err="1"/>
              <a:t>nell'Italia</a:t>
            </a:r>
            <a:r>
              <a:rPr lang="fr-FR" sz="3000" b="1" i="1" dirty="0"/>
              <a:t> </a:t>
            </a:r>
            <a:r>
              <a:rPr lang="fr-FR" sz="3000" b="1" i="1" dirty="0" err="1"/>
              <a:t>contemporanea</a:t>
            </a:r>
            <a:endParaRPr lang="fr-FR" sz="3000" b="1" i="1" dirty="0"/>
          </a:p>
          <a:p>
            <a:r>
              <a:rPr lang="fr-FR" sz="2000" b="1" dirty="0"/>
              <a:t>- </a:t>
            </a:r>
            <a:r>
              <a:rPr lang="fr-FR" sz="2000" b="1" dirty="0" err="1"/>
              <a:t>quadro</a:t>
            </a:r>
            <a:r>
              <a:rPr lang="fr-FR" sz="2000" b="1" dirty="0"/>
              <a:t> </a:t>
            </a:r>
            <a:r>
              <a:rPr lang="fr-FR" sz="2000" b="1" dirty="0" err="1"/>
              <a:t>riassuntivo</a:t>
            </a:r>
            <a:r>
              <a:rPr lang="fr-FR" sz="2000" b="1" dirty="0"/>
              <a:t> -</a:t>
            </a:r>
            <a:endParaRPr lang="fr-FR" sz="2000" b="1" i="1" dirty="0">
              <a:solidFill>
                <a:srgbClr val="C00000"/>
              </a:solidFill>
            </a:endParaRPr>
          </a:p>
          <a:p>
            <a:pPr algn="just"/>
            <a:r>
              <a:rPr lang="fr-FR" sz="3500" b="1" i="1" dirty="0">
                <a:solidFill>
                  <a:srgbClr val="C00000"/>
                </a:solidFill>
              </a:rPr>
              <a:t>	</a:t>
            </a:r>
            <a:endParaRPr lang="fr-FR" sz="2000" b="1" i="1" dirty="0">
              <a:solidFill>
                <a:srgbClr val="C00000"/>
              </a:solidFill>
            </a:endParaRPr>
          </a:p>
          <a:p>
            <a:endParaRPr lang="fr-FR" sz="5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C5422F3-2A36-4180-96A2-FC968D866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470982"/>
              </p:ext>
            </p:extLst>
          </p:nvPr>
        </p:nvGraphicFramePr>
        <p:xfrm>
          <a:off x="2084845" y="3631724"/>
          <a:ext cx="8424936" cy="2589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3278259359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3198941874"/>
                    </a:ext>
                  </a:extLst>
                </a:gridCol>
              </a:tblGrid>
              <a:tr h="2589874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fr-FR" sz="2400" b="1" i="0" dirty="0">
                          <a:solidFill>
                            <a:srgbClr val="C00000"/>
                          </a:solidFill>
                        </a:rPr>
                        <a:t>1. </a:t>
                      </a:r>
                      <a:r>
                        <a:rPr lang="fr-FR" sz="2400" b="1" i="1" dirty="0" err="1">
                          <a:solidFill>
                            <a:srgbClr val="C00000"/>
                          </a:solidFill>
                        </a:rPr>
                        <a:t>Dialetti</a:t>
                      </a:r>
                      <a:r>
                        <a:rPr lang="fr-FR" sz="2400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sz="2400" b="1" i="1" dirty="0" err="1">
                          <a:solidFill>
                            <a:srgbClr val="C00000"/>
                          </a:solidFill>
                        </a:rPr>
                        <a:t>storici</a:t>
                      </a:r>
                      <a:r>
                        <a:rPr lang="fr-FR" sz="2400" b="1" i="1" dirty="0">
                          <a:solidFill>
                            <a:srgbClr val="C00000"/>
                          </a:solidFill>
                        </a:rPr>
                        <a:t>	</a:t>
                      </a:r>
                      <a:r>
                        <a:rPr lang="fr-FR" sz="1600" b="1" i="1" dirty="0">
                          <a:solidFill>
                            <a:srgbClr val="C00000"/>
                          </a:solidFill>
                        </a:rPr>
                        <a:t>XIII-XXI</a:t>
                      </a:r>
                    </a:p>
                    <a:p>
                      <a:pPr marL="0" indent="0" algn="just">
                        <a:buNone/>
                      </a:pPr>
                      <a:endParaRPr lang="fr-FR" sz="2000" b="1" i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fr-FR" sz="2400" b="1" i="0" dirty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fr-FR" sz="2400" b="1" i="1" dirty="0">
                          <a:solidFill>
                            <a:srgbClr val="FF0000"/>
                          </a:solidFill>
                        </a:rPr>
                        <a:t>Italiano standard	</a:t>
                      </a:r>
                      <a:r>
                        <a:rPr lang="fr-FR" sz="1600" b="1" i="1" dirty="0">
                          <a:solidFill>
                            <a:srgbClr val="FF0000"/>
                          </a:solidFill>
                        </a:rPr>
                        <a:t>XIX-XXI</a:t>
                      </a:r>
                    </a:p>
                    <a:p>
                      <a:pPr algn="just"/>
                      <a:endParaRPr lang="fr-FR" sz="2000" b="1" i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fr-FR" sz="2400" b="1" i="0" dirty="0">
                          <a:solidFill>
                            <a:srgbClr val="FFC000"/>
                          </a:solidFill>
                        </a:rPr>
                        <a:t>3. </a:t>
                      </a:r>
                      <a:r>
                        <a:rPr lang="fr-FR" sz="2400" b="1" i="1" dirty="0" err="1">
                          <a:solidFill>
                            <a:srgbClr val="FFC000"/>
                          </a:solidFill>
                        </a:rPr>
                        <a:t>Varianti</a:t>
                      </a:r>
                      <a:r>
                        <a:rPr lang="fr-FR" sz="2400" b="1" i="1" dirty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fr-FR" sz="2400" b="1" i="1" dirty="0" err="1">
                          <a:solidFill>
                            <a:srgbClr val="FFC000"/>
                          </a:solidFill>
                        </a:rPr>
                        <a:t>regionali</a:t>
                      </a:r>
                      <a:r>
                        <a:rPr lang="fr-FR" sz="2400" b="1" i="1" dirty="0">
                          <a:solidFill>
                            <a:srgbClr val="FFC000"/>
                          </a:solidFill>
                        </a:rPr>
                        <a:t>	</a:t>
                      </a:r>
                      <a:r>
                        <a:rPr lang="fr-FR" sz="1600" b="1" i="1" dirty="0">
                          <a:solidFill>
                            <a:srgbClr val="FFC000"/>
                          </a:solidFill>
                        </a:rPr>
                        <a:t>XX²-XXI</a:t>
                      </a:r>
                      <a:endParaRPr lang="fr-FR" sz="1600" b="1" i="1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88900" indent="0"/>
                      <a:endParaRPr lang="fr-FR" sz="18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88900" indent="0"/>
                      <a:r>
                        <a:rPr lang="fr-FR" sz="2400" b="1" i="1" dirty="0">
                          <a:solidFill>
                            <a:srgbClr val="00B050"/>
                          </a:solidFill>
                        </a:rPr>
                        <a:t>4. Lingue </a:t>
                      </a:r>
                      <a:r>
                        <a:rPr lang="fr-FR" sz="2400" b="1" i="1" dirty="0" err="1">
                          <a:solidFill>
                            <a:srgbClr val="00B050"/>
                          </a:solidFill>
                        </a:rPr>
                        <a:t>minoritarie</a:t>
                      </a:r>
                      <a:endParaRPr lang="fr-FR" sz="2400" b="1" i="1" dirty="0">
                        <a:solidFill>
                          <a:srgbClr val="00B050"/>
                        </a:solidFill>
                      </a:endParaRPr>
                    </a:p>
                    <a:p>
                      <a:pPr marL="88900" indent="0"/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apparizione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progressiva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,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nei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secoli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</a:t>
                      </a:r>
                    </a:p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1" dirty="0">
                        <a:solidFill>
                          <a:srgbClr val="00B050"/>
                        </a:solidFill>
                      </a:endParaRPr>
                    </a:p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protette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dalla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Constituzione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(art. 6)</a:t>
                      </a:r>
                    </a:p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e dalla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legge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482 (15 </a:t>
                      </a:r>
                      <a:r>
                        <a:rPr lang="fr-FR" sz="1600" b="1" i="1" dirty="0" err="1">
                          <a:solidFill>
                            <a:srgbClr val="00B050"/>
                          </a:solidFill>
                        </a:rPr>
                        <a:t>dicembre</a:t>
                      </a:r>
                      <a:r>
                        <a:rPr lang="fr-FR" sz="1600" b="1" i="1" dirty="0">
                          <a:solidFill>
                            <a:srgbClr val="00B050"/>
                          </a:solidFill>
                        </a:rPr>
                        <a:t> 1999)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5035592"/>
                  </a:ext>
                </a:extLst>
              </a:tr>
            </a:tbl>
          </a:graphicData>
        </a:graphic>
      </p:graphicFrame>
      <p:sp>
        <p:nvSpPr>
          <p:cNvPr id="6" name="Titre 5">
            <a:extLst>
              <a:ext uri="{FF2B5EF4-FFF2-40B4-BE49-F238E27FC236}">
                <a16:creationId xmlns:a16="http://schemas.microsoft.com/office/drawing/2014/main" id="{AA561B11-3F78-6BED-38B7-F1E298BD92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DDA9DC12-931B-36BE-87F2-B55DD61C552E}"/>
              </a:ext>
            </a:extLst>
          </p:cNvPr>
          <p:cNvSpPr txBox="1">
            <a:spLocks/>
          </p:cNvSpPr>
          <p:nvPr/>
        </p:nvSpPr>
        <p:spPr>
          <a:xfrm>
            <a:off x="2095472" y="428605"/>
            <a:ext cx="7772400" cy="4751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Grammaire italienne</a:t>
            </a:r>
            <a:r>
              <a:rPr lang="en-US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 - L4ITMGRA - </a:t>
            </a:r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5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Grammaire italienne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L4ITMGRA - 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b="1" dirty="0"/>
          </a:p>
          <a:p>
            <a:pPr marL="0" indent="0" algn="ctr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sz="4000" b="1" dirty="0">
                <a:solidFill>
                  <a:srgbClr val="C00000"/>
                </a:solidFill>
              </a:rPr>
              <a:t>1. I </a:t>
            </a:r>
            <a:r>
              <a:rPr lang="fr-FR" sz="4000" b="1" dirty="0" err="1">
                <a:solidFill>
                  <a:srgbClr val="C00000"/>
                </a:solidFill>
              </a:rPr>
              <a:t>dialetti</a:t>
            </a:r>
            <a:r>
              <a:rPr lang="fr-FR" sz="4000" b="1" dirty="0">
                <a:solidFill>
                  <a:srgbClr val="C00000"/>
                </a:solidFill>
              </a:rPr>
              <a:t> </a:t>
            </a:r>
            <a:r>
              <a:rPr lang="fr-FR" sz="4000" b="1" dirty="0" err="1">
                <a:solidFill>
                  <a:srgbClr val="C00000"/>
                </a:solidFill>
              </a:rPr>
              <a:t>storici</a:t>
            </a:r>
            <a:endParaRPr lang="fr-FR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 algn="just">
              <a:buNone/>
              <a:tabLst>
                <a:tab pos="354013" algn="l"/>
              </a:tabLst>
            </a:pPr>
            <a:r>
              <a:rPr lang="fr-FR" dirty="0"/>
              <a:t>	</a:t>
            </a:r>
            <a:r>
              <a:rPr lang="fr-FR" dirty="0" err="1"/>
              <a:t>Nel</a:t>
            </a:r>
            <a:r>
              <a:rPr lang="fr-FR" dirty="0"/>
              <a:t> </a:t>
            </a:r>
            <a:r>
              <a:rPr lang="fr-FR" dirty="0" err="1"/>
              <a:t>contesto</a:t>
            </a:r>
            <a:r>
              <a:rPr lang="fr-FR" dirty="0"/>
              <a:t> </a:t>
            </a:r>
            <a:r>
              <a:rPr lang="fr-FR" dirty="0" err="1"/>
              <a:t>storico</a:t>
            </a:r>
            <a:r>
              <a:rPr lang="fr-FR" dirty="0"/>
              <a:t> italiano, </a:t>
            </a:r>
            <a:r>
              <a:rPr lang="fr-FR" b="1" dirty="0"/>
              <a:t>i </a:t>
            </a:r>
            <a:r>
              <a:rPr lang="fr-FR" b="1" dirty="0" err="1"/>
              <a:t>dialetti</a:t>
            </a:r>
            <a:r>
              <a:rPr lang="fr-FR" b="1" dirty="0"/>
              <a:t> sono </a:t>
            </a:r>
            <a:r>
              <a:rPr lang="fr-FR" b="1" u="sng" dirty="0" err="1">
                <a:highlight>
                  <a:srgbClr val="FFFF00"/>
                </a:highlight>
              </a:rPr>
              <a:t>anteriori</a:t>
            </a:r>
            <a:r>
              <a:rPr lang="fr-FR" b="1" dirty="0"/>
              <a:t> alla </a:t>
            </a:r>
            <a:r>
              <a:rPr lang="fr-FR" b="1" dirty="0" err="1"/>
              <a:t>nascita</a:t>
            </a:r>
            <a:r>
              <a:rPr lang="fr-FR" b="1" dirty="0"/>
              <a:t> </a:t>
            </a:r>
            <a:r>
              <a:rPr lang="fr-FR" b="1" dirty="0" err="1"/>
              <a:t>dell’italiano</a:t>
            </a:r>
            <a:r>
              <a:rPr lang="fr-FR" b="1" dirty="0"/>
              <a:t> standard</a:t>
            </a:r>
            <a:r>
              <a:rPr lang="fr-FR" dirty="0"/>
              <a:t>.</a:t>
            </a:r>
          </a:p>
          <a:p>
            <a:pPr marL="0" indent="0" algn="just">
              <a:buNone/>
              <a:tabLst>
                <a:tab pos="354013" algn="l"/>
              </a:tabLst>
            </a:pPr>
            <a:r>
              <a:rPr lang="fr-FR" dirty="0"/>
              <a:t>	</a:t>
            </a:r>
            <a:endParaRPr lang="it-IT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289391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5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800" b="1" dirty="0"/>
              <a:t>Linguistique synchronique   </a:t>
            </a:r>
            <a:r>
              <a:rPr lang="fr-FR" sz="1800" dirty="0"/>
              <a:t>-  </a:t>
            </a:r>
            <a:r>
              <a:rPr lang="fr-FR" sz="1800" b="1" dirty="0"/>
              <a:t>L4IT002  -  année 2017-2018 </a:t>
            </a:r>
          </a:p>
          <a:p>
            <a:pPr marL="0" indent="0" algn="ctr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52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7511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5520" y="260648"/>
            <a:ext cx="8686800" cy="64087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Grammaire italienne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L4ITMGRA - 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b="1" dirty="0">
              <a:solidFill>
                <a:srgbClr val="FF0000"/>
              </a:solidFill>
            </a:endParaRPr>
          </a:p>
          <a:p>
            <a:pPr marL="0" indent="0" algn="ctr">
              <a:buNone/>
              <a:tabLst>
                <a:tab pos="354013" algn="l"/>
              </a:tabLst>
            </a:pPr>
            <a:r>
              <a:rPr lang="it-IT" dirty="0"/>
              <a:t>	</a:t>
            </a:r>
            <a:r>
              <a:rPr lang="it-IT" b="1" dirty="0"/>
              <a:t>I dialetti storici più importanti </a:t>
            </a:r>
          </a:p>
          <a:p>
            <a:pPr algn="just">
              <a:buFontTx/>
              <a:buChar char="-"/>
              <a:tabLst>
                <a:tab pos="354013" algn="l"/>
              </a:tabLst>
            </a:pPr>
            <a:r>
              <a:rPr lang="it-IT" dirty="0"/>
              <a:t>dialetti gallo-italici (piemontese, lombardo, ligure, emiliano-romagnolo) </a:t>
            </a:r>
          </a:p>
          <a:p>
            <a:pPr algn="just">
              <a:buFontTx/>
              <a:buChar char="-"/>
              <a:tabLst>
                <a:tab pos="354013" algn="l"/>
              </a:tabLst>
            </a:pPr>
            <a:r>
              <a:rPr lang="it-IT" dirty="0"/>
              <a:t>veneti </a:t>
            </a:r>
          </a:p>
          <a:p>
            <a:pPr algn="just">
              <a:buFontTx/>
              <a:buChar char="-"/>
              <a:tabLst>
                <a:tab pos="354013" algn="l"/>
              </a:tabLst>
            </a:pPr>
            <a:r>
              <a:rPr lang="it-IT" dirty="0"/>
              <a:t>friulani </a:t>
            </a:r>
          </a:p>
          <a:p>
            <a:pPr algn="just">
              <a:buFontTx/>
              <a:buChar char="-"/>
              <a:tabLst>
                <a:tab pos="354013" algn="l"/>
              </a:tabLst>
            </a:pPr>
            <a:r>
              <a:rPr lang="it-IT" dirty="0"/>
              <a:t>toscani </a:t>
            </a:r>
          </a:p>
          <a:p>
            <a:pPr algn="just">
              <a:buFontTx/>
              <a:buChar char="-"/>
              <a:tabLst>
                <a:tab pos="354013" algn="l"/>
              </a:tabLst>
            </a:pPr>
            <a:r>
              <a:rPr lang="it-IT" dirty="0"/>
              <a:t>mediani (laziale settentrionale, umbro centro-settentrionale, marchigiano centrale) </a:t>
            </a:r>
          </a:p>
          <a:p>
            <a:pPr algn="just">
              <a:buFontTx/>
              <a:buChar char="-"/>
              <a:tabLst>
                <a:tab pos="354013" algn="l"/>
              </a:tabLst>
            </a:pPr>
            <a:r>
              <a:rPr lang="it-IT" dirty="0"/>
              <a:t>meridionali (laziale centro-meridionale, umbro meridionale </a:t>
            </a:r>
          </a:p>
          <a:p>
            <a:pPr algn="just">
              <a:buFontTx/>
              <a:buChar char="-"/>
              <a:tabLst>
                <a:tab pos="354013" algn="l"/>
              </a:tabLst>
            </a:pPr>
            <a:r>
              <a:rPr lang="it-IT" dirty="0"/>
              <a:t>marchigiano meridionale, abruzzese, molisano, pugliese,  campano, lucano, calabrese settentrionale) </a:t>
            </a:r>
          </a:p>
          <a:p>
            <a:pPr algn="just">
              <a:buFontTx/>
              <a:buChar char="-"/>
              <a:tabLst>
                <a:tab pos="354013" algn="l"/>
              </a:tabLst>
            </a:pPr>
            <a:r>
              <a:rPr lang="it-IT" dirty="0"/>
              <a:t>meridionali estremi (calabrese centro-meridionale, salentino e siciliano) e sardi</a:t>
            </a:r>
            <a:endParaRPr lang="fr-FR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847037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5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Grammaire italienne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L4ITMGRA - 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b="1" dirty="0"/>
          </a:p>
          <a:p>
            <a:pPr marL="0" indent="0" algn="ctr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sz="4000" b="1" dirty="0">
                <a:solidFill>
                  <a:srgbClr val="C00000"/>
                </a:solidFill>
              </a:rPr>
              <a:t>2. Le </a:t>
            </a:r>
            <a:r>
              <a:rPr lang="fr-FR" sz="4000" b="1" dirty="0" err="1">
                <a:solidFill>
                  <a:srgbClr val="C00000"/>
                </a:solidFill>
              </a:rPr>
              <a:t>varianti</a:t>
            </a:r>
            <a:r>
              <a:rPr lang="fr-FR" sz="4000" b="1" dirty="0">
                <a:solidFill>
                  <a:srgbClr val="C00000"/>
                </a:solidFill>
              </a:rPr>
              <a:t> </a:t>
            </a:r>
            <a:r>
              <a:rPr lang="fr-FR" sz="4000" b="1" dirty="0" err="1">
                <a:solidFill>
                  <a:srgbClr val="C00000"/>
                </a:solidFill>
              </a:rPr>
              <a:t>regionali</a:t>
            </a:r>
            <a:endParaRPr lang="fr-FR" sz="40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fr-FR" b="1" dirty="0"/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3000" dirty="0"/>
              <a:t>	Da quando esiste l’italiano di riferimento (dal Novecento) si è sviluppata </a:t>
            </a:r>
            <a:r>
              <a:rPr lang="it-IT" sz="3000" dirty="0">
                <a:solidFill>
                  <a:srgbClr val="0070C0"/>
                </a:solidFill>
              </a:rPr>
              <a:t>una realtà linguistica </a:t>
            </a:r>
            <a:r>
              <a:rPr lang="it-IT" sz="3000" b="1" u="sng" dirty="0">
                <a:solidFill>
                  <a:srgbClr val="0070C0"/>
                </a:solidFill>
              </a:rPr>
              <a:t>nuova</a:t>
            </a:r>
            <a:r>
              <a:rPr lang="it-IT" sz="3000" dirty="0"/>
              <a:t>.</a:t>
            </a:r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3000" dirty="0"/>
              <a:t>	A contatto dell’italiano standard, praticato ormai da tutti gli italiani, i dialetti storici hanno accentuato i tratti comuni e ridotto le differenze. </a:t>
            </a:r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sz="3000" dirty="0"/>
              <a:t>	Si sono formate, così, le </a:t>
            </a:r>
            <a:r>
              <a:rPr lang="it-IT" sz="3000" b="1" dirty="0">
                <a:solidFill>
                  <a:srgbClr val="0070C0"/>
                </a:solidFill>
              </a:rPr>
              <a:t>varianti regionali</a:t>
            </a:r>
            <a:r>
              <a:rPr lang="it-IT" sz="3000" b="1" dirty="0"/>
              <a:t>. </a:t>
            </a:r>
            <a:endParaRPr lang="fr-FR" sz="3000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78174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31504" y="260648"/>
            <a:ext cx="8830816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Grammaire italienne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L4ITMGRA - 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b="1" dirty="0"/>
          </a:p>
          <a:p>
            <a:pPr marL="0" indent="0" algn="ctr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dirty="0"/>
              <a:t>	Per riferimento all’italiano standard, i </a:t>
            </a:r>
            <a:r>
              <a:rPr lang="it-IT" i="1" dirty="0"/>
              <a:t>dialetti</a:t>
            </a:r>
            <a:r>
              <a:rPr lang="it-IT" dirty="0"/>
              <a:t> di una stessa famiglia storica si avvicinano tra di loro ; e anche le </a:t>
            </a:r>
            <a:r>
              <a:rPr lang="it-IT" i="1" dirty="0"/>
              <a:t>famiglie storiche </a:t>
            </a:r>
            <a:r>
              <a:rPr lang="it-IT" dirty="0"/>
              <a:t>si avvicinano tra di loro, nelle grandi linee. </a:t>
            </a:r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dirty="0"/>
              <a:t>	E’ un </a:t>
            </a:r>
            <a:r>
              <a:rPr lang="it-IT" i="1" dirty="0">
                <a:solidFill>
                  <a:srgbClr val="0070C0"/>
                </a:solidFill>
              </a:rPr>
              <a:t>procedimento </a:t>
            </a:r>
            <a:r>
              <a:rPr lang="it-IT" b="1" i="1" dirty="0">
                <a:solidFill>
                  <a:srgbClr val="0070C0"/>
                </a:solidFill>
              </a:rPr>
              <a:t>spontaneo</a:t>
            </a:r>
            <a:r>
              <a:rPr lang="it-IT" i="1" dirty="0">
                <a:solidFill>
                  <a:srgbClr val="0070C0"/>
                </a:solidFill>
              </a:rPr>
              <a:t> e </a:t>
            </a:r>
            <a:r>
              <a:rPr lang="it-IT" b="1" i="1" dirty="0">
                <a:solidFill>
                  <a:srgbClr val="0070C0"/>
                </a:solidFill>
              </a:rPr>
              <a:t>involontario</a:t>
            </a:r>
            <a:r>
              <a:rPr lang="it-IT" i="1" dirty="0"/>
              <a:t> </a:t>
            </a:r>
            <a:r>
              <a:rPr lang="it-IT" dirty="0"/>
              <a:t>(paragonabile a quello che ha portato alla nascita delle lingue romanze, per riferimento al latino parlato). </a:t>
            </a:r>
          </a:p>
          <a:p>
            <a:pPr marL="0" indent="0" algn="just">
              <a:buNone/>
              <a:tabLst>
                <a:tab pos="528638" algn="l"/>
              </a:tabLst>
            </a:pPr>
            <a:r>
              <a:rPr lang="it-IT" dirty="0"/>
              <a:t>	Le differenze si limitano a </a:t>
            </a:r>
            <a:r>
              <a:rPr lang="it-IT" i="1" dirty="0"/>
              <a:t>colorazioni </a:t>
            </a:r>
            <a:r>
              <a:rPr lang="it-IT" b="1" i="1" dirty="0"/>
              <a:t>fonetiche</a:t>
            </a:r>
            <a:r>
              <a:rPr lang="it-IT" i="1" dirty="0"/>
              <a:t> </a:t>
            </a:r>
            <a:r>
              <a:rPr lang="it-IT" dirty="0"/>
              <a:t>e </a:t>
            </a:r>
            <a:r>
              <a:rPr lang="it-IT" b="1" i="1" dirty="0"/>
              <a:t>accenti</a:t>
            </a:r>
            <a:r>
              <a:rPr lang="it-IT" dirty="0"/>
              <a:t>, più raramente anche al </a:t>
            </a:r>
            <a:r>
              <a:rPr lang="it-IT" b="1" i="1" dirty="0"/>
              <a:t>lessico</a:t>
            </a:r>
            <a:r>
              <a:rPr lang="it-IT" dirty="0"/>
              <a:t> o alla </a:t>
            </a:r>
            <a:r>
              <a:rPr lang="it-IT" b="1" i="1" dirty="0"/>
              <a:t>sintassi</a:t>
            </a:r>
            <a:r>
              <a:rPr lang="it-IT" dirty="0"/>
              <a:t>.</a:t>
            </a:r>
            <a:endParaRPr lang="fr-FR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464776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5520" y="260648"/>
            <a:ext cx="86868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Grammaire italienne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L4ITMGRA - </a:t>
            </a:r>
            <a:r>
              <a:rPr lang="fr-FR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b="1" dirty="0"/>
          </a:p>
          <a:p>
            <a:pPr marL="0" indent="0" algn="ctr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fr-FR" sz="2000" dirty="0"/>
          </a:p>
          <a:p>
            <a:pPr marL="0" indent="0" algn="ctr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  <p:pic>
        <p:nvPicPr>
          <p:cNvPr id="4" name="Image 3" descr="C:\Users\Isabella Montersino\Desktop\Cours 2012-2018\2017-2018\Linguistica sincronica\Linguistica sincronica - 2\Schede per moodle\Varianti regionali (Dardano e Trifone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73" b="9291"/>
          <a:stretch/>
        </p:blipFill>
        <p:spPr bwMode="auto">
          <a:xfrm>
            <a:off x="1524000" y="617563"/>
            <a:ext cx="8892480" cy="61562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929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1121</Words>
  <Application>Microsoft Office PowerPoint</Application>
  <PresentationFormat>Grand écran</PresentationFormat>
  <Paragraphs>154</Paragraphs>
  <Slides>17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Thème Office</vt:lpstr>
      <vt:lpstr>Grammaire italienne - L4ITMGRA - 2023-2024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Grammaire italienne - L4ITMGRA - 2023-2024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 italienne - L4ITMGRA - 2020-2021</dc:title>
  <dc:creator>isabella.montersino</dc:creator>
  <cp:lastModifiedBy>Isabella Montersino</cp:lastModifiedBy>
  <cp:revision>21</cp:revision>
  <dcterms:created xsi:type="dcterms:W3CDTF">2021-04-06T18:33:23Z</dcterms:created>
  <dcterms:modified xsi:type="dcterms:W3CDTF">2024-02-26T00:22:54Z</dcterms:modified>
</cp:coreProperties>
</file>