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0" r:id="rId2"/>
    <p:sldId id="282" r:id="rId3"/>
    <p:sldId id="283" r:id="rId4"/>
    <p:sldId id="284" r:id="rId5"/>
    <p:sldId id="287" r:id="rId6"/>
    <p:sldId id="286" r:id="rId7"/>
    <p:sldId id="285" r:id="rId8"/>
    <p:sldId id="281" r:id="rId9"/>
    <p:sldId id="289" r:id="rId10"/>
    <p:sldId id="29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D0192-A21C-422C-8B82-0B3B72FAC87E}" type="datetimeFigureOut">
              <a:rPr lang="fr-FR" smtClean="0"/>
              <a:t>26/02/2024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CC8A-A455-4597-8997-05C023A29EE4}" type="slidenum">
              <a:rPr lang="fr-FR" smtClean="0"/>
              <a:t>‹N°›</a:t>
            </a:fld>
            <a:endParaRPr lang="fr-FR"/>
          </a:p>
        </p:txBody>
      </p:sp>
    </p:spTree>
    <p:extLst>
      <p:ext uri="{BB962C8B-B14F-4D97-AF65-F5344CB8AC3E}">
        <p14:creationId xmlns:p14="http://schemas.microsoft.com/office/powerpoint/2010/main" val="137000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964CA-F722-4596-A19E-40D3824F9AE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97FCC87-02E1-4F12-B952-779D8B65A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878A1B5-BB44-4465-9803-CD1A05BC6B6C}"/>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5" name="Espace réservé du pied de page 4">
            <a:extLst>
              <a:ext uri="{FF2B5EF4-FFF2-40B4-BE49-F238E27FC236}">
                <a16:creationId xmlns:a16="http://schemas.microsoft.com/office/drawing/2014/main" id="{1950E3D7-60CC-4F28-A17E-677EE11531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9D840C-4EF4-4FB7-B77A-C87A391D3A9C}"/>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2218074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E413F-C5BA-4596-86F9-73B3639A52F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C2E03F0-CADD-4BF6-BF5F-5BB3A713AD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F85564-DF13-4473-8864-5B3759B845DB}"/>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5" name="Espace réservé du pied de page 4">
            <a:extLst>
              <a:ext uri="{FF2B5EF4-FFF2-40B4-BE49-F238E27FC236}">
                <a16:creationId xmlns:a16="http://schemas.microsoft.com/office/drawing/2014/main" id="{E4262B51-6382-4D7A-A22D-55BF3CC28B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68C97C-E2D9-40E7-81ED-CE78BA495612}"/>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274938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4CB2E3-D27C-4B44-88BF-397E08875E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16CAAB-3252-4F3E-B630-6BE688F29F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41174C-50F3-4700-9F3E-0C707B6F610D}"/>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5" name="Espace réservé du pied de page 4">
            <a:extLst>
              <a:ext uri="{FF2B5EF4-FFF2-40B4-BE49-F238E27FC236}">
                <a16:creationId xmlns:a16="http://schemas.microsoft.com/office/drawing/2014/main" id="{4C5BAC7D-1A36-4ACB-ACFE-1FEC0FF85F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650A4B-46B3-4E55-99C6-8A2DEFDC2B77}"/>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391208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9C306-C2B9-4C1E-86EC-E0803F73AE7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A9DC75-094D-434E-B819-CB6F22CE49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232C9D-44A6-4EA7-869E-CD53CC14AF15}"/>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5" name="Espace réservé du pied de page 4">
            <a:extLst>
              <a:ext uri="{FF2B5EF4-FFF2-40B4-BE49-F238E27FC236}">
                <a16:creationId xmlns:a16="http://schemas.microsoft.com/office/drawing/2014/main" id="{337A89A8-D327-4CC2-AE1B-ADC3A82901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28AFEC-358D-4139-B0FD-F1AEDE2EDB17}"/>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342120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1F2C8A-6A04-4082-BC51-91473CA54F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4F7F43C-6714-4F8F-9D5D-1BAF42D21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03D533A-B9D5-4C6E-A20E-2F8806449C10}"/>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5" name="Espace réservé du pied de page 4">
            <a:extLst>
              <a:ext uri="{FF2B5EF4-FFF2-40B4-BE49-F238E27FC236}">
                <a16:creationId xmlns:a16="http://schemas.microsoft.com/office/drawing/2014/main" id="{B46C5B90-23A2-4A99-A5E5-73F4B00FD4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22EA4B-A2FB-49DE-97E4-4F816309A2C6}"/>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373175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46D9A-82F7-45F0-86A5-08BCEBA111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07D29C-A536-4039-8193-B57348462D9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7923985-A095-4C36-B2D0-78CD251AEC6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DE3FD9E-54EE-4B26-882F-0220FF75124D}"/>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6" name="Espace réservé du pied de page 5">
            <a:extLst>
              <a:ext uri="{FF2B5EF4-FFF2-40B4-BE49-F238E27FC236}">
                <a16:creationId xmlns:a16="http://schemas.microsoft.com/office/drawing/2014/main" id="{A833DDD2-4AA3-47B9-8389-99B00DA6A1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24ADAB-AE2B-42B8-86C3-88F3A5499B52}"/>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196580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2D95D-144C-491E-888C-7B159C45F57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F412733-3F47-4D21-8B25-03644445D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11B247B-D4F2-46E0-B41D-28F2782F311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91A1DD-D294-4824-80EC-5B944C2E8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A0395BB-3D01-4EE5-8FE9-32E5E2304D6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7A95894-169D-4CF4-BBDF-60507F2FBB08}"/>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8" name="Espace réservé du pied de page 7">
            <a:extLst>
              <a:ext uri="{FF2B5EF4-FFF2-40B4-BE49-F238E27FC236}">
                <a16:creationId xmlns:a16="http://schemas.microsoft.com/office/drawing/2014/main" id="{21366F38-A69F-4944-A742-DD6DEB65F55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96BB97-9479-4F58-8AA4-D32D2305D882}"/>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297655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7CEB2-99FC-4346-AFFE-40EBEAF747C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922049E-1807-46E3-8768-3331CCB7F24D}"/>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4" name="Espace réservé du pied de page 3">
            <a:extLst>
              <a:ext uri="{FF2B5EF4-FFF2-40B4-BE49-F238E27FC236}">
                <a16:creationId xmlns:a16="http://schemas.microsoft.com/office/drawing/2014/main" id="{3D2BD92A-0B18-49C4-8730-0166DC9C116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B823F7E-DBD7-45C2-BBCD-693A848AF388}"/>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85167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CDF3F74-4A90-46C3-AA0F-E3269A762559}"/>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3" name="Espace réservé du pied de page 2">
            <a:extLst>
              <a:ext uri="{FF2B5EF4-FFF2-40B4-BE49-F238E27FC236}">
                <a16:creationId xmlns:a16="http://schemas.microsoft.com/office/drawing/2014/main" id="{F2280621-B72C-4E31-BE26-99A615F19C2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238983C-492B-4795-8498-30272FC6A251}"/>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50541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97ED6-8280-42C5-9E3E-ECE37D1C72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32074D-AC5E-4DCE-B177-A67FB810C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B962571-00EC-4C09-8EB0-A419EF10B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9B6099-3CCD-46B8-979D-6E1CFC07702C}"/>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6" name="Espace réservé du pied de page 5">
            <a:extLst>
              <a:ext uri="{FF2B5EF4-FFF2-40B4-BE49-F238E27FC236}">
                <a16:creationId xmlns:a16="http://schemas.microsoft.com/office/drawing/2014/main" id="{E7C2C59A-3B2D-4506-A575-FAC0C94F77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CBE1DE-A13C-4EC2-AB76-27CDEBBE9C15}"/>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372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76FA8-A9E3-4286-A445-C95699134C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EC42D3-D45B-47F3-8D84-584060D087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70CDA35-978C-4C83-BB15-6B9F12E9A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33583F4-086A-48EE-8AEE-D3D9B6262C8E}"/>
              </a:ext>
            </a:extLst>
          </p:cNvPr>
          <p:cNvSpPr>
            <a:spLocks noGrp="1"/>
          </p:cNvSpPr>
          <p:nvPr>
            <p:ph type="dt" sz="half" idx="10"/>
          </p:nvPr>
        </p:nvSpPr>
        <p:spPr/>
        <p:txBody>
          <a:bodyPr/>
          <a:lstStyle/>
          <a:p>
            <a:fld id="{078E7219-2EA6-4FD1-AF14-6C3C9F58BC0F}" type="datetimeFigureOut">
              <a:rPr lang="fr-FR" smtClean="0"/>
              <a:t>26/02/2024</a:t>
            </a:fld>
            <a:endParaRPr lang="fr-FR"/>
          </a:p>
        </p:txBody>
      </p:sp>
      <p:sp>
        <p:nvSpPr>
          <p:cNvPr id="6" name="Espace réservé du pied de page 5">
            <a:extLst>
              <a:ext uri="{FF2B5EF4-FFF2-40B4-BE49-F238E27FC236}">
                <a16:creationId xmlns:a16="http://schemas.microsoft.com/office/drawing/2014/main" id="{69A0AA65-0232-4928-B97E-2917B9724F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B4B05C-5B80-4C51-AB04-2A66A2265538}"/>
              </a:ext>
            </a:extLst>
          </p:cNvPr>
          <p:cNvSpPr>
            <a:spLocks noGrp="1"/>
          </p:cNvSpPr>
          <p:nvPr>
            <p:ph type="sldNum" sz="quarter" idx="12"/>
          </p:nvPr>
        </p:nvSpPr>
        <p:spPr/>
        <p:txBody>
          <a:bodyPr/>
          <a:lstStyle/>
          <a:p>
            <a:fld id="{4298F58D-2EB2-44C1-A16A-59A67D8215ED}" type="slidenum">
              <a:rPr lang="fr-FR" smtClean="0"/>
              <a:t>‹N°›</a:t>
            </a:fld>
            <a:endParaRPr lang="fr-FR"/>
          </a:p>
        </p:txBody>
      </p:sp>
    </p:spTree>
    <p:extLst>
      <p:ext uri="{BB962C8B-B14F-4D97-AF65-F5344CB8AC3E}">
        <p14:creationId xmlns:p14="http://schemas.microsoft.com/office/powerpoint/2010/main" val="25378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153C05B-2461-4165-BE51-349D1442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588D09-1D19-430B-8B26-A4B2A34AB6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6A0659-6FF3-42AD-9E5E-FB9AE1054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E7219-2EA6-4FD1-AF14-6C3C9F58BC0F}" type="datetimeFigureOut">
              <a:rPr lang="fr-FR" smtClean="0"/>
              <a:t>26/02/2024</a:t>
            </a:fld>
            <a:endParaRPr lang="fr-FR"/>
          </a:p>
        </p:txBody>
      </p:sp>
      <p:sp>
        <p:nvSpPr>
          <p:cNvPr id="5" name="Espace réservé du pied de page 4">
            <a:extLst>
              <a:ext uri="{FF2B5EF4-FFF2-40B4-BE49-F238E27FC236}">
                <a16:creationId xmlns:a16="http://schemas.microsoft.com/office/drawing/2014/main" id="{390F0FBD-A740-4605-B7F2-DC3587C2B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4E1B3A9-7BF7-4678-86A8-FC2ECCFA7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8F58D-2EB2-44C1-A16A-59A67D8215ED}" type="slidenum">
              <a:rPr lang="fr-FR" smtClean="0"/>
              <a:t>‹N°›</a:t>
            </a:fld>
            <a:endParaRPr lang="fr-FR"/>
          </a:p>
        </p:txBody>
      </p:sp>
    </p:spTree>
    <p:extLst>
      <p:ext uri="{BB962C8B-B14F-4D97-AF65-F5344CB8AC3E}">
        <p14:creationId xmlns:p14="http://schemas.microsoft.com/office/powerpoint/2010/main" val="4049458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z8_fl2UL0L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oetidelparco.it/le-poesie-di-poeti-nei-dialetti-ditalia-residenti-nella-capita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atania.liveuniversity.it/2020/07/16/ultimo-romanzo-montalbano-estratt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d716FTzdBA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4nK2bcOP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66910" y="1500174"/>
            <a:ext cx="7715304" cy="4643470"/>
          </a:xfrm>
        </p:spPr>
        <p:txBody>
          <a:bodyPr>
            <a:normAutofit/>
          </a:bodyPr>
          <a:lstStyle/>
          <a:p>
            <a:endParaRPr lang="fr-FR" sz="4000" b="1" i="1" dirty="0"/>
          </a:p>
          <a:p>
            <a:r>
              <a:rPr lang="fr-FR" sz="4000" b="1" i="1" dirty="0">
                <a:solidFill>
                  <a:srgbClr val="C00000"/>
                </a:solidFill>
              </a:rPr>
              <a:t>Lingua, </a:t>
            </a:r>
            <a:r>
              <a:rPr lang="fr-FR" sz="4000" b="1" i="1" dirty="0" err="1">
                <a:solidFill>
                  <a:srgbClr val="C00000"/>
                </a:solidFill>
              </a:rPr>
              <a:t>dialetto</a:t>
            </a:r>
            <a:r>
              <a:rPr lang="fr-FR" sz="4000" b="1" i="1" dirty="0">
                <a:solidFill>
                  <a:srgbClr val="C00000"/>
                </a:solidFill>
              </a:rPr>
              <a:t>, </a:t>
            </a:r>
            <a:r>
              <a:rPr lang="fr-FR" sz="4000" b="1" i="1" dirty="0" err="1">
                <a:solidFill>
                  <a:srgbClr val="C00000"/>
                </a:solidFill>
              </a:rPr>
              <a:t>varianti</a:t>
            </a:r>
            <a:r>
              <a:rPr lang="fr-FR" sz="4000" b="1" i="1" dirty="0">
                <a:solidFill>
                  <a:srgbClr val="C00000"/>
                </a:solidFill>
              </a:rPr>
              <a:t> </a:t>
            </a:r>
            <a:r>
              <a:rPr lang="fr-FR" sz="4000" b="1" i="1" dirty="0" err="1">
                <a:solidFill>
                  <a:srgbClr val="C00000"/>
                </a:solidFill>
              </a:rPr>
              <a:t>regionali</a:t>
            </a:r>
            <a:r>
              <a:rPr lang="fr-FR" sz="4000" b="1" i="1" dirty="0">
                <a:solidFill>
                  <a:srgbClr val="C00000"/>
                </a:solidFill>
              </a:rPr>
              <a:t> :</a:t>
            </a:r>
          </a:p>
          <a:p>
            <a:r>
              <a:rPr lang="fr-FR" sz="4000" b="1" i="1" dirty="0" err="1">
                <a:solidFill>
                  <a:srgbClr val="C00000"/>
                </a:solidFill>
              </a:rPr>
              <a:t>illustrazioni</a:t>
            </a:r>
            <a:endParaRPr lang="fr-FR" sz="4000" b="1" i="1" dirty="0">
              <a:solidFill>
                <a:srgbClr val="C00000"/>
              </a:solidFill>
            </a:endParaRPr>
          </a:p>
          <a:p>
            <a:r>
              <a:rPr lang="fr-FR" sz="4000" b="1" i="1" dirty="0" err="1">
                <a:solidFill>
                  <a:srgbClr val="0070C0"/>
                </a:solidFill>
              </a:rPr>
              <a:t>dialetti</a:t>
            </a:r>
            <a:r>
              <a:rPr lang="fr-FR" sz="4000" b="1" i="1" dirty="0">
                <a:solidFill>
                  <a:srgbClr val="C00000"/>
                </a:solidFill>
              </a:rPr>
              <a:t> e </a:t>
            </a:r>
            <a:r>
              <a:rPr lang="fr-FR" sz="4000" b="1" i="1" dirty="0" err="1">
                <a:solidFill>
                  <a:srgbClr val="0070C0"/>
                </a:solidFill>
              </a:rPr>
              <a:t>varianti</a:t>
            </a:r>
            <a:r>
              <a:rPr lang="fr-FR" sz="4000" b="1" i="1" dirty="0">
                <a:solidFill>
                  <a:srgbClr val="0070C0"/>
                </a:solidFill>
              </a:rPr>
              <a:t> </a:t>
            </a:r>
            <a:r>
              <a:rPr lang="fr-FR" sz="4000" b="1" i="1" dirty="0" err="1">
                <a:solidFill>
                  <a:srgbClr val="0070C0"/>
                </a:solidFill>
              </a:rPr>
              <a:t>regionali</a:t>
            </a:r>
            <a:endParaRPr lang="fr-FR" sz="4000" b="1" i="1" dirty="0">
              <a:solidFill>
                <a:srgbClr val="0070C0"/>
              </a:solidFill>
            </a:endParaRPr>
          </a:p>
          <a:p>
            <a:endParaRPr lang="fr-FR" sz="5400" b="1" i="1" dirty="0">
              <a:solidFill>
                <a:srgbClr val="C00000"/>
              </a:solidFill>
            </a:endParaRPr>
          </a:p>
        </p:txBody>
      </p:sp>
      <p:graphicFrame>
        <p:nvGraphicFramePr>
          <p:cNvPr id="4" name="Tableau 4">
            <a:extLst>
              <a:ext uri="{FF2B5EF4-FFF2-40B4-BE49-F238E27FC236}">
                <a16:creationId xmlns:a16="http://schemas.microsoft.com/office/drawing/2014/main" id="{4C5422F3-2A36-4180-96A2-FC968D8660A8}"/>
              </a:ext>
            </a:extLst>
          </p:cNvPr>
          <p:cNvGraphicFramePr>
            <a:graphicFrameLocks noGrp="1"/>
          </p:cNvGraphicFramePr>
          <p:nvPr>
            <p:extLst>
              <p:ext uri="{D42A27DB-BD31-4B8C-83A1-F6EECF244321}">
                <p14:modId xmlns:p14="http://schemas.microsoft.com/office/powerpoint/2010/main" val="3875238509"/>
              </p:ext>
            </p:extLst>
          </p:nvPr>
        </p:nvGraphicFramePr>
        <p:xfrm>
          <a:off x="2084845" y="3631724"/>
          <a:ext cx="8424936" cy="2589874"/>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3278259359"/>
                    </a:ext>
                  </a:extLst>
                </a:gridCol>
                <a:gridCol w="3816424">
                  <a:extLst>
                    <a:ext uri="{9D8B030D-6E8A-4147-A177-3AD203B41FA5}">
                      <a16:colId xmlns:a16="http://schemas.microsoft.com/office/drawing/2014/main" val="3198941874"/>
                    </a:ext>
                  </a:extLst>
                </a:gridCol>
              </a:tblGrid>
              <a:tr h="2589874">
                <a:tc>
                  <a:txBody>
                    <a:bodyPr/>
                    <a:lstStyle/>
                    <a:p>
                      <a:endParaRPr lang="fr-FR" dirty="0">
                        <a:solidFill>
                          <a:schemeClr val="tx1"/>
                        </a:solidFill>
                      </a:endParaRPr>
                    </a:p>
                  </a:txBody>
                  <a:tcPr>
                    <a:noFill/>
                  </a:tcPr>
                </a:tc>
                <a:tc>
                  <a:txBody>
                    <a:bodyPr/>
                    <a:lstStyle/>
                    <a:p>
                      <a:pPr marL="88900" indent="0"/>
                      <a:endParaRPr lang="fr-FR" sz="1600" b="1" i="1" dirty="0">
                        <a:solidFill>
                          <a:srgbClr val="00B050"/>
                        </a:solidFill>
                      </a:endParaRPr>
                    </a:p>
                  </a:txBody>
                  <a:tcPr>
                    <a:noFill/>
                  </a:tcPr>
                </a:tc>
                <a:extLst>
                  <a:ext uri="{0D108BD9-81ED-4DB2-BD59-A6C34878D82A}">
                    <a16:rowId xmlns:a16="http://schemas.microsoft.com/office/drawing/2014/main" val="1595035592"/>
                  </a:ext>
                </a:extLst>
              </a:tr>
            </a:tbl>
          </a:graphicData>
        </a:graphic>
      </p:graphicFrame>
      <p:sp>
        <p:nvSpPr>
          <p:cNvPr id="6" name="Titre 5">
            <a:extLst>
              <a:ext uri="{FF2B5EF4-FFF2-40B4-BE49-F238E27FC236}">
                <a16:creationId xmlns:a16="http://schemas.microsoft.com/office/drawing/2014/main" id="{FB08C361-6425-F634-5500-9D7AA428BA59}"/>
              </a:ext>
            </a:extLst>
          </p:cNvPr>
          <p:cNvSpPr>
            <a:spLocks noGrp="1"/>
          </p:cNvSpPr>
          <p:nvPr>
            <p:ph type="ctrTitle"/>
          </p:nvPr>
        </p:nvSpPr>
        <p:spPr/>
        <p:txBody>
          <a:bodyPr/>
          <a:lstStyle/>
          <a:p>
            <a:endParaRPr lang="fr-FR"/>
          </a:p>
        </p:txBody>
      </p:sp>
      <p:sp>
        <p:nvSpPr>
          <p:cNvPr id="7" name="Titre 1">
            <a:extLst>
              <a:ext uri="{FF2B5EF4-FFF2-40B4-BE49-F238E27FC236}">
                <a16:creationId xmlns:a16="http://schemas.microsoft.com/office/drawing/2014/main" id="{0670CD07-586C-D959-B0D7-81E6183E813D}"/>
              </a:ext>
            </a:extLst>
          </p:cNvPr>
          <p:cNvSpPr>
            <a:spLocks noGrp="1"/>
          </p:cNvSpPr>
          <p:nvPr/>
        </p:nvSpPr>
        <p:spPr>
          <a:xfrm>
            <a:off x="2209800" y="0"/>
            <a:ext cx="7772400" cy="475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b="1" dirty="0">
                <a:effectLst/>
                <a:latin typeface="Times New Roman" panose="02020603050405020304" pitchFamily="18" charset="0"/>
                <a:ea typeface="Times New Roman" panose="02020603050405020304" pitchFamily="18" charset="0"/>
              </a:rPr>
              <a:t>Grammaire italienne</a:t>
            </a:r>
            <a:r>
              <a:rPr lang="en-US" sz="1600" b="1"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L4ITMGRA - </a:t>
            </a:r>
            <a:r>
              <a:rPr lang="fr-FR" sz="1600" b="1" dirty="0">
                <a:effectLst/>
                <a:latin typeface="Times New Roman" panose="02020603050405020304" pitchFamily="18" charset="0"/>
                <a:ea typeface="Times New Roman" panose="02020603050405020304" pitchFamily="18" charset="0"/>
              </a:rPr>
              <a:t>2023-2024</a:t>
            </a:r>
            <a:endParaRPr lang="fr-FR" sz="1600" b="1" dirty="0"/>
          </a:p>
        </p:txBody>
      </p:sp>
    </p:spTree>
    <p:extLst>
      <p:ext uri="{BB962C8B-B14F-4D97-AF65-F5344CB8AC3E}">
        <p14:creationId xmlns:p14="http://schemas.microsoft.com/office/powerpoint/2010/main" val="182831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B6C3F-6C57-445A-AF57-7991F809DD1B}"/>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CB0BBC6A-C9E0-49A0-BE17-96119F00C6B0}"/>
              </a:ext>
            </a:extLst>
          </p:cNvPr>
          <p:cNvSpPr>
            <a:spLocks noGrp="1"/>
          </p:cNvSpPr>
          <p:nvPr>
            <p:ph idx="1"/>
          </p:nvPr>
        </p:nvSpPr>
        <p:spPr>
          <a:xfrm>
            <a:off x="587023" y="365124"/>
            <a:ext cx="11209866" cy="6492875"/>
          </a:xfrm>
        </p:spPr>
        <p:txBody>
          <a:bodyPr>
            <a:normAutofit/>
          </a:bodyPr>
          <a:lstStyle/>
          <a:p>
            <a:pPr marL="0" indent="0" algn="ctr">
              <a:buNone/>
            </a:pPr>
            <a:r>
              <a:rPr lang="fr-FR" dirty="0" err="1"/>
              <a:t>Esempi</a:t>
            </a:r>
            <a:r>
              <a:rPr lang="fr-FR" dirty="0"/>
              <a:t> di </a:t>
            </a:r>
            <a:r>
              <a:rPr lang="fr-FR" dirty="0" err="1"/>
              <a:t>dialetto</a:t>
            </a:r>
            <a:r>
              <a:rPr lang="fr-FR" dirty="0"/>
              <a:t> </a:t>
            </a:r>
            <a:r>
              <a:rPr lang="fr-FR" dirty="0" err="1"/>
              <a:t>nella</a:t>
            </a:r>
            <a:r>
              <a:rPr lang="fr-FR" dirty="0"/>
              <a:t> canzone</a:t>
            </a:r>
          </a:p>
          <a:p>
            <a:pPr marL="0" indent="0">
              <a:buNone/>
            </a:pPr>
            <a:endParaRPr lang="fr-FR" b="1" i="1" dirty="0"/>
          </a:p>
          <a:p>
            <a:pPr marL="0" indent="0">
              <a:buNone/>
            </a:pPr>
            <a:r>
              <a:rPr lang="fr-FR" b="1" i="1" dirty="0" err="1"/>
              <a:t>Salento</a:t>
            </a:r>
            <a:endParaRPr lang="fr-FR" b="1" i="1" dirty="0"/>
          </a:p>
          <a:p>
            <a:pPr marL="0" indent="0">
              <a:buNone/>
            </a:pPr>
            <a:endParaRPr lang="fr-FR" dirty="0"/>
          </a:p>
          <a:p>
            <a:pPr marL="0" indent="0">
              <a:buNone/>
            </a:pPr>
            <a:r>
              <a:rPr lang="it-IT" sz="1600" dirty="0"/>
              <a:t>Se nu te </a:t>
            </a:r>
            <a:r>
              <a:rPr lang="it-IT" sz="1600" dirty="0">
                <a:highlight>
                  <a:srgbClr val="FF00FF"/>
                </a:highlight>
              </a:rPr>
              <a:t>scerri</a:t>
            </a:r>
            <a:r>
              <a:rPr lang="it-IT" sz="1600" dirty="0"/>
              <a:t> mai delle radici ca tieni		Se non dimentichi mai le tue radici</a:t>
            </a:r>
          </a:p>
          <a:p>
            <a:pPr marL="0" indent="0">
              <a:buNone/>
            </a:pPr>
            <a:r>
              <a:rPr lang="it-IT" sz="1600" dirty="0"/>
              <a:t>rispetti </a:t>
            </a:r>
            <a:r>
              <a:rPr lang="it-IT" sz="1600" dirty="0">
                <a:highlight>
                  <a:srgbClr val="00FFFF"/>
                </a:highlight>
              </a:rPr>
              <a:t>puru</a:t>
            </a:r>
            <a:r>
              <a:rPr lang="it-IT" sz="1600" dirty="0"/>
              <a:t> quidde te li paisi lontani,		rispetti anche quelle dei paesi lontani.</a:t>
            </a:r>
          </a:p>
          <a:p>
            <a:pPr marL="0" indent="0">
              <a:buNone/>
            </a:pPr>
            <a:r>
              <a:rPr lang="it-IT" sz="1600" dirty="0"/>
              <a:t>Se nu te scerri mai de du ete ca ieni		Se non dimentichi mai da dove vieni</a:t>
            </a:r>
          </a:p>
          <a:p>
            <a:pPr marL="0" indent="0">
              <a:buNone/>
            </a:pPr>
            <a:r>
              <a:rPr lang="it-IT" sz="1600" dirty="0"/>
              <a:t>dai chiu valore alla cultura ca tieni.		dai più valore alla tua cultura.</a:t>
            </a:r>
          </a:p>
          <a:p>
            <a:pPr marL="0" indent="0">
              <a:buNone/>
            </a:pPr>
            <a:r>
              <a:rPr lang="it-IT" sz="1600" dirty="0"/>
              <a:t>Simu salentini de lu </a:t>
            </a:r>
            <a:r>
              <a:rPr lang="it-IT" sz="1600" dirty="0">
                <a:highlight>
                  <a:srgbClr val="00FFFF"/>
                </a:highlight>
              </a:rPr>
              <a:t>munnu</a:t>
            </a:r>
            <a:r>
              <a:rPr lang="it-IT" sz="1600" dirty="0"/>
              <a:t> cittadini,		Siamo salentini del mondo cittadini,</a:t>
            </a:r>
          </a:p>
          <a:p>
            <a:pPr marL="0" indent="0">
              <a:buNone/>
            </a:pPr>
            <a:r>
              <a:rPr lang="it-IT" sz="1600" dirty="0"/>
              <a:t>radicati alli Messapi cu li Greci e Bizantini.		radicati ai Messapi coi Greci e i Bizantini.</a:t>
            </a:r>
          </a:p>
          <a:p>
            <a:pPr marL="0" indent="0">
              <a:buNone/>
            </a:pPr>
            <a:r>
              <a:rPr lang="it-IT" sz="1600" dirty="0"/>
              <a:t>Uniti intra stu stile osce cu li Giamaicani,		Uniti in questo stile oggi con i Giamaicani,</a:t>
            </a:r>
          </a:p>
          <a:p>
            <a:pPr marL="0" indent="0">
              <a:buNone/>
            </a:pPr>
            <a:r>
              <a:rPr lang="it-IT" sz="1600" dirty="0"/>
              <a:t>dimme tie te du ete ca sta bieni...		dimmi, tu, da dove vieni...</a:t>
            </a:r>
          </a:p>
          <a:p>
            <a:pPr marL="0" indent="0">
              <a:buNone/>
            </a:pPr>
            <a:endParaRPr lang="fr-FR" sz="2200" dirty="0"/>
          </a:p>
          <a:p>
            <a:pPr marL="0" indent="0">
              <a:buNone/>
            </a:pPr>
            <a:r>
              <a:rPr lang="fr-FR" sz="2200" dirty="0"/>
              <a:t>[Sud </a:t>
            </a:r>
            <a:r>
              <a:rPr lang="fr-FR" sz="2200" dirty="0" err="1"/>
              <a:t>sound</a:t>
            </a:r>
            <a:r>
              <a:rPr lang="fr-FR" sz="2200" dirty="0"/>
              <a:t> System, </a:t>
            </a:r>
            <a:r>
              <a:rPr lang="fr-FR" sz="2200" i="1" dirty="0"/>
              <a:t>Le </a:t>
            </a:r>
            <a:r>
              <a:rPr lang="fr-FR" sz="2200" i="1" dirty="0" err="1"/>
              <a:t>radici</a:t>
            </a:r>
            <a:r>
              <a:rPr lang="fr-FR" sz="2200" i="1" dirty="0"/>
              <a:t> ca </a:t>
            </a:r>
            <a:r>
              <a:rPr lang="fr-FR" sz="2200" i="1" dirty="0" err="1"/>
              <a:t>tieni</a:t>
            </a:r>
            <a:r>
              <a:rPr lang="fr-FR" sz="2200" dirty="0"/>
              <a:t>, in </a:t>
            </a:r>
            <a:r>
              <a:rPr lang="fr-FR" sz="2200" i="1" dirty="0" err="1"/>
              <a:t>Lontano</a:t>
            </a:r>
            <a:r>
              <a:rPr lang="fr-FR" sz="2200" i="1" dirty="0"/>
              <a:t> </a:t>
            </a:r>
            <a:r>
              <a:rPr lang="fr-FR" sz="2200" dirty="0"/>
              <a:t>2003]	</a:t>
            </a:r>
          </a:p>
          <a:p>
            <a:pPr marL="0" indent="0">
              <a:buNone/>
            </a:pPr>
            <a:r>
              <a:rPr lang="fr-FR" sz="2200" dirty="0">
                <a:hlinkClick r:id="rId2"/>
              </a:rPr>
              <a:t>https://www.youtube.com/watch?v=z8_fl2UL0L0</a:t>
            </a:r>
            <a:endParaRPr lang="fr-FR" sz="2200" dirty="0"/>
          </a:p>
        </p:txBody>
      </p:sp>
    </p:spTree>
    <p:extLst>
      <p:ext uri="{BB962C8B-B14F-4D97-AF65-F5344CB8AC3E}">
        <p14:creationId xmlns:p14="http://schemas.microsoft.com/office/powerpoint/2010/main" val="295169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C63F3-85A6-4C29-9141-DF82D8CD6DA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501D090-DDF6-438F-B7CD-2A4AB970D94E}"/>
              </a:ext>
            </a:extLst>
          </p:cNvPr>
          <p:cNvSpPr>
            <a:spLocks noGrp="1"/>
          </p:cNvSpPr>
          <p:nvPr>
            <p:ph idx="1"/>
          </p:nvPr>
        </p:nvSpPr>
        <p:spPr>
          <a:xfrm>
            <a:off x="838200" y="365125"/>
            <a:ext cx="10515600" cy="5811838"/>
          </a:xfrm>
        </p:spPr>
        <p:txBody>
          <a:bodyPr>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6000" b="1" i="0" u="none" strike="noStrike" cap="none" normalizeH="0" baseline="0" dirty="0">
                <a:ln>
                  <a:noFill/>
                </a:ln>
                <a:solidFill>
                  <a:schemeClr val="tx1"/>
                </a:solidFill>
                <a:effectLst/>
                <a:latin typeface="Arial" panose="020B0604020202020204" pitchFamily="34" charset="0"/>
              </a:rPr>
              <a:t>Le </a:t>
            </a:r>
            <a:r>
              <a:rPr kumimoji="0" lang="fr-FR" altLang="fr-FR" sz="6000" b="1" i="0" u="none" strike="noStrike" cap="none" normalizeH="0" baseline="0" dirty="0" err="1">
                <a:ln>
                  <a:noFill/>
                </a:ln>
                <a:solidFill>
                  <a:schemeClr val="tx1"/>
                </a:solidFill>
                <a:effectLst/>
                <a:latin typeface="Arial" panose="020B0604020202020204" pitchFamily="34" charset="0"/>
              </a:rPr>
              <a:t>poesie</a:t>
            </a:r>
            <a:r>
              <a:rPr kumimoji="0" lang="fr-FR" altLang="fr-FR" sz="6000" b="1" i="0" u="none" strike="noStrike" cap="none" normalizeH="0" baseline="0" dirty="0">
                <a:ln>
                  <a:noFill/>
                </a:ln>
                <a:solidFill>
                  <a:schemeClr val="tx1"/>
                </a:solidFill>
                <a:effectLst/>
                <a:latin typeface="Arial" panose="020B0604020202020204" pitchFamily="34" charset="0"/>
              </a:rPr>
              <a:t> di </a:t>
            </a:r>
            <a:r>
              <a:rPr kumimoji="0" lang="fr-FR" altLang="fr-FR" sz="6000" b="1" i="0" u="none" strike="noStrike" cap="none" normalizeH="0" baseline="0" dirty="0" err="1">
                <a:ln>
                  <a:noFill/>
                </a:ln>
                <a:solidFill>
                  <a:schemeClr val="tx1"/>
                </a:solidFill>
                <a:effectLst/>
                <a:latin typeface="Arial" panose="020B0604020202020204" pitchFamily="34" charset="0"/>
              </a:rPr>
              <a:t>Poeti</a:t>
            </a:r>
            <a:r>
              <a:rPr kumimoji="0" lang="fr-FR" altLang="fr-FR" sz="6000" b="1" i="0" u="none" strike="noStrike" cap="none" normalizeH="0" baseline="0" dirty="0">
                <a:ln>
                  <a:noFill/>
                </a:ln>
                <a:solidFill>
                  <a:schemeClr val="tx1"/>
                </a:solidFill>
                <a:effectLst/>
                <a:latin typeface="Arial" panose="020B0604020202020204" pitchFamily="34" charset="0"/>
              </a:rPr>
              <a:t> </a:t>
            </a:r>
            <a:r>
              <a:rPr kumimoji="0" lang="fr-FR" altLang="fr-FR" sz="6000" b="1" i="0" u="none" strike="noStrike" cap="none" normalizeH="0" baseline="0" dirty="0" err="1">
                <a:ln>
                  <a:noFill/>
                </a:ln>
                <a:solidFill>
                  <a:schemeClr val="tx1"/>
                </a:solidFill>
                <a:effectLst/>
                <a:latin typeface="Arial" panose="020B0604020202020204" pitchFamily="34" charset="0"/>
              </a:rPr>
              <a:t>nei</a:t>
            </a:r>
            <a:r>
              <a:rPr kumimoji="0" lang="fr-FR" altLang="fr-FR" sz="6000" b="1" i="0" u="none" strike="noStrike" cap="none" normalizeH="0" baseline="0" dirty="0">
                <a:ln>
                  <a:noFill/>
                </a:ln>
                <a:solidFill>
                  <a:schemeClr val="tx1"/>
                </a:solidFill>
                <a:effectLst/>
                <a:latin typeface="Arial" panose="020B0604020202020204" pitchFamily="34" charset="0"/>
              </a:rPr>
              <a:t> </a:t>
            </a:r>
            <a:r>
              <a:rPr kumimoji="0" lang="fr-FR" altLang="fr-FR" sz="6000" b="1" i="0" u="none" strike="noStrike" cap="none" normalizeH="0" baseline="0" dirty="0" err="1">
                <a:ln>
                  <a:noFill/>
                </a:ln>
                <a:solidFill>
                  <a:schemeClr val="tx1"/>
                </a:solidFill>
                <a:effectLst/>
                <a:latin typeface="Arial" panose="020B0604020202020204" pitchFamily="34" charset="0"/>
              </a:rPr>
              <a:t>dialetti</a:t>
            </a:r>
            <a:r>
              <a:rPr kumimoji="0" lang="fr-FR" altLang="fr-FR" sz="6000" b="1" i="0" u="none" strike="noStrike" cap="none" normalizeH="0" baseline="0" dirty="0">
                <a:ln>
                  <a:noFill/>
                </a:ln>
                <a:solidFill>
                  <a:schemeClr val="tx1"/>
                </a:solidFill>
                <a:effectLst/>
                <a:latin typeface="Arial" panose="020B0604020202020204" pitchFamily="34" charset="0"/>
              </a:rPr>
              <a:t> d’Italia </a:t>
            </a:r>
            <a:r>
              <a:rPr kumimoji="0" lang="fr-FR" altLang="fr-FR" sz="6000" b="1" i="0" u="none" strike="noStrike" cap="none" normalizeH="0" baseline="0" dirty="0" err="1">
                <a:ln>
                  <a:noFill/>
                </a:ln>
                <a:solidFill>
                  <a:schemeClr val="tx1"/>
                </a:solidFill>
                <a:effectLst/>
                <a:latin typeface="Arial" panose="020B0604020202020204" pitchFamily="34" charset="0"/>
              </a:rPr>
              <a:t>residenti</a:t>
            </a:r>
            <a:r>
              <a:rPr kumimoji="0" lang="fr-FR" altLang="fr-FR" sz="6000" b="1" i="0" u="none" strike="noStrike" cap="none" normalizeH="0" baseline="0" dirty="0">
                <a:ln>
                  <a:noFill/>
                </a:ln>
                <a:solidFill>
                  <a:schemeClr val="tx1"/>
                </a:solidFill>
                <a:effectLst/>
                <a:latin typeface="Arial" panose="020B0604020202020204" pitchFamily="34" charset="0"/>
              </a:rPr>
              <a:t> </a:t>
            </a:r>
            <a:r>
              <a:rPr kumimoji="0" lang="fr-FR" altLang="fr-FR" sz="6000" b="1" i="0" u="none" strike="noStrike" cap="none" normalizeH="0" baseline="0" dirty="0" err="1">
                <a:ln>
                  <a:noFill/>
                </a:ln>
                <a:solidFill>
                  <a:schemeClr val="tx1"/>
                </a:solidFill>
                <a:effectLst/>
                <a:latin typeface="Arial" panose="020B0604020202020204" pitchFamily="34" charset="0"/>
              </a:rPr>
              <a:t>nella</a:t>
            </a:r>
            <a:r>
              <a:rPr kumimoji="0" lang="fr-FR" altLang="fr-FR" sz="6000" b="1" i="0" u="none" strike="noStrike" cap="none" normalizeH="0" baseline="0" dirty="0">
                <a:ln>
                  <a:noFill/>
                </a:ln>
                <a:solidFill>
                  <a:schemeClr val="tx1"/>
                </a:solidFill>
                <a:effectLst/>
                <a:latin typeface="Arial" panose="020B0604020202020204" pitchFamily="34" charset="0"/>
              </a:rPr>
              <a:t> Capitale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6600" b="0" i="0" u="none" strike="noStrike" cap="none" normalizeH="0" baseline="0" dirty="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6600" b="0" i="0" u="none" strike="noStrike" cap="none" normalizeH="0" baseline="0" dirty="0">
                <a:ln>
                  <a:noFill/>
                </a:ln>
                <a:solidFill>
                  <a:schemeClr val="tx1"/>
                </a:solidFill>
                <a:effectLst/>
                <a:latin typeface="Arial" panose="020B0604020202020204" pitchFamily="34" charset="0"/>
              </a:rPr>
              <a:t>Sabato</a:t>
            </a:r>
            <a:r>
              <a:rPr kumimoji="0" lang="fr-FR" altLang="fr-FR" sz="6600" b="1" i="0" u="none" strike="noStrike" cap="none" normalizeH="0" baseline="0" dirty="0">
                <a:ln>
                  <a:noFill/>
                </a:ln>
                <a:solidFill>
                  <a:schemeClr val="tx1"/>
                </a:solidFill>
                <a:effectLst/>
                <a:latin typeface="Arial" panose="020B0604020202020204" pitchFamily="34" charset="0"/>
              </a:rPr>
              <a:t> 25 </a:t>
            </a:r>
            <a:r>
              <a:rPr kumimoji="0" lang="fr-FR" altLang="fr-FR" sz="6600" b="1" i="0" u="none" strike="noStrike" cap="none" normalizeH="0" baseline="0" dirty="0" err="1">
                <a:ln>
                  <a:noFill/>
                </a:ln>
                <a:solidFill>
                  <a:schemeClr val="tx1"/>
                </a:solidFill>
                <a:effectLst/>
                <a:latin typeface="Arial" panose="020B0604020202020204" pitchFamily="34" charset="0"/>
              </a:rPr>
              <a:t>gennaio</a:t>
            </a:r>
            <a:r>
              <a:rPr kumimoji="0" lang="fr-FR" altLang="fr-FR" sz="6600" b="1" i="0" u="none" strike="noStrike" cap="none" normalizeH="0" baseline="0" dirty="0">
                <a:ln>
                  <a:noFill/>
                </a:ln>
                <a:solidFill>
                  <a:schemeClr val="tx1"/>
                </a:solidFill>
                <a:effectLst/>
                <a:latin typeface="Arial" panose="020B0604020202020204" pitchFamily="34" charset="0"/>
              </a:rPr>
              <a:t> 2020 </a:t>
            </a:r>
            <a:r>
              <a:rPr kumimoji="0" lang="fr-FR" altLang="fr-FR" sz="6600" b="0" i="0" u="none" strike="noStrike" cap="none" normalizeH="0" baseline="0" dirty="0">
                <a:ln>
                  <a:noFill/>
                </a:ln>
                <a:solidFill>
                  <a:schemeClr val="tx1"/>
                </a:solidFill>
                <a:effectLst/>
                <a:latin typeface="Arial" panose="020B0604020202020204" pitchFamily="34" charset="0"/>
              </a:rPr>
              <a:t>presso la </a:t>
            </a:r>
            <a:r>
              <a:rPr kumimoji="0" lang="fr-FR" altLang="fr-FR" sz="6600" b="0" i="0" u="none" strike="noStrike" cap="none" normalizeH="0" baseline="0" dirty="0" err="1">
                <a:ln>
                  <a:noFill/>
                </a:ln>
                <a:solidFill>
                  <a:schemeClr val="tx1"/>
                </a:solidFill>
                <a:effectLst/>
                <a:latin typeface="Arial" panose="020B0604020202020204" pitchFamily="34" charset="0"/>
              </a:rPr>
              <a:t>Biblioteca</a:t>
            </a:r>
            <a:r>
              <a:rPr kumimoji="0" lang="fr-FR" altLang="fr-FR" sz="6600" b="0" i="0" u="none" strike="noStrike" cap="none" normalizeH="0" baseline="0" dirty="0">
                <a:ln>
                  <a:noFill/>
                </a:ln>
                <a:solidFill>
                  <a:schemeClr val="tx1"/>
                </a:solidFill>
                <a:effectLst/>
                <a:latin typeface="Arial" panose="020B0604020202020204" pitchFamily="34" charset="0"/>
              </a:rPr>
              <a:t> di San Marco Evangelista in Agro </a:t>
            </a:r>
            <a:r>
              <a:rPr kumimoji="0" lang="fr-FR" altLang="fr-FR" sz="6600" b="0" i="0" u="none" strike="noStrike" cap="none" normalizeH="0" baseline="0" dirty="0" err="1">
                <a:ln>
                  <a:noFill/>
                </a:ln>
                <a:solidFill>
                  <a:schemeClr val="tx1"/>
                </a:solidFill>
                <a:effectLst/>
                <a:latin typeface="Arial" panose="020B0604020202020204" pitchFamily="34" charset="0"/>
              </a:rPr>
              <a:t>Laurentino</a:t>
            </a:r>
            <a:r>
              <a:rPr kumimoji="0" lang="fr-FR" altLang="fr-FR" sz="6600" b="0" i="0" u="none" strike="noStrike" cap="none" normalizeH="0" baseline="0" dirty="0">
                <a:ln>
                  <a:noFill/>
                </a:ln>
                <a:solidFill>
                  <a:schemeClr val="tx1"/>
                </a:solidFill>
                <a:effectLst/>
                <a:latin typeface="Arial" panose="020B0604020202020204" pitchFamily="34" charset="0"/>
              </a:rPr>
              <a:t> in via </a:t>
            </a:r>
            <a:r>
              <a:rPr kumimoji="0" lang="fr-FR" altLang="fr-FR" sz="6600" b="0" i="0" u="none" strike="noStrike" cap="none" normalizeH="0" baseline="0" dirty="0" err="1">
                <a:ln>
                  <a:noFill/>
                </a:ln>
                <a:solidFill>
                  <a:schemeClr val="tx1"/>
                </a:solidFill>
                <a:effectLst/>
                <a:latin typeface="Arial" panose="020B0604020202020204" pitchFamily="34" charset="0"/>
              </a:rPr>
              <a:t>Fratelli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Reiss</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Romoli</a:t>
            </a:r>
            <a:r>
              <a:rPr kumimoji="0" lang="fr-FR" altLang="fr-FR" sz="6600" b="0" i="0" u="none" strike="noStrike" cap="none" normalizeH="0" baseline="0" dirty="0">
                <a:ln>
                  <a:noFill/>
                </a:ln>
                <a:solidFill>
                  <a:schemeClr val="tx1"/>
                </a:solidFill>
                <a:effectLst/>
                <a:latin typeface="Arial" panose="020B0604020202020204" pitchFamily="34" charset="0"/>
              </a:rPr>
              <a:t> a </a:t>
            </a:r>
            <a:r>
              <a:rPr kumimoji="0" lang="fr-FR" altLang="fr-FR" sz="6600" b="1" i="0" u="none" strike="noStrike" cap="none" normalizeH="0" baseline="0" dirty="0">
                <a:ln>
                  <a:noFill/>
                </a:ln>
                <a:solidFill>
                  <a:schemeClr val="tx1"/>
                </a:solidFill>
                <a:effectLst/>
                <a:latin typeface="Arial" panose="020B0604020202020204" pitchFamily="34" charset="0"/>
              </a:rPr>
              <a:t>Roma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Quartiere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Giulian-Dalmata</a:t>
            </a:r>
            <a:r>
              <a:rPr kumimoji="0" lang="fr-FR" altLang="fr-FR" sz="6600" b="0" i="0" u="none" strike="noStrike" cap="none" normalizeH="0" baseline="0" dirty="0">
                <a:ln>
                  <a:noFill/>
                </a:ln>
                <a:solidFill>
                  <a:schemeClr val="tx1"/>
                </a:solidFill>
                <a:effectLst/>
                <a:latin typeface="Arial" panose="020B0604020202020204" pitchFamily="34" charset="0"/>
              </a:rPr>
              <a:t>) si è </a:t>
            </a:r>
            <a:r>
              <a:rPr kumimoji="0" lang="fr-FR" altLang="fr-FR" sz="6600" b="0" i="0" u="none" strike="noStrike" cap="none" normalizeH="0" baseline="0" dirty="0" err="1">
                <a:ln>
                  <a:noFill/>
                </a:ln>
                <a:solidFill>
                  <a:schemeClr val="tx1"/>
                </a:solidFill>
                <a:effectLst/>
                <a:latin typeface="Arial" panose="020B0604020202020204" pitchFamily="34" charset="0"/>
              </a:rPr>
              <a:t>svolto</a:t>
            </a:r>
            <a:r>
              <a:rPr kumimoji="0" lang="fr-FR" altLang="fr-FR" sz="6600" b="0" i="0" u="none" strike="noStrike" cap="none" normalizeH="0" baseline="0" dirty="0">
                <a:ln>
                  <a:noFill/>
                </a:ln>
                <a:solidFill>
                  <a:schemeClr val="tx1"/>
                </a:solidFill>
                <a:effectLst/>
                <a:latin typeface="Arial" panose="020B0604020202020204" pitchFamily="34" charset="0"/>
              </a:rPr>
              <a:t> con </a:t>
            </a:r>
            <a:r>
              <a:rPr kumimoji="0" lang="fr-FR" altLang="fr-FR" sz="6600" b="0" i="0" u="none" strike="noStrike" cap="none" normalizeH="0" baseline="0" dirty="0" err="1">
                <a:ln>
                  <a:noFill/>
                </a:ln>
                <a:solidFill>
                  <a:schemeClr val="tx1"/>
                </a:solidFill>
                <a:effectLst/>
                <a:latin typeface="Arial" panose="020B0604020202020204" pitchFamily="34" charset="0"/>
              </a:rPr>
              <a:t>successo</a:t>
            </a:r>
            <a:r>
              <a:rPr kumimoji="0" lang="fr-FR" altLang="fr-FR" sz="6600" b="0" i="0" u="none" strike="noStrike" cap="none" normalizeH="0" baseline="0" dirty="0">
                <a:ln>
                  <a:noFill/>
                </a:ln>
                <a:solidFill>
                  <a:schemeClr val="tx1"/>
                </a:solidFill>
                <a:effectLst/>
                <a:latin typeface="Arial" panose="020B0604020202020204" pitchFamily="34" charset="0"/>
              </a:rPr>
              <a:t> la seconda </a:t>
            </a:r>
            <a:r>
              <a:rPr kumimoji="0" lang="fr-FR" altLang="fr-FR" sz="6600" b="0" i="0" u="none" strike="noStrike" cap="none" normalizeH="0" baseline="0" dirty="0" err="1">
                <a:ln>
                  <a:noFill/>
                </a:ln>
                <a:solidFill>
                  <a:schemeClr val="tx1"/>
                </a:solidFill>
                <a:effectLst/>
                <a:latin typeface="Arial" panose="020B0604020202020204" pitchFamily="34" charset="0"/>
              </a:rPr>
              <a:t>edizione</a:t>
            </a:r>
            <a:r>
              <a:rPr kumimoji="0" lang="fr-FR" altLang="fr-FR" sz="6600" b="0" i="0" u="none" strike="noStrike" cap="none" normalizeH="0" baseline="0" dirty="0">
                <a:ln>
                  <a:noFill/>
                </a:ln>
                <a:solidFill>
                  <a:schemeClr val="tx1"/>
                </a:solidFill>
                <a:effectLst/>
                <a:latin typeface="Arial" panose="020B0604020202020204" pitchFamily="34" charset="0"/>
              </a:rPr>
              <a:t> di </a:t>
            </a:r>
            <a:r>
              <a:rPr kumimoji="0" lang="fr-FR" altLang="fr-FR" sz="6600" b="1" i="0" u="none" strike="noStrike" cap="none" normalizeH="0" baseline="0" dirty="0" err="1">
                <a:ln>
                  <a:noFill/>
                </a:ln>
                <a:solidFill>
                  <a:srgbClr val="FF0000"/>
                </a:solidFill>
                <a:effectLst/>
                <a:latin typeface="Arial" panose="020B0604020202020204" pitchFamily="34" charset="0"/>
              </a:rPr>
              <a:t>Poeti</a:t>
            </a:r>
            <a:r>
              <a:rPr kumimoji="0" lang="fr-FR" altLang="fr-FR" sz="6600" b="1" i="0" u="none" strike="noStrike" cap="none" normalizeH="0" baseline="0" dirty="0">
                <a:ln>
                  <a:noFill/>
                </a:ln>
                <a:solidFill>
                  <a:srgbClr val="FF0000"/>
                </a:solidFill>
                <a:effectLst/>
                <a:latin typeface="Arial" panose="020B0604020202020204" pitchFamily="34" charset="0"/>
              </a:rPr>
              <a:t> </a:t>
            </a:r>
            <a:r>
              <a:rPr kumimoji="0" lang="fr-FR" altLang="fr-FR" sz="6600" b="1" i="0" u="none" strike="noStrike" cap="none" normalizeH="0" baseline="0" dirty="0" err="1">
                <a:ln>
                  <a:noFill/>
                </a:ln>
                <a:solidFill>
                  <a:srgbClr val="FF0000"/>
                </a:solidFill>
                <a:effectLst/>
                <a:latin typeface="Arial" panose="020B0604020202020204" pitchFamily="34" charset="0"/>
              </a:rPr>
              <a:t>nei</a:t>
            </a:r>
            <a:r>
              <a:rPr kumimoji="0" lang="fr-FR" altLang="fr-FR" sz="6600" b="1" i="0" u="none" strike="noStrike" cap="none" normalizeH="0" baseline="0" dirty="0">
                <a:ln>
                  <a:noFill/>
                </a:ln>
                <a:solidFill>
                  <a:srgbClr val="FF0000"/>
                </a:solidFill>
                <a:effectLst/>
                <a:latin typeface="Arial" panose="020B0604020202020204" pitchFamily="34" charset="0"/>
              </a:rPr>
              <a:t> </a:t>
            </a:r>
            <a:r>
              <a:rPr kumimoji="0" lang="fr-FR" altLang="fr-FR" sz="6600" b="1" i="0" u="none" strike="noStrike" cap="none" normalizeH="0" baseline="0" dirty="0" err="1">
                <a:ln>
                  <a:noFill/>
                </a:ln>
                <a:solidFill>
                  <a:srgbClr val="FF0000"/>
                </a:solidFill>
                <a:effectLst/>
                <a:latin typeface="Arial" panose="020B0604020202020204" pitchFamily="34" charset="0"/>
              </a:rPr>
              <a:t>dialetti</a:t>
            </a:r>
            <a:r>
              <a:rPr kumimoji="0" lang="fr-FR" altLang="fr-FR" sz="6600" b="1" i="0" u="none" strike="noStrike" cap="none" normalizeH="0" baseline="0" dirty="0">
                <a:ln>
                  <a:noFill/>
                </a:ln>
                <a:solidFill>
                  <a:srgbClr val="FF0000"/>
                </a:solidFill>
                <a:effectLst/>
                <a:latin typeface="Arial" panose="020B0604020202020204" pitchFamily="34" charset="0"/>
              </a:rPr>
              <a:t> d’Italia </a:t>
            </a:r>
            <a:r>
              <a:rPr kumimoji="0" lang="fr-FR" altLang="fr-FR" sz="6600" b="1" i="0" u="none" strike="noStrike" cap="none" normalizeH="0" baseline="0" dirty="0" err="1">
                <a:ln>
                  <a:noFill/>
                </a:ln>
                <a:solidFill>
                  <a:srgbClr val="FF0000"/>
                </a:solidFill>
                <a:effectLst/>
                <a:latin typeface="Arial" panose="020B0604020202020204" pitchFamily="34" charset="0"/>
              </a:rPr>
              <a:t>residenti</a:t>
            </a:r>
            <a:r>
              <a:rPr kumimoji="0" lang="fr-FR" altLang="fr-FR" sz="6600" b="1" i="0" u="none" strike="noStrike" cap="none" normalizeH="0" baseline="0" dirty="0">
                <a:ln>
                  <a:noFill/>
                </a:ln>
                <a:solidFill>
                  <a:srgbClr val="FF0000"/>
                </a:solidFill>
                <a:effectLst/>
                <a:latin typeface="Arial" panose="020B0604020202020204" pitchFamily="34" charset="0"/>
              </a:rPr>
              <a:t> </a:t>
            </a:r>
            <a:r>
              <a:rPr kumimoji="0" lang="fr-FR" altLang="fr-FR" sz="6600" b="1" i="0" u="none" strike="noStrike" cap="none" normalizeH="0" baseline="0" dirty="0" err="1">
                <a:ln>
                  <a:noFill/>
                </a:ln>
                <a:solidFill>
                  <a:srgbClr val="FF0000"/>
                </a:solidFill>
                <a:effectLst/>
                <a:latin typeface="Arial" panose="020B0604020202020204" pitchFamily="34" charset="0"/>
              </a:rPr>
              <a:t>nella</a:t>
            </a:r>
            <a:r>
              <a:rPr kumimoji="0" lang="fr-FR" altLang="fr-FR" sz="6600" b="1" i="0" u="none" strike="noStrike" cap="none" normalizeH="0" baseline="0" dirty="0">
                <a:ln>
                  <a:noFill/>
                </a:ln>
                <a:solidFill>
                  <a:srgbClr val="FF0000"/>
                </a:solidFill>
                <a:effectLst/>
                <a:latin typeface="Arial" panose="020B0604020202020204" pitchFamily="34" charset="0"/>
              </a:rPr>
              <a:t> Capitale</a:t>
            </a:r>
            <a:r>
              <a:rPr kumimoji="0" lang="fr-FR" altLang="fr-FR" sz="6600" b="0" i="0" u="none" strike="noStrike" cap="none" normalizeH="0" baseline="0" dirty="0">
                <a:ln>
                  <a:noFill/>
                </a:ln>
                <a:solidFill>
                  <a:srgbClr val="FF0000"/>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9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Dopo</a:t>
            </a:r>
            <a:r>
              <a:rPr kumimoji="0" lang="fr-FR" altLang="fr-FR" sz="6600" b="0" i="0" u="none" strike="noStrike" cap="none" normalizeH="0" baseline="0" dirty="0">
                <a:ln>
                  <a:noFill/>
                </a:ln>
                <a:solidFill>
                  <a:schemeClr val="tx1"/>
                </a:solidFill>
                <a:effectLst/>
                <a:latin typeface="Arial" panose="020B0604020202020204" pitchFamily="34" charset="0"/>
              </a:rPr>
              <a:t> i </a:t>
            </a:r>
            <a:r>
              <a:rPr kumimoji="0" lang="fr-FR" altLang="fr-FR" sz="6600" b="0" i="0" u="none" strike="noStrike" cap="none" normalizeH="0" baseline="0" dirty="0" err="1">
                <a:ln>
                  <a:noFill/>
                </a:ln>
                <a:solidFill>
                  <a:schemeClr val="tx1"/>
                </a:solidFill>
                <a:effectLst/>
                <a:latin typeface="Arial" panose="020B0604020202020204" pitchFamily="34" charset="0"/>
              </a:rPr>
              <a:t>saluti</a:t>
            </a:r>
            <a:r>
              <a:rPr kumimoji="0" lang="fr-FR" altLang="fr-FR" sz="6600" b="0" i="0" u="none" strike="noStrike" cap="none" normalizeH="0" baseline="0" dirty="0">
                <a:ln>
                  <a:noFill/>
                </a:ln>
                <a:solidFill>
                  <a:schemeClr val="tx1"/>
                </a:solidFill>
                <a:effectLst/>
                <a:latin typeface="Arial" panose="020B0604020202020204" pitchFamily="34" charset="0"/>
              </a:rPr>
              <a:t> di Vincenzo Luciani (</a:t>
            </a:r>
            <a:r>
              <a:rPr kumimoji="0" lang="fr-FR" altLang="fr-FR" sz="6600" b="0" i="0" u="none" strike="noStrike" cap="none" normalizeH="0" baseline="0" dirty="0" err="1">
                <a:ln>
                  <a:noFill/>
                </a:ln>
                <a:solidFill>
                  <a:schemeClr val="tx1"/>
                </a:solidFill>
                <a:effectLst/>
                <a:latin typeface="Arial" panose="020B0604020202020204" pitchFamily="34" charset="0"/>
              </a:rPr>
              <a:t>Associazione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Periferie</a:t>
            </a:r>
            <a:r>
              <a:rPr kumimoji="0" lang="fr-FR" altLang="fr-FR" sz="6600" b="0" i="0" u="none" strike="noStrike" cap="none" normalizeH="0" baseline="0" dirty="0">
                <a:ln>
                  <a:noFill/>
                </a:ln>
                <a:solidFill>
                  <a:schemeClr val="tx1"/>
                </a:solidFill>
                <a:effectLst/>
                <a:latin typeface="Arial" panose="020B0604020202020204" pitchFamily="34" charset="0"/>
              </a:rPr>
              <a:t>) e di Cristina </a:t>
            </a:r>
            <a:r>
              <a:rPr kumimoji="0" lang="fr-FR" altLang="fr-FR" sz="6600" b="0" i="0" u="none" strike="noStrike" cap="none" normalizeH="0" baseline="0" dirty="0" err="1">
                <a:ln>
                  <a:noFill/>
                </a:ln>
                <a:solidFill>
                  <a:schemeClr val="tx1"/>
                </a:solidFill>
                <a:effectLst/>
                <a:latin typeface="Arial" panose="020B0604020202020204" pitchFamily="34" charset="0"/>
              </a:rPr>
              <a:t>Polli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Referente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del</a:t>
            </a:r>
            <a:r>
              <a:rPr kumimoji="0" lang="fr-FR" altLang="fr-FR" sz="6600" b="0" i="0" u="none" strike="noStrike" cap="none" normalizeH="0" baseline="0" dirty="0">
                <a:ln>
                  <a:noFill/>
                </a:ln>
                <a:solidFill>
                  <a:schemeClr val="tx1"/>
                </a:solidFill>
                <a:effectLst/>
                <a:latin typeface="Arial" panose="020B0604020202020204" pitchFamily="34" charset="0"/>
              </a:rPr>
              <a:t> Gruppo </a:t>
            </a:r>
            <a:r>
              <a:rPr kumimoji="0" lang="fr-FR" altLang="fr-FR" sz="6600" b="0" i="0" u="none" strike="noStrike" cap="none" normalizeH="0" baseline="0" dirty="0" err="1">
                <a:ln>
                  <a:noFill/>
                </a:ln>
                <a:solidFill>
                  <a:schemeClr val="tx1"/>
                </a:solidFill>
                <a:effectLst/>
                <a:latin typeface="Arial" panose="020B0604020202020204" pitchFamily="34" charset="0"/>
              </a:rPr>
              <a:t>Lend</a:t>
            </a:r>
            <a:r>
              <a:rPr kumimoji="0" lang="fr-FR" altLang="fr-FR" sz="6600" b="0" i="0" u="none" strike="noStrike" cap="none" normalizeH="0" baseline="0" dirty="0">
                <a:ln>
                  <a:noFill/>
                </a:ln>
                <a:solidFill>
                  <a:schemeClr val="tx1"/>
                </a:solidFill>
                <a:effectLst/>
                <a:latin typeface="Arial" panose="020B0604020202020204" pitchFamily="34" charset="0"/>
              </a:rPr>
              <a:t> di Roma e l’</a:t>
            </a:r>
            <a:r>
              <a:rPr kumimoji="0" lang="fr-FR" altLang="fr-FR" sz="6600" b="0" i="0" u="none" strike="noStrike" cap="none" normalizeH="0" baseline="0" dirty="0" err="1">
                <a:ln>
                  <a:noFill/>
                </a:ln>
                <a:solidFill>
                  <a:schemeClr val="tx1"/>
                </a:solidFill>
                <a:effectLst/>
                <a:latin typeface="Arial" panose="020B0604020202020204" pitchFamily="34" charset="0"/>
              </a:rPr>
              <a:t>introduzione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della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poetessa</a:t>
            </a:r>
            <a:r>
              <a:rPr kumimoji="0" lang="fr-FR" altLang="fr-FR" sz="6600" b="0" i="0" u="none" strike="noStrike" cap="none" normalizeH="0" baseline="0" dirty="0">
                <a:ln>
                  <a:noFill/>
                </a:ln>
                <a:solidFill>
                  <a:schemeClr val="tx1"/>
                </a:solidFill>
                <a:effectLst/>
                <a:latin typeface="Arial" panose="020B0604020202020204" pitchFamily="34" charset="0"/>
              </a:rPr>
              <a:t> e </a:t>
            </a:r>
            <a:r>
              <a:rPr kumimoji="0" lang="fr-FR" altLang="fr-FR" sz="6600" b="0" i="0" u="none" strike="noStrike" cap="none" normalizeH="0" baseline="0" dirty="0" err="1">
                <a:ln>
                  <a:noFill/>
                </a:ln>
                <a:solidFill>
                  <a:schemeClr val="tx1"/>
                </a:solidFill>
                <a:effectLst/>
                <a:latin typeface="Arial" panose="020B0604020202020204" pitchFamily="34" charset="0"/>
              </a:rPr>
              <a:t>critica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letteraria</a:t>
            </a:r>
            <a:r>
              <a:rPr kumimoji="0" lang="fr-FR" altLang="fr-FR" sz="6600" b="0" i="0" u="none" strike="noStrike" cap="none" normalizeH="0" baseline="0" dirty="0">
                <a:ln>
                  <a:noFill/>
                </a:ln>
                <a:solidFill>
                  <a:schemeClr val="tx1"/>
                </a:solidFill>
                <a:effectLst/>
                <a:latin typeface="Arial" panose="020B0604020202020204" pitchFamily="34" charset="0"/>
              </a:rPr>
              <a:t> Anna Maria </a:t>
            </a:r>
            <a:r>
              <a:rPr kumimoji="0" lang="fr-FR" altLang="fr-FR" sz="6600" b="0" i="0" u="none" strike="noStrike" cap="none" normalizeH="0" baseline="0" dirty="0" err="1">
                <a:ln>
                  <a:noFill/>
                </a:ln>
                <a:solidFill>
                  <a:schemeClr val="tx1"/>
                </a:solidFill>
                <a:effectLst/>
                <a:latin typeface="Arial" panose="020B0604020202020204" pitchFamily="34" charset="0"/>
              </a:rPr>
              <a:t>Curci</a:t>
            </a:r>
            <a:r>
              <a:rPr kumimoji="0" lang="fr-FR" altLang="fr-FR" sz="6600" b="0" i="0" u="none" strike="noStrike" cap="none" normalizeH="0" baseline="0" dirty="0">
                <a:ln>
                  <a:noFill/>
                </a:ln>
                <a:solidFill>
                  <a:schemeClr val="tx1"/>
                </a:solidFill>
                <a:effectLst/>
                <a:latin typeface="Arial" panose="020B0604020202020204" pitchFamily="34" charset="0"/>
              </a:rPr>
              <a:t> si sono </a:t>
            </a:r>
            <a:r>
              <a:rPr kumimoji="0" lang="fr-FR" altLang="fr-FR" sz="6600" b="0" i="0" u="none" strike="noStrike" cap="none" normalizeH="0" baseline="0" dirty="0" err="1">
                <a:ln>
                  <a:noFill/>
                </a:ln>
                <a:solidFill>
                  <a:schemeClr val="tx1"/>
                </a:solidFill>
                <a:effectLst/>
                <a:latin typeface="Arial" panose="020B0604020202020204" pitchFamily="34" charset="0"/>
              </a:rPr>
              <a:t>succeduti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nella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lettura</a:t>
            </a:r>
            <a:r>
              <a:rPr kumimoji="0" lang="fr-FR" altLang="fr-FR" sz="6600" b="0" i="0" u="none" strike="noStrike" cap="none" normalizeH="0" baseline="0" dirty="0">
                <a:ln>
                  <a:noFill/>
                </a:ln>
                <a:solidFill>
                  <a:schemeClr val="tx1"/>
                </a:solidFill>
                <a:effectLst/>
                <a:latin typeface="Arial" panose="020B0604020202020204" pitchFamily="34" charset="0"/>
              </a:rPr>
              <a:t> di </a:t>
            </a:r>
            <a:r>
              <a:rPr kumimoji="0" lang="fr-FR" altLang="fr-FR" sz="6600" b="0" i="0" u="none" strike="noStrike" cap="none" normalizeH="0" baseline="0" dirty="0" err="1">
                <a:ln>
                  <a:noFill/>
                </a:ln>
                <a:solidFill>
                  <a:schemeClr val="tx1"/>
                </a:solidFill>
                <a:effectLst/>
                <a:latin typeface="Arial" panose="020B0604020202020204" pitchFamily="34" charset="0"/>
              </a:rPr>
              <a:t>alcuni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loro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testi</a:t>
            </a:r>
            <a:r>
              <a:rPr kumimoji="0" lang="fr-FR" altLang="fr-FR" sz="66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6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6600" b="1" i="0" u="none" strike="noStrike" cap="none" normalizeH="0" baseline="0" dirty="0">
                <a:ln>
                  <a:noFill/>
                </a:ln>
                <a:solidFill>
                  <a:schemeClr val="tx1"/>
                </a:solidFill>
                <a:effectLst/>
                <a:latin typeface="Arial" panose="020B0604020202020204" pitchFamily="34" charset="0"/>
              </a:rPr>
              <a:t>Pietro </a:t>
            </a:r>
            <a:r>
              <a:rPr kumimoji="0" lang="fr-FR" altLang="fr-FR" sz="6600" b="1" i="0" u="none" strike="noStrike" cap="none" normalizeH="0" baseline="0" dirty="0" err="1">
                <a:ln>
                  <a:noFill/>
                </a:ln>
                <a:solidFill>
                  <a:schemeClr val="tx1"/>
                </a:solidFill>
                <a:effectLst/>
                <a:latin typeface="Arial" panose="020B0604020202020204" pitchFamily="34" charset="0"/>
              </a:rPr>
              <a:t>Aloise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1" u="none" strike="noStrike" cap="none" normalizeH="0" baseline="0" dirty="0" err="1">
                <a:ln>
                  <a:noFill/>
                </a:ln>
                <a:solidFill>
                  <a:schemeClr val="tx1"/>
                </a:solidFill>
                <a:effectLst/>
                <a:latin typeface="Arial" panose="020B0604020202020204" pitchFamily="34" charset="0"/>
              </a:rPr>
              <a:t>calabrese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a:ln>
                  <a:noFill/>
                </a:ln>
                <a:solidFill>
                  <a:schemeClr val="tx1"/>
                </a:solidFill>
                <a:effectLst/>
                <a:latin typeface="Arial" panose="020B0604020202020204" pitchFamily="34" charset="0"/>
              </a:rPr>
              <a:t>Stefano </a:t>
            </a:r>
            <a:r>
              <a:rPr kumimoji="0" lang="fr-FR" altLang="fr-FR" sz="6600" b="1" i="0" u="none" strike="noStrike" cap="none" normalizeH="0" baseline="0" dirty="0" err="1">
                <a:ln>
                  <a:noFill/>
                </a:ln>
                <a:solidFill>
                  <a:schemeClr val="tx1"/>
                </a:solidFill>
                <a:effectLst/>
                <a:latin typeface="Arial" panose="020B0604020202020204" pitchFamily="34" charset="0"/>
              </a:rPr>
              <a:t>Ambrosi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Brunella </a:t>
            </a:r>
            <a:r>
              <a:rPr kumimoji="0" lang="fr-FR" altLang="fr-FR" sz="6600" b="1" i="0" u="none" strike="noStrike" cap="none" normalizeH="0" baseline="0" dirty="0" err="1">
                <a:ln>
                  <a:noFill/>
                </a:ln>
                <a:solidFill>
                  <a:schemeClr val="tx1"/>
                </a:solidFill>
                <a:effectLst/>
                <a:latin typeface="Arial" panose="020B0604020202020204" pitchFamily="34" charset="0"/>
              </a:rPr>
              <a:t>Bassetti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1" u="none" strike="noStrike" cap="none" normalizeH="0" baseline="0" dirty="0" err="1">
                <a:ln>
                  <a:noFill/>
                </a:ln>
                <a:solidFill>
                  <a:schemeClr val="tx1"/>
                </a:solidFill>
                <a:effectLst/>
                <a:latin typeface="Arial" panose="020B0604020202020204" pitchFamily="34" charset="0"/>
              </a:rPr>
              <a:t>napoletano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a:ln>
                  <a:noFill/>
                </a:ln>
                <a:solidFill>
                  <a:schemeClr val="tx1"/>
                </a:solidFill>
                <a:effectLst/>
                <a:latin typeface="Arial" panose="020B0604020202020204" pitchFamily="34" charset="0"/>
              </a:rPr>
              <a:t>Nicoletta </a:t>
            </a:r>
            <a:r>
              <a:rPr kumimoji="0" lang="fr-FR" altLang="fr-FR" sz="6600" b="1" i="0" u="none" strike="noStrike" cap="none" normalizeH="0" baseline="0" dirty="0" err="1">
                <a:ln>
                  <a:noFill/>
                </a:ln>
                <a:solidFill>
                  <a:schemeClr val="tx1"/>
                </a:solidFill>
                <a:effectLst/>
                <a:latin typeface="Arial" panose="020B0604020202020204" pitchFamily="34" charset="0"/>
              </a:rPr>
              <a:t>Chiaromonte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err="1">
                <a:ln>
                  <a:noFill/>
                </a:ln>
                <a:solidFill>
                  <a:schemeClr val="tx1"/>
                </a:solidFill>
                <a:effectLst/>
                <a:latin typeface="Arial" panose="020B0604020202020204" pitchFamily="34" charset="0"/>
              </a:rPr>
              <a:t>Stefania</a:t>
            </a:r>
            <a:r>
              <a:rPr kumimoji="0" lang="fr-FR" altLang="fr-FR" sz="6600" b="1" i="0" u="none" strike="noStrike" cap="none" normalizeH="0" baseline="0" dirty="0">
                <a:ln>
                  <a:noFill/>
                </a:ln>
                <a:solidFill>
                  <a:schemeClr val="tx1"/>
                </a:solidFill>
                <a:effectLst/>
                <a:latin typeface="Arial" panose="020B0604020202020204" pitchFamily="34" charset="0"/>
              </a:rPr>
              <a:t> Di Lino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che</a:t>
            </a:r>
            <a:r>
              <a:rPr kumimoji="0" lang="fr-FR" altLang="fr-FR" sz="6600" b="0" i="0" u="none" strike="noStrike" cap="none" normalizeH="0" baseline="0" dirty="0">
                <a:ln>
                  <a:noFill/>
                </a:ln>
                <a:solidFill>
                  <a:schemeClr val="tx1"/>
                </a:solidFill>
                <a:effectLst/>
                <a:latin typeface="Arial" panose="020B0604020202020204" pitchFamily="34" charset="0"/>
              </a:rPr>
              <a:t> ha </a:t>
            </a:r>
            <a:r>
              <a:rPr kumimoji="0" lang="fr-FR" altLang="fr-FR" sz="6600" b="0" i="0" u="none" strike="noStrike" cap="none" normalizeH="0" baseline="0" dirty="0" err="1">
                <a:ln>
                  <a:noFill/>
                </a:ln>
                <a:solidFill>
                  <a:schemeClr val="tx1"/>
                </a:solidFill>
                <a:effectLst/>
                <a:latin typeface="Arial" panose="020B0604020202020204" pitchFamily="34" charset="0"/>
              </a:rPr>
              <a:t>letto</a:t>
            </a:r>
            <a:r>
              <a:rPr kumimoji="0" lang="fr-FR" altLang="fr-FR" sz="6600" b="0" i="0" u="none" strike="noStrike" cap="none" normalizeH="0" baseline="0" dirty="0">
                <a:ln>
                  <a:noFill/>
                </a:ln>
                <a:solidFill>
                  <a:schemeClr val="tx1"/>
                </a:solidFill>
                <a:effectLst/>
                <a:latin typeface="Arial" panose="020B0604020202020204" pitchFamily="34" charset="0"/>
              </a:rPr>
              <a:t> anche un </a:t>
            </a:r>
            <a:r>
              <a:rPr kumimoji="0" lang="fr-FR" altLang="fr-FR" sz="6600" b="0" i="0" u="none" strike="noStrike" cap="none" normalizeH="0" baseline="0" dirty="0" err="1">
                <a:ln>
                  <a:noFill/>
                </a:ln>
                <a:solidFill>
                  <a:schemeClr val="tx1"/>
                </a:solidFill>
                <a:effectLst/>
                <a:latin typeface="Arial" panose="020B0604020202020204" pitchFamily="34" charset="0"/>
              </a:rPr>
              <a:t>testo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del</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padre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err="1">
                <a:ln>
                  <a:noFill/>
                </a:ln>
                <a:solidFill>
                  <a:schemeClr val="tx1"/>
                </a:solidFill>
                <a:effectLst/>
                <a:latin typeface="Arial" panose="020B0604020202020204" pitchFamily="34" charset="0"/>
              </a:rPr>
              <a:t>Aurofranco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Lina </a:t>
            </a:r>
            <a:r>
              <a:rPr kumimoji="0" lang="fr-FR" altLang="fr-FR" sz="6600" b="1" i="0" u="none" strike="noStrike" cap="none" normalizeH="0" baseline="0" dirty="0" err="1">
                <a:ln>
                  <a:noFill/>
                </a:ln>
                <a:solidFill>
                  <a:schemeClr val="tx1"/>
                </a:solidFill>
                <a:effectLst/>
                <a:latin typeface="Arial" panose="020B0604020202020204" pitchFamily="34" charset="0"/>
              </a:rPr>
              <a:t>Furfaro</a:t>
            </a:r>
            <a:r>
              <a:rPr kumimoji="0" lang="fr-FR" altLang="fr-FR" sz="6600" b="1" i="0" u="none" strike="noStrike" cap="none" normalizeH="0" baseline="0" dirty="0">
                <a:ln>
                  <a:noFill/>
                </a:ln>
                <a:solidFill>
                  <a:schemeClr val="tx1"/>
                </a:solidFill>
                <a:effectLst/>
                <a:latin typeface="Arial" panose="020B0604020202020204" pitchFamily="34" charset="0"/>
              </a:rPr>
              <a:t>,</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1" u="none" strike="noStrike" cap="none" normalizeH="0" baseline="0" dirty="0" err="1">
                <a:ln>
                  <a:noFill/>
                </a:ln>
                <a:solidFill>
                  <a:schemeClr val="tx1"/>
                </a:solidFill>
                <a:effectLst/>
                <a:latin typeface="Arial" panose="020B0604020202020204" pitchFamily="34" charset="0"/>
              </a:rPr>
              <a:t>calabrese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a:ln>
                  <a:noFill/>
                </a:ln>
                <a:solidFill>
                  <a:schemeClr val="tx1"/>
                </a:solidFill>
                <a:effectLst/>
                <a:latin typeface="Arial" panose="020B0604020202020204" pitchFamily="34" charset="0"/>
              </a:rPr>
              <a:t>Maria </a:t>
            </a:r>
            <a:r>
              <a:rPr kumimoji="0" lang="fr-FR" altLang="fr-FR" sz="6600" b="1" i="0" u="none" strike="noStrike" cap="none" normalizeH="0" baseline="0" dirty="0" err="1">
                <a:ln>
                  <a:noFill/>
                </a:ln>
                <a:solidFill>
                  <a:schemeClr val="tx1"/>
                </a:solidFill>
                <a:effectLst/>
                <a:latin typeface="Arial" panose="020B0604020202020204" pitchFamily="34" charset="0"/>
              </a:rPr>
              <a:t>Lenti</a:t>
            </a:r>
            <a:r>
              <a:rPr kumimoji="0" lang="fr-FR" altLang="fr-FR" sz="6600" b="1" i="0" u="none" strike="noStrike" cap="none" normalizeH="0" baseline="0" dirty="0">
                <a:ln>
                  <a:noFill/>
                </a:ln>
                <a:solidFill>
                  <a:schemeClr val="tx1"/>
                </a:solidFill>
                <a:effectLst/>
                <a:latin typeface="Arial" panose="020B0604020202020204" pitchFamily="34" charset="0"/>
              </a:rPr>
              <a:t>,</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di </a:t>
            </a:r>
            <a:r>
              <a:rPr kumimoji="0" lang="fr-FR" altLang="fr-FR" sz="6600" b="0" i="1" u="none" strike="noStrike" cap="none" normalizeH="0" baseline="0" dirty="0">
                <a:ln>
                  <a:noFill/>
                </a:ln>
                <a:solidFill>
                  <a:schemeClr val="tx1"/>
                </a:solidFill>
                <a:effectLst/>
                <a:latin typeface="Arial" panose="020B0604020202020204" pitchFamily="34" charset="0"/>
              </a:rPr>
              <a:t>Urbino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a:ln>
                  <a:noFill/>
                </a:ln>
                <a:solidFill>
                  <a:schemeClr val="tx1"/>
                </a:solidFill>
                <a:effectLst/>
                <a:latin typeface="Arial" panose="020B0604020202020204" pitchFamily="34" charset="0"/>
              </a:rPr>
              <a:t>Vincenzo Luciani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1" u="none" strike="noStrike" cap="none" normalizeH="0" baseline="0" dirty="0" err="1">
                <a:ln>
                  <a:noFill/>
                </a:ln>
                <a:solidFill>
                  <a:schemeClr val="tx1"/>
                </a:solidFill>
                <a:effectLst/>
                <a:latin typeface="Arial" panose="020B0604020202020204" pitchFamily="34" charset="0"/>
              </a:rPr>
              <a:t>pugliese</a:t>
            </a:r>
            <a:r>
              <a:rPr kumimoji="0" lang="fr-FR" altLang="fr-FR" sz="6600" b="0" i="0" u="none" strike="noStrike" cap="none" normalizeH="0" baseline="0" dirty="0">
                <a:ln>
                  <a:noFill/>
                </a:ln>
                <a:solidFill>
                  <a:schemeClr val="tx1"/>
                </a:solidFill>
                <a:effectLst/>
                <a:latin typeface="Arial" panose="020B0604020202020204" pitchFamily="34" charset="0"/>
              </a:rPr>
              <a:t> di </a:t>
            </a:r>
            <a:r>
              <a:rPr kumimoji="0" lang="fr-FR" altLang="fr-FR" sz="6600" b="0" i="0" u="none" strike="noStrike" cap="none" normalizeH="0" baseline="0" dirty="0" err="1">
                <a:ln>
                  <a:noFill/>
                </a:ln>
                <a:solidFill>
                  <a:schemeClr val="tx1"/>
                </a:solidFill>
                <a:effectLst/>
                <a:latin typeface="Arial" panose="020B0604020202020204" pitchFamily="34" charset="0"/>
              </a:rPr>
              <a:t>Ischitella</a:t>
            </a:r>
            <a:r>
              <a:rPr kumimoji="0" lang="fr-FR" altLang="fr-FR" sz="6600" b="0" i="0" u="none" strike="noStrike" cap="none" normalizeH="0" baseline="0" dirty="0">
                <a:ln>
                  <a:noFill/>
                </a:ln>
                <a:solidFill>
                  <a:schemeClr val="tx1"/>
                </a:solidFill>
                <a:effectLst/>
                <a:latin typeface="Arial" panose="020B0604020202020204" pitchFamily="34" charset="0"/>
              </a:rPr>
              <a:t> (FG), </a:t>
            </a:r>
            <a:r>
              <a:rPr kumimoji="0" lang="fr-FR" altLang="fr-FR" sz="6600" b="1" i="0" u="none" strike="noStrike" cap="none" normalizeH="0" baseline="0" dirty="0">
                <a:ln>
                  <a:noFill/>
                </a:ln>
                <a:solidFill>
                  <a:schemeClr val="tx1"/>
                </a:solidFill>
                <a:effectLst/>
                <a:latin typeface="Arial" panose="020B0604020202020204" pitchFamily="34" charset="0"/>
              </a:rPr>
              <a:t>Renzo </a:t>
            </a:r>
            <a:r>
              <a:rPr kumimoji="0" lang="fr-FR" altLang="fr-FR" sz="6600" b="1" i="0" u="none" strike="noStrike" cap="none" normalizeH="0" baseline="0" dirty="0" err="1">
                <a:ln>
                  <a:noFill/>
                </a:ln>
                <a:solidFill>
                  <a:schemeClr val="tx1"/>
                </a:solidFill>
                <a:effectLst/>
                <a:latin typeface="Arial" panose="020B0604020202020204" pitchFamily="34" charset="0"/>
              </a:rPr>
              <a:t>Marcuz</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Enrico </a:t>
            </a:r>
            <a:r>
              <a:rPr kumimoji="0" lang="fr-FR" altLang="fr-FR" sz="6600" b="1" i="0" u="none" strike="noStrike" cap="none" normalizeH="0" baseline="0" dirty="0" err="1">
                <a:ln>
                  <a:noFill/>
                </a:ln>
                <a:solidFill>
                  <a:schemeClr val="tx1"/>
                </a:solidFill>
                <a:effectLst/>
                <a:latin typeface="Arial" panose="020B0604020202020204" pitchFamily="34" charset="0"/>
              </a:rPr>
              <a:t>Meloni</a:t>
            </a:r>
            <a:r>
              <a:rPr kumimoji="0" lang="fr-FR" altLang="fr-FR" sz="6600" b="1" i="0" u="none" strike="noStrike" cap="none" normalizeH="0" baseline="0" dirty="0">
                <a:ln>
                  <a:noFill/>
                </a:ln>
                <a:solidFill>
                  <a:schemeClr val="tx1"/>
                </a:solidFill>
                <a:effectLst/>
                <a:latin typeface="Arial" panose="020B0604020202020204" pitchFamily="34" charset="0"/>
              </a:rPr>
              <a:t>,</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Massimo </a:t>
            </a:r>
            <a:r>
              <a:rPr kumimoji="0" lang="fr-FR" altLang="fr-FR" sz="6600" b="1" i="0" u="none" strike="noStrike" cap="none" normalizeH="0" baseline="0" dirty="0" err="1">
                <a:ln>
                  <a:noFill/>
                </a:ln>
                <a:solidFill>
                  <a:schemeClr val="tx1"/>
                </a:solidFill>
                <a:effectLst/>
                <a:latin typeface="Arial" panose="020B0604020202020204" pitchFamily="34" charset="0"/>
              </a:rPr>
              <a:t>Moraldi</a:t>
            </a:r>
            <a:r>
              <a:rPr kumimoji="0" lang="fr-FR" altLang="fr-FR" sz="6600" b="1" i="0" u="none" strike="noStrike" cap="none" normalizeH="0" baseline="0" dirty="0">
                <a:ln>
                  <a:noFill/>
                </a:ln>
                <a:solidFill>
                  <a:schemeClr val="tx1"/>
                </a:solidFill>
                <a:effectLst/>
                <a:latin typeface="Arial" panose="020B0604020202020204" pitchFamily="34" charset="0"/>
              </a:rPr>
              <a:t>,</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Roberto Pagan</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triestino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a:ln>
                  <a:noFill/>
                </a:ln>
                <a:solidFill>
                  <a:schemeClr val="tx1"/>
                </a:solidFill>
                <a:effectLst/>
                <a:latin typeface="Arial" panose="020B0604020202020204" pitchFamily="34" charset="0"/>
              </a:rPr>
              <a:t>Fabio </a:t>
            </a:r>
            <a:r>
              <a:rPr kumimoji="0" lang="fr-FR" altLang="fr-FR" sz="6600" b="1" i="0" u="none" strike="noStrike" cap="none" normalizeH="0" baseline="0" dirty="0" err="1">
                <a:ln>
                  <a:noFill/>
                </a:ln>
                <a:solidFill>
                  <a:schemeClr val="tx1"/>
                </a:solidFill>
                <a:effectLst/>
                <a:latin typeface="Arial" panose="020B0604020202020204" pitchFamily="34" charset="0"/>
              </a:rPr>
              <a:t>Prasca</a:t>
            </a:r>
            <a:r>
              <a:rPr kumimoji="0" lang="fr-FR" altLang="fr-FR" sz="6600" b="1" i="0" u="none" strike="noStrike" cap="none" normalizeH="0" baseline="0" dirty="0">
                <a:ln>
                  <a:noFill/>
                </a:ln>
                <a:solidFill>
                  <a:schemeClr val="tx1"/>
                </a:solidFill>
                <a:effectLst/>
                <a:latin typeface="Arial" panose="020B0604020202020204" pitchFamily="34" charset="0"/>
              </a:rPr>
              <a:t>,</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Lorenzo </a:t>
            </a:r>
            <a:r>
              <a:rPr kumimoji="0" lang="fr-FR" altLang="fr-FR" sz="6600" b="1" i="0" u="none" strike="noStrike" cap="none" normalizeH="0" baseline="0" dirty="0" err="1">
                <a:ln>
                  <a:noFill/>
                </a:ln>
                <a:solidFill>
                  <a:schemeClr val="tx1"/>
                </a:solidFill>
                <a:effectLst/>
                <a:latin typeface="Arial" panose="020B0604020202020204" pitchFamily="34" charset="0"/>
              </a:rPr>
              <a:t>Poggi</a:t>
            </a:r>
            <a:r>
              <a:rPr kumimoji="0" lang="fr-FR" altLang="fr-FR" sz="6600" b="1" i="0" u="none" strike="noStrike" cap="none" normalizeH="0" baseline="0" dirty="0">
                <a:ln>
                  <a:noFill/>
                </a:ln>
                <a:solidFill>
                  <a:schemeClr val="tx1"/>
                </a:solidFill>
                <a:effectLst/>
                <a:latin typeface="Arial" panose="020B0604020202020204" pitchFamily="34" charset="0"/>
              </a:rPr>
              <a:t>,</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Nadia </a:t>
            </a:r>
            <a:r>
              <a:rPr kumimoji="0" lang="fr-FR" altLang="fr-FR" sz="6600" b="1" i="0" u="none" strike="noStrike" cap="none" normalizeH="0" baseline="0" dirty="0" err="1">
                <a:ln>
                  <a:noFill/>
                </a:ln>
                <a:solidFill>
                  <a:schemeClr val="tx1"/>
                </a:solidFill>
                <a:effectLst/>
                <a:latin typeface="Arial" panose="020B0604020202020204" pitchFamily="34" charset="0"/>
              </a:rPr>
              <a:t>Puglielli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Valerio </a:t>
            </a:r>
            <a:r>
              <a:rPr kumimoji="0" lang="fr-FR" altLang="fr-FR" sz="6600" b="1" i="0" u="none" strike="noStrike" cap="none" normalizeH="0" baseline="0" dirty="0" err="1">
                <a:ln>
                  <a:noFill/>
                </a:ln>
                <a:solidFill>
                  <a:schemeClr val="tx1"/>
                </a:solidFill>
                <a:effectLst/>
                <a:latin typeface="Arial" panose="020B0604020202020204" pitchFamily="34" charset="0"/>
              </a:rPr>
              <a:t>Sampieri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err="1">
                <a:ln>
                  <a:noFill/>
                </a:ln>
                <a:solidFill>
                  <a:schemeClr val="tx1"/>
                </a:solidFill>
                <a:effectLst/>
                <a:latin typeface="Arial" panose="020B0604020202020204" pitchFamily="34" charset="0"/>
              </a:rPr>
              <a:t>Antonietta</a:t>
            </a:r>
            <a:r>
              <a:rPr kumimoji="0" lang="fr-FR" altLang="fr-FR" sz="6600" b="1"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err="1">
                <a:ln>
                  <a:noFill/>
                </a:ln>
                <a:solidFill>
                  <a:schemeClr val="tx1"/>
                </a:solidFill>
                <a:effectLst/>
                <a:latin typeface="Arial" panose="020B0604020202020204" pitchFamily="34" charset="0"/>
              </a:rPr>
              <a:t>Tiberia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ciociaro</a:t>
            </a:r>
            <a:r>
              <a:rPr kumimoji="0" lang="fr-FR" altLang="fr-FR" sz="6600" b="0" i="0" u="none" strike="noStrike" cap="none" normalizeH="0" baseline="0" dirty="0">
                <a:ln>
                  <a:noFill/>
                </a:ln>
                <a:solidFill>
                  <a:schemeClr val="tx1"/>
                </a:solidFill>
                <a:effectLst/>
                <a:latin typeface="Arial" panose="020B0604020202020204" pitchFamily="34" charset="0"/>
              </a:rPr>
              <a:t> di </a:t>
            </a:r>
            <a:r>
              <a:rPr kumimoji="0" lang="fr-FR" altLang="fr-FR" sz="6600" b="0" i="0" u="none" strike="noStrike" cap="none" normalizeH="0" baseline="0" dirty="0" err="1">
                <a:ln>
                  <a:noFill/>
                </a:ln>
                <a:solidFill>
                  <a:schemeClr val="tx1"/>
                </a:solidFill>
                <a:effectLst/>
                <a:latin typeface="Arial" panose="020B0604020202020204" pitchFamily="34" charset="0"/>
              </a:rPr>
              <a:t>Ceccano</a:t>
            </a:r>
            <a:r>
              <a:rPr kumimoji="0" lang="fr-FR" altLang="fr-FR" sz="6600" b="0" i="0" u="none" strike="noStrike" cap="none" normalizeH="0" baseline="0" dirty="0">
                <a:ln>
                  <a:noFill/>
                </a:ln>
                <a:solidFill>
                  <a:schemeClr val="tx1"/>
                </a:solidFill>
                <a:effectLst/>
                <a:latin typeface="Arial" panose="020B0604020202020204" pitchFamily="34" charset="0"/>
              </a:rPr>
              <a:t> (FR), </a:t>
            </a:r>
            <a:r>
              <a:rPr kumimoji="0" lang="fr-FR" altLang="fr-FR" sz="6600" b="1" i="0" u="none" strike="noStrike" cap="none" normalizeH="0" baseline="0" dirty="0">
                <a:ln>
                  <a:noFill/>
                </a:ln>
                <a:solidFill>
                  <a:schemeClr val="tx1"/>
                </a:solidFill>
                <a:effectLst/>
                <a:latin typeface="Arial" panose="020B0604020202020204" pitchFamily="34" charset="0"/>
              </a:rPr>
              <a:t>Paolo Emilio </a:t>
            </a:r>
            <a:r>
              <a:rPr kumimoji="0" lang="fr-FR" altLang="fr-FR" sz="6600" b="1" i="0" u="none" strike="noStrike" cap="none" normalizeH="0" baseline="0" dirty="0" err="1">
                <a:ln>
                  <a:noFill/>
                </a:ln>
                <a:solidFill>
                  <a:schemeClr val="tx1"/>
                </a:solidFill>
                <a:effectLst/>
                <a:latin typeface="Arial" panose="020B0604020202020204" pitchFamily="34" charset="0"/>
              </a:rPr>
              <a:t>Urbanetti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Alessandra, la </a:t>
            </a:r>
            <a:r>
              <a:rPr kumimoji="0" lang="fr-FR" altLang="fr-FR" sz="6600" b="0" i="0" u="none" strike="noStrike" cap="none" normalizeH="0" baseline="0" dirty="0" err="1">
                <a:ln>
                  <a:noFill/>
                </a:ln>
                <a:solidFill>
                  <a:schemeClr val="tx1"/>
                </a:solidFill>
                <a:effectLst/>
                <a:latin typeface="Arial" panose="020B0604020202020204" pitchFamily="34" charset="0"/>
              </a:rPr>
              <a:t>figlia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del</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compianto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poeta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lucano</a:t>
            </a:r>
            <a:r>
              <a:rPr kumimoji="0" lang="fr-FR" altLang="fr-FR" sz="6600" b="0" i="0" u="none" strike="noStrike" cap="none" normalizeH="0" baseline="0" dirty="0">
                <a:ln>
                  <a:noFill/>
                </a:ln>
                <a:solidFill>
                  <a:schemeClr val="tx1"/>
                </a:solidFill>
                <a:effectLst/>
                <a:latin typeface="Arial" panose="020B0604020202020204" pitchFamily="34" charset="0"/>
              </a:rPr>
              <a:t> Antonio </a:t>
            </a:r>
            <a:r>
              <a:rPr kumimoji="0" lang="fr-FR" altLang="fr-FR" sz="6600" b="0" i="0" u="none" strike="noStrike" cap="none" normalizeH="0" baseline="0" dirty="0" err="1">
                <a:ln>
                  <a:noFill/>
                </a:ln>
                <a:solidFill>
                  <a:schemeClr val="tx1"/>
                </a:solidFill>
                <a:effectLst/>
                <a:latin typeface="Arial" panose="020B0604020202020204" pitchFamily="34" charset="0"/>
              </a:rPr>
              <a:t>Valicenti</a:t>
            </a:r>
            <a:r>
              <a:rPr kumimoji="0" lang="fr-FR" altLang="fr-FR" sz="6600" b="0" i="0" u="none" strike="noStrike" cap="none" normalizeH="0" baseline="0" dirty="0">
                <a:ln>
                  <a:noFill/>
                </a:ln>
                <a:solidFill>
                  <a:schemeClr val="tx1"/>
                </a:solidFill>
                <a:effectLst/>
                <a:latin typeface="Arial" panose="020B0604020202020204" pitchFamily="34" charset="0"/>
              </a:rPr>
              <a:t> ha </a:t>
            </a:r>
            <a:r>
              <a:rPr kumimoji="0" lang="fr-FR" altLang="fr-FR" sz="6600" b="0" i="0" u="none" strike="noStrike" cap="none" normalizeH="0" baseline="0" dirty="0" err="1">
                <a:ln>
                  <a:noFill/>
                </a:ln>
                <a:solidFill>
                  <a:schemeClr val="tx1"/>
                </a:solidFill>
                <a:effectLst/>
                <a:latin typeface="Arial" panose="020B0604020202020204" pitchFamily="34" charset="0"/>
              </a:rPr>
              <a:t>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una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poesia</a:t>
            </a:r>
            <a:r>
              <a:rPr kumimoji="0" lang="fr-FR" altLang="fr-FR" sz="6600" b="0" i="0" u="none" strike="noStrike" cap="none" normalizeH="0" baseline="0" dirty="0">
                <a:ln>
                  <a:noFill/>
                </a:ln>
                <a:solidFill>
                  <a:schemeClr val="tx1"/>
                </a:solidFill>
                <a:effectLst/>
                <a:latin typeface="Arial" panose="020B0604020202020204" pitchFamily="34" charset="0"/>
              </a:rPr>
              <a:t> in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di </a:t>
            </a:r>
            <a:r>
              <a:rPr kumimoji="0" lang="fr-FR" altLang="fr-FR" sz="6600" b="0" i="0" u="none" strike="noStrike" cap="none" normalizeH="0" baseline="0" dirty="0" err="1">
                <a:ln>
                  <a:noFill/>
                </a:ln>
                <a:solidFill>
                  <a:schemeClr val="tx1"/>
                </a:solidFill>
                <a:effectLst/>
                <a:latin typeface="Arial" panose="020B0604020202020204" pitchFamily="34" charset="0"/>
              </a:rPr>
              <a:t>Rotondella</a:t>
            </a:r>
            <a:r>
              <a:rPr kumimoji="0" lang="fr-FR" altLang="fr-FR" sz="6600" b="0" i="0" u="none" strike="noStrike" cap="none" normalizeH="0" baseline="0" dirty="0">
                <a:ln>
                  <a:noFill/>
                </a:ln>
                <a:solidFill>
                  <a:schemeClr val="tx1"/>
                </a:solidFill>
                <a:effectLst/>
                <a:latin typeface="Arial" panose="020B0604020202020204" pitchFamily="34" charset="0"/>
              </a:rPr>
              <a:t> (MT). Ha </a:t>
            </a:r>
            <a:r>
              <a:rPr kumimoji="0" lang="fr-FR" altLang="fr-FR" sz="6600" b="0" i="0" u="none" strike="noStrike" cap="none" normalizeH="0" baseline="0" dirty="0" err="1">
                <a:ln>
                  <a:noFill/>
                </a:ln>
                <a:solidFill>
                  <a:schemeClr val="tx1"/>
                </a:solidFill>
                <a:effectLst/>
                <a:latin typeface="Arial" panose="020B0604020202020204" pitchFamily="34" charset="0"/>
              </a:rPr>
              <a:t>presentato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testi</a:t>
            </a:r>
            <a:r>
              <a:rPr kumimoji="0" lang="fr-FR" altLang="fr-FR" sz="6600" b="0" i="0" u="none" strike="noStrike" cap="none" normalizeH="0" baseline="0" dirty="0">
                <a:ln>
                  <a:noFill/>
                </a:ln>
                <a:solidFill>
                  <a:schemeClr val="tx1"/>
                </a:solidFill>
                <a:effectLst/>
                <a:latin typeface="Arial" panose="020B0604020202020204" pitchFamily="34" charset="0"/>
              </a:rPr>
              <a:t> per la </a:t>
            </a:r>
            <a:r>
              <a:rPr kumimoji="0" lang="fr-FR" altLang="fr-FR" sz="6600" b="0" i="0" u="none" strike="noStrike" cap="none" normalizeH="0" baseline="0" dirty="0" err="1">
                <a:ln>
                  <a:noFill/>
                </a:ln>
                <a:solidFill>
                  <a:schemeClr val="tx1"/>
                </a:solidFill>
                <a:effectLst/>
                <a:latin typeface="Arial" panose="020B0604020202020204" pitchFamily="34" charset="0"/>
              </a:rPr>
              <a:t>pubblicazione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sul</a:t>
            </a:r>
            <a:r>
              <a:rPr kumimoji="0" lang="fr-FR" altLang="fr-FR" sz="6600" b="0" i="0" u="none" strike="noStrike" cap="none" normalizeH="0" baseline="0" dirty="0">
                <a:ln>
                  <a:noFill/>
                </a:ln>
                <a:solidFill>
                  <a:schemeClr val="tx1"/>
                </a:solidFill>
                <a:effectLst/>
                <a:latin typeface="Arial" panose="020B0604020202020204" pitchFamily="34" charset="0"/>
              </a:rPr>
              <a:t> nostro </a:t>
            </a:r>
            <a:r>
              <a:rPr kumimoji="0" lang="fr-FR" altLang="fr-FR" sz="6600" b="0" i="0" u="none" strike="noStrike" cap="none" normalizeH="0" baseline="0" dirty="0" err="1">
                <a:ln>
                  <a:noFill/>
                </a:ln>
                <a:solidFill>
                  <a:schemeClr val="tx1"/>
                </a:solidFill>
                <a:effectLst/>
                <a:latin typeface="Arial" panose="020B0604020202020204" pitchFamily="34" charset="0"/>
              </a:rPr>
              <a:t>sito</a:t>
            </a:r>
            <a:r>
              <a:rPr kumimoji="0" lang="fr-FR" altLang="fr-FR" sz="6600" b="0" i="0" u="none" strike="noStrike" cap="none" normalizeH="0" baseline="0" dirty="0">
                <a:ln>
                  <a:noFill/>
                </a:ln>
                <a:solidFill>
                  <a:schemeClr val="tx1"/>
                </a:solidFill>
                <a:effectLst/>
                <a:latin typeface="Arial" panose="020B0604020202020204" pitchFamily="34" charset="0"/>
              </a:rPr>
              <a:t> i </a:t>
            </a:r>
            <a:r>
              <a:rPr kumimoji="0" lang="fr-FR" altLang="fr-FR" sz="6600" b="0" i="0" u="none" strike="noStrike" cap="none" normalizeH="0" baseline="0" dirty="0" err="1">
                <a:ln>
                  <a:noFill/>
                </a:ln>
                <a:solidFill>
                  <a:schemeClr val="tx1"/>
                </a:solidFill>
                <a:effectLst/>
                <a:latin typeface="Arial" panose="020B0604020202020204" pitchFamily="34" charset="0"/>
              </a:rPr>
              <a:t>poeti</a:t>
            </a:r>
            <a:r>
              <a:rPr kumimoji="0" lang="fr-FR" altLang="fr-FR" sz="6600" b="0" i="0" u="none" strike="noStrike" cap="none" normalizeH="0" baseline="0" dirty="0">
                <a:ln>
                  <a:noFill/>
                </a:ln>
                <a:solidFill>
                  <a:schemeClr val="tx1"/>
                </a:solidFill>
                <a:effectLst/>
                <a:latin typeface="Arial" panose="020B0604020202020204" pitchFamily="34" charset="0"/>
              </a:rPr>
              <a:t> in romanesco </a:t>
            </a:r>
            <a:r>
              <a:rPr kumimoji="0" lang="fr-FR" altLang="fr-FR" sz="6600" b="1" i="0" u="none" strike="noStrike" cap="none" normalizeH="0" baseline="0" dirty="0">
                <a:ln>
                  <a:noFill/>
                </a:ln>
                <a:solidFill>
                  <a:schemeClr val="tx1"/>
                </a:solidFill>
                <a:effectLst/>
                <a:latin typeface="Arial" panose="020B0604020202020204" pitchFamily="34" charset="0"/>
              </a:rPr>
              <a:t>Roberto </a:t>
            </a:r>
            <a:r>
              <a:rPr kumimoji="0" lang="fr-FR" altLang="fr-FR" sz="6600" b="1" i="0" u="none" strike="noStrike" cap="none" normalizeH="0" baseline="0" dirty="0" err="1">
                <a:ln>
                  <a:noFill/>
                </a:ln>
                <a:solidFill>
                  <a:schemeClr val="tx1"/>
                </a:solidFill>
                <a:effectLst/>
                <a:latin typeface="Arial" panose="020B0604020202020204" pitchFamily="34" charset="0"/>
              </a:rPr>
              <a:t>Ciavarro</a:t>
            </a:r>
            <a:r>
              <a:rPr kumimoji="0" lang="fr-FR" altLang="fr-FR" sz="66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6600" b="0" i="0" u="none" strike="noStrike" cap="none" normalizeH="0" baseline="0" dirty="0">
                <a:ln>
                  <a:noFill/>
                </a:ln>
                <a:solidFill>
                  <a:schemeClr val="tx1"/>
                </a:solidFill>
                <a:effectLst/>
                <a:latin typeface="Arial" panose="020B0604020202020204" pitchFamily="34" charset="0"/>
              </a:rPr>
              <a:t>Per </a:t>
            </a:r>
            <a:r>
              <a:rPr kumimoji="0" lang="fr-FR" altLang="fr-FR" sz="6600" b="0" i="0" u="none" strike="noStrike" cap="none" normalizeH="0" baseline="0" dirty="0" err="1">
                <a:ln>
                  <a:noFill/>
                </a:ln>
                <a:solidFill>
                  <a:schemeClr val="tx1"/>
                </a:solidFill>
                <a:effectLst/>
                <a:latin typeface="Arial" panose="020B0604020202020204" pitchFamily="34" charset="0"/>
              </a:rPr>
              <a:t>motivi</a:t>
            </a:r>
            <a:r>
              <a:rPr kumimoji="0" lang="fr-FR" altLang="fr-FR" sz="6600" b="0" i="0" u="none" strike="noStrike" cap="none" normalizeH="0" baseline="0" dirty="0">
                <a:ln>
                  <a:noFill/>
                </a:ln>
                <a:solidFill>
                  <a:schemeClr val="tx1"/>
                </a:solidFill>
                <a:effectLst/>
                <a:latin typeface="Arial" panose="020B0604020202020204" pitchFamily="34" charset="0"/>
              </a:rPr>
              <a:t> di </a:t>
            </a:r>
            <a:r>
              <a:rPr kumimoji="0" lang="fr-FR" altLang="fr-FR" sz="6600" b="0" i="0" u="none" strike="noStrike" cap="none" normalizeH="0" baseline="0" dirty="0" err="1">
                <a:ln>
                  <a:noFill/>
                </a:ln>
                <a:solidFill>
                  <a:schemeClr val="tx1"/>
                </a:solidFill>
                <a:effectLst/>
                <a:latin typeface="Arial" panose="020B0604020202020204" pitchFamily="34" charset="0"/>
              </a:rPr>
              <a:t>salute</a:t>
            </a:r>
            <a:r>
              <a:rPr kumimoji="0" lang="fr-FR" altLang="fr-FR" sz="6600" b="0" i="0" u="none" strike="noStrike" cap="none" normalizeH="0" baseline="0" dirty="0">
                <a:ln>
                  <a:noFill/>
                </a:ln>
                <a:solidFill>
                  <a:schemeClr val="tx1"/>
                </a:solidFill>
                <a:effectLst/>
                <a:latin typeface="Arial" panose="020B0604020202020204" pitchFamily="34" charset="0"/>
              </a:rPr>
              <a:t> non </a:t>
            </a:r>
            <a:r>
              <a:rPr kumimoji="0" lang="fr-FR" altLang="fr-FR" sz="6600" b="0" i="0" u="none" strike="noStrike" cap="none" normalizeH="0" baseline="0" dirty="0" err="1">
                <a:ln>
                  <a:noFill/>
                </a:ln>
                <a:solidFill>
                  <a:schemeClr val="tx1"/>
                </a:solidFill>
                <a:effectLst/>
                <a:latin typeface="Arial" panose="020B0604020202020204" pitchFamily="34" charset="0"/>
              </a:rPr>
              <a:t>hanno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potuto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prendere</a:t>
            </a:r>
            <a:r>
              <a:rPr kumimoji="0" lang="fr-FR" altLang="fr-FR" sz="6600" b="0" i="0" u="none" strike="noStrike" cap="none" normalizeH="0" baseline="0" dirty="0">
                <a:ln>
                  <a:noFill/>
                </a:ln>
                <a:solidFill>
                  <a:schemeClr val="tx1"/>
                </a:solidFill>
                <a:effectLst/>
                <a:latin typeface="Arial" panose="020B0604020202020204" pitchFamily="34" charset="0"/>
              </a:rPr>
              <a:t> parte al </a:t>
            </a:r>
            <a:r>
              <a:rPr kumimoji="0" lang="fr-FR" altLang="fr-FR" sz="6600" b="0" i="0" u="none" strike="noStrike" cap="none" normalizeH="0" baseline="0" dirty="0" err="1">
                <a:ln>
                  <a:noFill/>
                </a:ln>
                <a:solidFill>
                  <a:schemeClr val="tx1"/>
                </a:solidFill>
                <a:effectLst/>
                <a:latin typeface="Arial" panose="020B0604020202020204" pitchFamily="34" charset="0"/>
              </a:rPr>
              <a:t>reading</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esprimendo</a:t>
            </a:r>
            <a:r>
              <a:rPr kumimoji="0" lang="fr-FR" altLang="fr-FR" sz="6600" b="0" i="0" u="none" strike="noStrike" cap="none" normalizeH="0" baseline="0" dirty="0">
                <a:ln>
                  <a:noFill/>
                </a:ln>
                <a:solidFill>
                  <a:schemeClr val="tx1"/>
                </a:solidFill>
                <a:effectLst/>
                <a:latin typeface="Arial" panose="020B0604020202020204" pitchFamily="34" charset="0"/>
              </a:rPr>
              <a:t> il </a:t>
            </a:r>
            <a:r>
              <a:rPr kumimoji="0" lang="fr-FR" altLang="fr-FR" sz="6600" b="0" i="0" u="none" strike="noStrike" cap="none" normalizeH="0" baseline="0" dirty="0" err="1">
                <a:ln>
                  <a:noFill/>
                </a:ln>
                <a:solidFill>
                  <a:schemeClr val="tx1"/>
                </a:solidFill>
                <a:effectLst/>
                <a:latin typeface="Arial" panose="020B0604020202020204" pitchFamily="34" charset="0"/>
              </a:rPr>
              <a:t>loro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rammarico</a:t>
            </a:r>
            <a:r>
              <a:rPr kumimoji="0" lang="fr-FR" altLang="fr-FR" sz="6600" b="0" i="0" u="none" strike="noStrike" cap="none" normalizeH="0" baseline="0" dirty="0">
                <a:ln>
                  <a:noFill/>
                </a:ln>
                <a:solidFill>
                  <a:schemeClr val="tx1"/>
                </a:solidFill>
                <a:effectLst/>
                <a:latin typeface="Arial" panose="020B0604020202020204" pitchFamily="34" charset="0"/>
              </a:rPr>
              <a:t>:</a:t>
            </a:r>
            <a:r>
              <a:rPr kumimoji="0" lang="fr-FR" altLang="fr-FR" sz="6600" b="1" i="0" u="none" strike="noStrike" cap="none" normalizeH="0" baseline="0" dirty="0">
                <a:ln>
                  <a:noFill/>
                </a:ln>
                <a:solidFill>
                  <a:schemeClr val="tx1"/>
                </a:solidFill>
                <a:effectLst/>
                <a:latin typeface="Arial" panose="020B0604020202020204" pitchFamily="34" charset="0"/>
              </a:rPr>
              <a:t> Domenico </a:t>
            </a:r>
            <a:r>
              <a:rPr kumimoji="0" lang="fr-FR" altLang="fr-FR" sz="6600" b="1" i="0" u="none" strike="noStrike" cap="none" normalizeH="0" baseline="0" dirty="0" err="1">
                <a:ln>
                  <a:noFill/>
                </a:ln>
                <a:solidFill>
                  <a:schemeClr val="tx1"/>
                </a:solidFill>
                <a:effectLst/>
                <a:latin typeface="Arial" panose="020B0604020202020204" pitchFamily="34" charset="0"/>
              </a:rPr>
              <a:t>Alvino</a:t>
            </a:r>
            <a:r>
              <a:rPr kumimoji="0" lang="fr-FR" altLang="fr-FR" sz="6600" b="1" i="0" u="none" strike="noStrike" cap="none" normalizeH="0" baseline="0" dirty="0">
                <a:ln>
                  <a:noFill/>
                </a:ln>
                <a:solidFill>
                  <a:schemeClr val="tx1"/>
                </a:solidFill>
                <a:effectLst/>
                <a:latin typeface="Arial" panose="020B0604020202020204" pitchFamily="34" charset="0"/>
              </a:rPr>
              <a:t>,</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1" u="none" strike="noStrike" cap="none" normalizeH="0" baseline="0" dirty="0" err="1">
                <a:ln>
                  <a:noFill/>
                </a:ln>
                <a:solidFill>
                  <a:schemeClr val="tx1"/>
                </a:solidFill>
                <a:effectLst/>
                <a:latin typeface="Arial" panose="020B0604020202020204" pitchFamily="34" charset="0"/>
              </a:rPr>
              <a:t>campano</a:t>
            </a:r>
            <a:r>
              <a:rPr kumimoji="0" lang="fr-FR" altLang="fr-FR" sz="6600" b="0" i="0" u="none" strike="noStrike" cap="none" normalizeH="0" baseline="0" dirty="0">
                <a:ln>
                  <a:noFill/>
                </a:ln>
                <a:solidFill>
                  <a:schemeClr val="tx1"/>
                </a:solidFill>
                <a:effectLst/>
                <a:latin typeface="Arial" panose="020B0604020202020204" pitchFamily="34" charset="0"/>
              </a:rPr>
              <a:t> di </a:t>
            </a:r>
            <a:r>
              <a:rPr kumimoji="0" lang="fr-FR" altLang="fr-FR" sz="6600" b="0" i="0" u="none" strike="noStrike" cap="none" normalizeH="0" baseline="0" dirty="0" err="1">
                <a:ln>
                  <a:noFill/>
                </a:ln>
                <a:solidFill>
                  <a:schemeClr val="tx1"/>
                </a:solidFill>
                <a:effectLst/>
                <a:latin typeface="Arial" panose="020B0604020202020204" pitchFamily="34" charset="0"/>
              </a:rPr>
              <a:t>Luogosano</a:t>
            </a:r>
            <a:r>
              <a:rPr kumimoji="0" lang="fr-FR" altLang="fr-FR" sz="6600" b="0" i="0" u="none" strike="noStrike" cap="none" normalizeH="0" baseline="0" dirty="0">
                <a:ln>
                  <a:noFill/>
                </a:ln>
                <a:solidFill>
                  <a:schemeClr val="tx1"/>
                </a:solidFill>
                <a:effectLst/>
                <a:latin typeface="Arial" panose="020B0604020202020204" pitchFamily="34" charset="0"/>
              </a:rPr>
              <a:t> (AV), </a:t>
            </a:r>
            <a:r>
              <a:rPr kumimoji="0" lang="fr-FR" altLang="fr-FR" sz="6600" b="1" i="0" u="none" strike="noStrike" cap="none" normalizeH="0" baseline="0" dirty="0">
                <a:ln>
                  <a:noFill/>
                </a:ln>
                <a:solidFill>
                  <a:schemeClr val="tx1"/>
                </a:solidFill>
                <a:effectLst/>
                <a:latin typeface="Arial" panose="020B0604020202020204" pitchFamily="34" charset="0"/>
              </a:rPr>
              <a:t>Davide </a:t>
            </a:r>
            <a:r>
              <a:rPr kumimoji="0" lang="fr-FR" altLang="fr-FR" sz="6600" b="1" i="0" u="none" strike="noStrike" cap="none" normalizeH="0" baseline="0" dirty="0" err="1">
                <a:ln>
                  <a:noFill/>
                </a:ln>
                <a:solidFill>
                  <a:schemeClr val="tx1"/>
                </a:solidFill>
                <a:effectLst/>
                <a:latin typeface="Arial" panose="020B0604020202020204" pitchFamily="34" charset="0"/>
              </a:rPr>
              <a:t>Cortese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1" u="none" strike="noStrike" cap="none" normalizeH="0" baseline="0" dirty="0" err="1">
                <a:ln>
                  <a:noFill/>
                </a:ln>
                <a:solidFill>
                  <a:schemeClr val="tx1"/>
                </a:solidFill>
                <a:effectLst/>
                <a:latin typeface="Arial" panose="020B0604020202020204" pitchFamily="34" charset="0"/>
              </a:rPr>
              <a:t>siciliano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eoliano</a:t>
            </a:r>
            <a:r>
              <a:rPr kumimoji="0" lang="fr-FR" altLang="fr-FR" sz="6600" b="1"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err="1">
                <a:ln>
                  <a:noFill/>
                </a:ln>
                <a:solidFill>
                  <a:schemeClr val="tx1"/>
                </a:solidFill>
                <a:effectLst/>
                <a:latin typeface="Arial" panose="020B0604020202020204" pitchFamily="34" charset="0"/>
              </a:rPr>
              <a:t>Giuliana</a:t>
            </a:r>
            <a:r>
              <a:rPr kumimoji="0" lang="fr-FR" altLang="fr-FR" sz="6600" b="1"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err="1">
                <a:ln>
                  <a:noFill/>
                </a:ln>
                <a:solidFill>
                  <a:schemeClr val="tx1"/>
                </a:solidFill>
                <a:effectLst/>
                <a:latin typeface="Arial" panose="020B0604020202020204" pitchFamily="34" charset="0"/>
              </a:rPr>
              <a:t>Lenzi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 </a:t>
            </a:r>
            <a:r>
              <a:rPr kumimoji="0" lang="fr-FR" altLang="fr-FR" sz="6600" b="1" i="0" u="none" strike="noStrike" cap="none" normalizeH="0" baseline="0" dirty="0">
                <a:ln>
                  <a:noFill/>
                </a:ln>
                <a:solidFill>
                  <a:schemeClr val="tx1"/>
                </a:solidFill>
                <a:effectLst/>
                <a:latin typeface="Arial" panose="020B0604020202020204" pitchFamily="34" charset="0"/>
              </a:rPr>
              <a:t>Dante Maffia</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calabrese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a:ln>
                  <a:noFill/>
                </a:ln>
                <a:solidFill>
                  <a:schemeClr val="tx1"/>
                </a:solidFill>
                <a:effectLst/>
                <a:latin typeface="Arial" panose="020B0604020202020204" pitchFamily="34" charset="0"/>
              </a:rPr>
              <a:t>Maurizio Rossi,</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dialetto</a:t>
            </a:r>
            <a:r>
              <a:rPr kumimoji="0" lang="fr-FR" altLang="fr-FR" sz="6600" b="0" i="0" u="none" strike="noStrike" cap="none" normalizeH="0" baseline="0" dirty="0">
                <a:ln>
                  <a:noFill/>
                </a:ln>
                <a:solidFill>
                  <a:schemeClr val="tx1"/>
                </a:solidFill>
                <a:effectLst/>
                <a:latin typeface="Arial" panose="020B0604020202020204" pitchFamily="34" charset="0"/>
              </a:rPr>
              <a:t> romanesco.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6600" b="1" i="0" u="none" strike="noStrike" cap="none" normalizeH="0" baseline="0" dirty="0">
                <a:ln>
                  <a:noFill/>
                </a:ln>
                <a:solidFill>
                  <a:schemeClr val="tx1"/>
                </a:solidFill>
                <a:effectLst/>
                <a:latin typeface="Arial" panose="020B0604020202020204" pitchFamily="34" charset="0"/>
              </a:rPr>
              <a:t>Il </a:t>
            </a:r>
            <a:r>
              <a:rPr kumimoji="0" lang="fr-FR" altLang="fr-FR" sz="6600" b="1" i="0" u="none" strike="noStrike" cap="none" normalizeH="0" baseline="0" dirty="0" err="1">
                <a:ln>
                  <a:noFill/>
                </a:ln>
                <a:solidFill>
                  <a:schemeClr val="tx1"/>
                </a:solidFill>
                <a:effectLst/>
                <a:latin typeface="Arial" panose="020B0604020202020204" pitchFamily="34" charset="0"/>
              </a:rPr>
              <a:t>cantante</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1" i="0" u="none" strike="noStrike" cap="none" normalizeH="0" baseline="0" dirty="0">
                <a:ln>
                  <a:noFill/>
                </a:ln>
                <a:solidFill>
                  <a:schemeClr val="tx1"/>
                </a:solidFill>
                <a:effectLst/>
                <a:latin typeface="Arial" panose="020B0604020202020204" pitchFamily="34" charset="0"/>
              </a:rPr>
              <a:t>Amedeo </a:t>
            </a:r>
            <a:r>
              <a:rPr kumimoji="0" lang="fr-FR" altLang="fr-FR" sz="6600" b="1" i="0" u="none" strike="noStrike" cap="none" normalizeH="0" baseline="0" dirty="0" err="1">
                <a:ln>
                  <a:noFill/>
                </a:ln>
                <a:solidFill>
                  <a:schemeClr val="tx1"/>
                </a:solidFill>
                <a:effectLst/>
                <a:latin typeface="Arial" panose="020B0604020202020204" pitchFamily="34" charset="0"/>
              </a:rPr>
              <a:t>Morrone</a:t>
            </a:r>
            <a:r>
              <a:rPr kumimoji="0" lang="fr-FR" altLang="fr-FR" sz="6600" b="0" i="0" u="none" strike="noStrike" cap="none" normalizeH="0" baseline="0" dirty="0">
                <a:ln>
                  <a:noFill/>
                </a:ln>
                <a:solidFill>
                  <a:schemeClr val="tx1"/>
                </a:solidFill>
                <a:effectLst/>
                <a:latin typeface="Arial" panose="020B0604020202020204" pitchFamily="34" charset="0"/>
              </a:rPr>
              <a:t> ha </a:t>
            </a:r>
            <a:r>
              <a:rPr kumimoji="0" lang="fr-FR" altLang="fr-FR" sz="6600" b="0" i="0" u="none" strike="noStrike" cap="none" normalizeH="0" baseline="0" dirty="0" err="1">
                <a:ln>
                  <a:noFill/>
                </a:ln>
                <a:solidFill>
                  <a:schemeClr val="tx1"/>
                </a:solidFill>
                <a:effectLst/>
                <a:latin typeface="Arial" panose="020B0604020202020204" pitchFamily="34" charset="0"/>
              </a:rPr>
              <a:t>eseguito</a:t>
            </a:r>
            <a:r>
              <a:rPr kumimoji="0" lang="fr-FR" altLang="fr-FR" sz="6600" b="0" i="0" u="none" strike="noStrike" cap="none" normalizeH="0" baseline="0" dirty="0">
                <a:ln>
                  <a:noFill/>
                </a:ln>
                <a:solidFill>
                  <a:schemeClr val="tx1"/>
                </a:solidFill>
                <a:effectLst/>
                <a:latin typeface="Arial" panose="020B0604020202020204" pitchFamily="34" charset="0"/>
              </a:rPr>
              <a:t> </a:t>
            </a:r>
            <a:r>
              <a:rPr kumimoji="0" lang="fr-FR" altLang="fr-FR" sz="6600" b="0" i="0" u="none" strike="noStrike" cap="none" normalizeH="0" baseline="0" dirty="0" err="1">
                <a:ln>
                  <a:noFill/>
                </a:ln>
                <a:solidFill>
                  <a:schemeClr val="tx1"/>
                </a:solidFill>
                <a:effectLst/>
                <a:latin typeface="Arial" panose="020B0604020202020204" pitchFamily="34" charset="0"/>
              </a:rPr>
              <a:t>un’applaudita</a:t>
            </a:r>
            <a:r>
              <a:rPr kumimoji="0" lang="fr-FR" altLang="fr-FR" sz="6600" b="0" i="0" u="none" strike="noStrike" cap="none" normalizeH="0" baseline="0" dirty="0">
                <a:ln>
                  <a:noFill/>
                </a:ln>
                <a:solidFill>
                  <a:schemeClr val="tx1"/>
                </a:solidFill>
                <a:effectLst/>
                <a:latin typeface="Arial" panose="020B0604020202020204" pitchFamily="34" charset="0"/>
              </a:rPr>
              <a:t> canzone </a:t>
            </a:r>
            <a:r>
              <a:rPr kumimoji="0" lang="fr-FR" altLang="fr-FR" sz="6600" b="0" i="0" u="none" strike="noStrike" cap="none" normalizeH="0" baseline="0" dirty="0" err="1">
                <a:ln>
                  <a:noFill/>
                </a:ln>
                <a:solidFill>
                  <a:schemeClr val="tx1"/>
                </a:solidFill>
                <a:effectLst/>
                <a:latin typeface="Arial" panose="020B0604020202020204" pitchFamily="34" charset="0"/>
              </a:rPr>
              <a:t>tratta</a:t>
            </a:r>
            <a:r>
              <a:rPr kumimoji="0" lang="fr-FR" altLang="fr-FR" sz="6600" b="0" i="0" u="none" strike="noStrike" cap="none" normalizeH="0" baseline="0" dirty="0">
                <a:ln>
                  <a:noFill/>
                </a:ln>
                <a:solidFill>
                  <a:schemeClr val="tx1"/>
                </a:solidFill>
                <a:effectLst/>
                <a:latin typeface="Arial" panose="020B0604020202020204" pitchFamily="34" charset="0"/>
              </a:rPr>
              <a:t> da </a:t>
            </a:r>
            <a:r>
              <a:rPr kumimoji="0" lang="fr-FR" altLang="fr-FR" sz="6600" b="0" i="0" u="none" strike="noStrike" cap="none" normalizeH="0" baseline="0" dirty="0" err="1">
                <a:ln>
                  <a:noFill/>
                </a:ln>
                <a:solidFill>
                  <a:schemeClr val="tx1"/>
                </a:solidFill>
                <a:effectLst/>
                <a:latin typeface="Arial" panose="020B0604020202020204" pitchFamily="34" charset="0"/>
              </a:rPr>
              <a:t>versi</a:t>
            </a:r>
            <a:r>
              <a:rPr kumimoji="0" lang="fr-FR" altLang="fr-FR" sz="6600" b="0" i="0" u="none" strike="noStrike" cap="none" normalizeH="0" baseline="0" dirty="0">
                <a:ln>
                  <a:noFill/>
                </a:ln>
                <a:solidFill>
                  <a:schemeClr val="tx1"/>
                </a:solidFill>
                <a:effectLst/>
                <a:latin typeface="Arial" panose="020B0604020202020204" pitchFamily="34" charset="0"/>
              </a:rPr>
              <a:t> in romanesco di Nadia </a:t>
            </a:r>
            <a:r>
              <a:rPr kumimoji="0" lang="fr-FR" altLang="fr-FR" sz="6600" b="0" i="0" u="none" strike="noStrike" cap="none" normalizeH="0" baseline="0" dirty="0" err="1">
                <a:ln>
                  <a:noFill/>
                </a:ln>
                <a:solidFill>
                  <a:schemeClr val="tx1"/>
                </a:solidFill>
                <a:effectLst/>
                <a:latin typeface="Arial" panose="020B0604020202020204" pitchFamily="34" charset="0"/>
              </a:rPr>
              <a:t>Puglielli</a:t>
            </a:r>
            <a:r>
              <a:rPr kumimoji="0" lang="fr-FR" altLang="fr-FR" sz="6600" b="0" i="0" u="none" strike="noStrike" cap="none" normalizeH="0" baseline="0" dirty="0">
                <a:ln>
                  <a:noFill/>
                </a:ln>
                <a:solidFill>
                  <a:schemeClr val="tx1"/>
                </a:solidFill>
                <a:effectLst/>
                <a:latin typeface="Arial" panose="020B0604020202020204" pitchFamily="34" charset="0"/>
              </a:rPr>
              <a:t>.</a:t>
            </a:r>
          </a:p>
          <a:p>
            <a:pPr marL="0" indent="0" algn="ctr">
              <a:buNone/>
            </a:pPr>
            <a:r>
              <a:rPr lang="fr-FR" sz="8000" dirty="0">
                <a:hlinkClick r:id="rId2"/>
              </a:rPr>
              <a:t>https://poetidelparco.it/le-poesie-di-poeti-nei-dialetti-ditalia-residenti-nella-capitale/</a:t>
            </a:r>
            <a:endParaRPr lang="fr-FR" sz="8000" dirty="0"/>
          </a:p>
          <a:p>
            <a:pPr marL="0" indent="0">
              <a:buNone/>
            </a:pPr>
            <a:endParaRPr lang="fr-FR" dirty="0"/>
          </a:p>
        </p:txBody>
      </p:sp>
    </p:spTree>
    <p:extLst>
      <p:ext uri="{BB962C8B-B14F-4D97-AF65-F5344CB8AC3E}">
        <p14:creationId xmlns:p14="http://schemas.microsoft.com/office/powerpoint/2010/main" val="49524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83478-A4FA-40B9-9E28-115C444D10AF}"/>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D06AD7AB-10CC-4E95-A58C-8CD19C15C74E}"/>
              </a:ext>
            </a:extLst>
          </p:cNvPr>
          <p:cNvSpPr>
            <a:spLocks noGrp="1"/>
          </p:cNvSpPr>
          <p:nvPr>
            <p:ph idx="1"/>
          </p:nvPr>
        </p:nvSpPr>
        <p:spPr>
          <a:xfrm>
            <a:off x="838200" y="365125"/>
            <a:ext cx="10515600" cy="5811838"/>
          </a:xfrm>
        </p:spPr>
        <p:txBody>
          <a:bodyPr/>
          <a:lstStyle/>
          <a:p>
            <a:pPr marL="0" indent="0">
              <a:buNone/>
            </a:pPr>
            <a:r>
              <a:rPr lang="it-IT" b="1" dirty="0"/>
              <a:t>BRUNELLA BASSETTI</a:t>
            </a:r>
          </a:p>
          <a:p>
            <a:pPr marL="0" indent="0" algn="just">
              <a:buNone/>
            </a:pPr>
            <a:r>
              <a:rPr lang="it-IT" sz="1800" dirty="0"/>
              <a:t>Brunella Bassetti, nata a Napoli, da molti anni vive a Roma. Laureata in Lettere moderne, collabora con testate giornalistiche e riviste con articoli e saggi di vario genere. Inoltre, si interessa di sviluppare processi culturali attraverso l’organizzazione di eventi e presentazione di libri. La scrittura, soprattutto la poesia, è da sempre la sua passione preferita.</a:t>
            </a:r>
          </a:p>
          <a:p>
            <a:pPr marL="0" indent="0">
              <a:buNone/>
            </a:pPr>
            <a:endParaRPr lang="fr-FR" dirty="0"/>
          </a:p>
        </p:txBody>
      </p:sp>
      <p:graphicFrame>
        <p:nvGraphicFramePr>
          <p:cNvPr id="4" name="Tableau 4">
            <a:extLst>
              <a:ext uri="{FF2B5EF4-FFF2-40B4-BE49-F238E27FC236}">
                <a16:creationId xmlns:a16="http://schemas.microsoft.com/office/drawing/2014/main" id="{4122F0BA-8589-4825-8859-4ACB127DCEAE}"/>
              </a:ext>
            </a:extLst>
          </p:cNvPr>
          <p:cNvGraphicFramePr>
            <a:graphicFrameLocks noGrp="1"/>
          </p:cNvGraphicFramePr>
          <p:nvPr>
            <p:extLst>
              <p:ext uri="{D42A27DB-BD31-4B8C-83A1-F6EECF244321}">
                <p14:modId xmlns:p14="http://schemas.microsoft.com/office/powerpoint/2010/main" val="3387452118"/>
              </p:ext>
            </p:extLst>
          </p:nvPr>
        </p:nvGraphicFramePr>
        <p:xfrm>
          <a:off x="838200" y="2043454"/>
          <a:ext cx="10515600" cy="4785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90505804"/>
                    </a:ext>
                  </a:extLst>
                </a:gridCol>
                <a:gridCol w="5257800">
                  <a:extLst>
                    <a:ext uri="{9D8B030D-6E8A-4147-A177-3AD203B41FA5}">
                      <a16:colId xmlns:a16="http://schemas.microsoft.com/office/drawing/2014/main" val="2044660443"/>
                    </a:ext>
                  </a:extLst>
                </a:gridCol>
              </a:tblGrid>
              <a:tr h="370840">
                <a:tc>
                  <a:txBody>
                    <a:bodyPr/>
                    <a:lstStyle/>
                    <a:p>
                      <a:r>
                        <a:rPr lang="fr-FR" sz="1400" b="1" i="1" dirty="0">
                          <a:solidFill>
                            <a:schemeClr val="tx1"/>
                          </a:solidFill>
                        </a:rPr>
                        <a:t>’A </a:t>
                      </a:r>
                      <a:r>
                        <a:rPr lang="fr-FR" sz="1400" b="1" i="1" dirty="0" err="1">
                          <a:solidFill>
                            <a:schemeClr val="tx1"/>
                          </a:solidFill>
                        </a:rPr>
                        <a:t>Sirena</a:t>
                      </a:r>
                      <a:r>
                        <a:rPr lang="fr-FR" sz="1400" b="1" i="1" dirty="0">
                          <a:solidFill>
                            <a:schemeClr val="tx1"/>
                          </a:solidFill>
                        </a:rPr>
                        <a:t> </a:t>
                      </a:r>
                      <a:r>
                        <a:rPr lang="fr-FR" sz="1400" b="1" i="1" dirty="0" err="1">
                          <a:solidFill>
                            <a:schemeClr val="tx1"/>
                          </a:solidFill>
                        </a:rPr>
                        <a:t>Partenope</a:t>
                      </a:r>
                      <a:endParaRPr lang="fr-FR" sz="1400" b="1" i="1" dirty="0">
                        <a:solidFill>
                          <a:schemeClr val="tx1"/>
                        </a:solidFill>
                      </a:endParaRPr>
                    </a:p>
                    <a:p>
                      <a:endParaRPr lang="fr-FR" sz="1400" b="0" dirty="0">
                        <a:solidFill>
                          <a:schemeClr val="tx1"/>
                        </a:solidFill>
                      </a:endParaRPr>
                    </a:p>
                    <a:p>
                      <a:r>
                        <a:rPr lang="fr-FR" sz="1400" b="0" dirty="0">
                          <a:solidFill>
                            <a:schemeClr val="tx1"/>
                          </a:solidFill>
                        </a:rPr>
                        <a:t> ‘O </a:t>
                      </a:r>
                      <a:r>
                        <a:rPr lang="fr-FR" sz="1400" b="0" dirty="0" err="1">
                          <a:solidFill>
                            <a:schemeClr val="tx1"/>
                          </a:solidFill>
                        </a:rPr>
                        <a:t>murtoriu</a:t>
                      </a:r>
                      <a:r>
                        <a:rPr lang="fr-FR" sz="1400" b="0" dirty="0">
                          <a:solidFill>
                            <a:schemeClr val="tx1"/>
                          </a:solidFill>
                        </a:rPr>
                        <a:t> s’è </a:t>
                      </a:r>
                      <a:r>
                        <a:rPr lang="fr-FR" sz="1400" b="0" dirty="0" err="1">
                          <a:solidFill>
                            <a:schemeClr val="tx1"/>
                          </a:solidFill>
                        </a:rPr>
                        <a:t>scetato</a:t>
                      </a:r>
                      <a:r>
                        <a:rPr lang="fr-FR" sz="1400" b="0" dirty="0">
                          <a:solidFill>
                            <a:schemeClr val="tx1"/>
                          </a:solidFill>
                        </a:rPr>
                        <a:t>!</a:t>
                      </a:r>
                    </a:p>
                    <a:p>
                      <a:r>
                        <a:rPr lang="fr-FR" sz="1400" b="0" dirty="0">
                          <a:solidFill>
                            <a:schemeClr val="tx1"/>
                          </a:solidFill>
                        </a:rPr>
                        <a:t>‘A </a:t>
                      </a:r>
                      <a:r>
                        <a:rPr lang="fr-FR" sz="1400" b="0" dirty="0" err="1">
                          <a:solidFill>
                            <a:schemeClr val="tx1"/>
                          </a:solidFill>
                        </a:rPr>
                        <a:t>pozza</a:t>
                      </a:r>
                      <a:r>
                        <a:rPr lang="fr-FR" sz="1400" b="0" dirty="0">
                          <a:solidFill>
                            <a:schemeClr val="tx1"/>
                          </a:solidFill>
                        </a:rPr>
                        <a:t> ‘</a:t>
                      </a:r>
                      <a:r>
                        <a:rPr lang="fr-FR" sz="1400" b="0" dirty="0" err="1">
                          <a:solidFill>
                            <a:schemeClr val="tx1"/>
                          </a:solidFill>
                        </a:rPr>
                        <a:t>nfosa</a:t>
                      </a:r>
                      <a:endParaRPr lang="fr-FR" sz="1400" b="0" dirty="0">
                        <a:solidFill>
                          <a:schemeClr val="tx1"/>
                        </a:solidFill>
                      </a:endParaRPr>
                    </a:p>
                    <a:p>
                      <a:r>
                        <a:rPr lang="fr-FR" sz="1400" b="0" dirty="0">
                          <a:solidFill>
                            <a:schemeClr val="tx1"/>
                          </a:solidFill>
                        </a:rPr>
                        <a:t>Cu </a:t>
                      </a:r>
                      <a:r>
                        <a:rPr lang="fr-FR" sz="1400" b="0" dirty="0" err="1">
                          <a:solidFill>
                            <a:schemeClr val="tx1"/>
                          </a:solidFill>
                        </a:rPr>
                        <a:t>piere</a:t>
                      </a:r>
                      <a:r>
                        <a:rPr lang="fr-FR" sz="1400" b="0" dirty="0">
                          <a:solidFill>
                            <a:schemeClr val="tx1"/>
                          </a:solidFill>
                        </a:rPr>
                        <a:t> </a:t>
                      </a:r>
                      <a:r>
                        <a:rPr lang="fr-FR" sz="1400" b="0" dirty="0" err="1">
                          <a:solidFill>
                            <a:schemeClr val="tx1"/>
                          </a:solidFill>
                        </a:rPr>
                        <a:t>dâ</a:t>
                      </a:r>
                      <a:r>
                        <a:rPr lang="fr-FR" sz="1400" b="0" dirty="0">
                          <a:solidFill>
                            <a:schemeClr val="tx1"/>
                          </a:solidFill>
                        </a:rPr>
                        <a:t> </a:t>
                      </a:r>
                      <a:r>
                        <a:rPr lang="fr-FR" sz="1400" b="0" dirty="0" err="1">
                          <a:solidFill>
                            <a:schemeClr val="tx1"/>
                          </a:solidFill>
                        </a:rPr>
                        <a:t>criatura</a:t>
                      </a:r>
                      <a:r>
                        <a:rPr lang="fr-FR" sz="1400" b="0" dirty="0">
                          <a:solidFill>
                            <a:schemeClr val="tx1"/>
                          </a:solidFill>
                        </a:rPr>
                        <a:t>.</a:t>
                      </a:r>
                    </a:p>
                    <a:p>
                      <a:endParaRPr lang="fr-FR" sz="1400" b="0" dirty="0">
                        <a:solidFill>
                          <a:schemeClr val="tx1"/>
                        </a:solidFill>
                      </a:endParaRPr>
                    </a:p>
                    <a:p>
                      <a:r>
                        <a:rPr lang="fr-FR" sz="1400" b="0" dirty="0" err="1">
                          <a:solidFill>
                            <a:schemeClr val="tx1"/>
                          </a:solidFill>
                        </a:rPr>
                        <a:t>Quanno</a:t>
                      </a:r>
                      <a:r>
                        <a:rPr lang="fr-FR" sz="1400" b="0" dirty="0">
                          <a:solidFill>
                            <a:schemeClr val="tx1"/>
                          </a:solidFill>
                        </a:rPr>
                        <a:t> </a:t>
                      </a:r>
                      <a:r>
                        <a:rPr lang="fr-FR" sz="1400" b="0" dirty="0" err="1">
                          <a:solidFill>
                            <a:schemeClr val="tx1"/>
                          </a:solidFill>
                        </a:rPr>
                        <a:t>chiove</a:t>
                      </a:r>
                      <a:r>
                        <a:rPr lang="fr-FR" sz="1400" b="0" dirty="0">
                          <a:solidFill>
                            <a:schemeClr val="tx1"/>
                          </a:solidFill>
                        </a:rPr>
                        <a:t>,</a:t>
                      </a:r>
                    </a:p>
                    <a:p>
                      <a:r>
                        <a:rPr lang="fr-FR" sz="1400" b="0" dirty="0">
                          <a:solidFill>
                            <a:schemeClr val="tx1"/>
                          </a:solidFill>
                        </a:rPr>
                        <a:t>‘Na </a:t>
                      </a:r>
                      <a:r>
                        <a:rPr lang="fr-FR" sz="1400" b="0" dirty="0" err="1">
                          <a:solidFill>
                            <a:schemeClr val="tx1"/>
                          </a:solidFill>
                        </a:rPr>
                        <a:t>fresella</a:t>
                      </a:r>
                      <a:r>
                        <a:rPr lang="fr-FR" sz="1400" b="0" dirty="0">
                          <a:solidFill>
                            <a:schemeClr val="tx1"/>
                          </a:solidFill>
                        </a:rPr>
                        <a:t> </a:t>
                      </a:r>
                      <a:r>
                        <a:rPr lang="fr-FR" sz="1400" b="0" dirty="0" err="1">
                          <a:solidFill>
                            <a:schemeClr val="tx1"/>
                          </a:solidFill>
                        </a:rPr>
                        <a:t>sturzellata</a:t>
                      </a:r>
                      <a:r>
                        <a:rPr lang="fr-FR" sz="1400" b="0" dirty="0">
                          <a:solidFill>
                            <a:schemeClr val="tx1"/>
                          </a:solidFill>
                        </a:rPr>
                        <a:t>, me pare,</a:t>
                      </a:r>
                    </a:p>
                    <a:p>
                      <a:r>
                        <a:rPr lang="fr-FR" sz="1400" b="0" dirty="0">
                          <a:solidFill>
                            <a:schemeClr val="tx1"/>
                          </a:solidFill>
                        </a:rPr>
                        <a:t>‘</a:t>
                      </a:r>
                      <a:r>
                        <a:rPr lang="fr-FR" sz="1400" b="0" dirty="0" err="1">
                          <a:solidFill>
                            <a:schemeClr val="tx1"/>
                          </a:solidFill>
                        </a:rPr>
                        <a:t>Sto</a:t>
                      </a:r>
                      <a:r>
                        <a:rPr lang="fr-FR" sz="1400" b="0" dirty="0">
                          <a:solidFill>
                            <a:schemeClr val="tx1"/>
                          </a:solidFill>
                        </a:rPr>
                        <a:t> </a:t>
                      </a:r>
                      <a:r>
                        <a:rPr lang="fr-FR" sz="1400" b="0" dirty="0" err="1">
                          <a:solidFill>
                            <a:schemeClr val="tx1"/>
                          </a:solidFill>
                        </a:rPr>
                        <a:t>scugnizzo</a:t>
                      </a:r>
                      <a:r>
                        <a:rPr lang="fr-FR" sz="1400" b="0" dirty="0">
                          <a:solidFill>
                            <a:schemeClr val="tx1"/>
                          </a:solidFill>
                        </a:rPr>
                        <a:t> ‘e </a:t>
                      </a:r>
                      <a:r>
                        <a:rPr lang="fr-FR" sz="1400" b="0" dirty="0" err="1">
                          <a:solidFill>
                            <a:schemeClr val="tx1"/>
                          </a:solidFill>
                        </a:rPr>
                        <a:t>core</a:t>
                      </a:r>
                      <a:r>
                        <a:rPr lang="fr-FR" sz="1400" b="0" dirty="0">
                          <a:solidFill>
                            <a:schemeClr val="tx1"/>
                          </a:solidFill>
                        </a:rPr>
                        <a:t>.</a:t>
                      </a:r>
                    </a:p>
                    <a:p>
                      <a:endParaRPr lang="fr-FR" sz="1400" b="0" dirty="0">
                        <a:solidFill>
                          <a:schemeClr val="tx1"/>
                        </a:solidFill>
                      </a:endParaRPr>
                    </a:p>
                    <a:p>
                      <a:r>
                        <a:rPr lang="fr-FR" sz="1400" b="0" dirty="0">
                          <a:solidFill>
                            <a:schemeClr val="tx1"/>
                          </a:solidFill>
                        </a:rPr>
                        <a:t>‘Na </a:t>
                      </a:r>
                      <a:r>
                        <a:rPr lang="fr-FR" sz="1400" b="0" dirty="0" err="1">
                          <a:solidFill>
                            <a:schemeClr val="tx1"/>
                          </a:solidFill>
                        </a:rPr>
                        <a:t>smorfia</a:t>
                      </a:r>
                      <a:r>
                        <a:rPr lang="fr-FR" sz="1400" b="0" dirty="0">
                          <a:solidFill>
                            <a:schemeClr val="tx1"/>
                          </a:solidFill>
                        </a:rPr>
                        <a:t> </a:t>
                      </a:r>
                      <a:r>
                        <a:rPr lang="fr-FR" sz="1400" b="0" dirty="0" err="1">
                          <a:solidFill>
                            <a:schemeClr val="tx1"/>
                          </a:solidFill>
                        </a:rPr>
                        <a:t>arronzo</a:t>
                      </a:r>
                      <a:r>
                        <a:rPr lang="fr-FR" sz="1400" b="0" dirty="0">
                          <a:solidFill>
                            <a:schemeClr val="tx1"/>
                          </a:solidFill>
                        </a:rPr>
                        <a:t>.</a:t>
                      </a:r>
                    </a:p>
                    <a:p>
                      <a:endParaRPr lang="fr-FR" sz="1400" b="0" dirty="0">
                        <a:solidFill>
                          <a:schemeClr val="tx1"/>
                        </a:solidFill>
                      </a:endParaRPr>
                    </a:p>
                    <a:p>
                      <a:r>
                        <a:rPr lang="fr-FR" sz="1400" b="0" dirty="0" err="1">
                          <a:solidFill>
                            <a:schemeClr val="tx1"/>
                          </a:solidFill>
                        </a:rPr>
                        <a:t>Quanno</a:t>
                      </a:r>
                      <a:r>
                        <a:rPr lang="fr-FR" sz="1400" b="0" dirty="0">
                          <a:solidFill>
                            <a:schemeClr val="tx1"/>
                          </a:solidFill>
                        </a:rPr>
                        <a:t> ‘o sole è </a:t>
                      </a:r>
                      <a:r>
                        <a:rPr lang="fr-FR" sz="1400" b="0" dirty="0" err="1">
                          <a:solidFill>
                            <a:schemeClr val="tx1"/>
                          </a:solidFill>
                        </a:rPr>
                        <a:t>appicciato</a:t>
                      </a:r>
                      <a:r>
                        <a:rPr lang="fr-FR" sz="1400" b="0" dirty="0">
                          <a:solidFill>
                            <a:schemeClr val="tx1"/>
                          </a:solidFill>
                        </a:rPr>
                        <a:t>,</a:t>
                      </a:r>
                    </a:p>
                    <a:p>
                      <a:r>
                        <a:rPr lang="fr-FR" sz="1400" b="0" dirty="0">
                          <a:solidFill>
                            <a:schemeClr val="tx1"/>
                          </a:solidFill>
                        </a:rPr>
                        <a:t>‘Nu </a:t>
                      </a:r>
                      <a:r>
                        <a:rPr lang="fr-FR" sz="1400" b="0" dirty="0" err="1">
                          <a:solidFill>
                            <a:schemeClr val="tx1"/>
                          </a:solidFill>
                        </a:rPr>
                        <a:t>babbà</a:t>
                      </a:r>
                      <a:r>
                        <a:rPr lang="fr-FR" sz="1400" b="0" dirty="0">
                          <a:solidFill>
                            <a:schemeClr val="tx1"/>
                          </a:solidFill>
                        </a:rPr>
                        <a:t> </a:t>
                      </a:r>
                      <a:r>
                        <a:rPr lang="fr-FR" sz="1400" b="0" dirty="0" err="1">
                          <a:solidFill>
                            <a:schemeClr val="tx1"/>
                          </a:solidFill>
                        </a:rPr>
                        <a:t>chiatto</a:t>
                      </a:r>
                      <a:r>
                        <a:rPr lang="fr-FR" sz="1400" b="0" dirty="0">
                          <a:solidFill>
                            <a:schemeClr val="tx1"/>
                          </a:solidFill>
                        </a:rPr>
                        <a:t> e </a:t>
                      </a:r>
                      <a:r>
                        <a:rPr lang="fr-FR" sz="1400" b="0" dirty="0" err="1">
                          <a:solidFill>
                            <a:schemeClr val="tx1"/>
                          </a:solidFill>
                        </a:rPr>
                        <a:t>doce</a:t>
                      </a:r>
                      <a:r>
                        <a:rPr lang="fr-FR" sz="1400" b="0" dirty="0">
                          <a:solidFill>
                            <a:schemeClr val="tx1"/>
                          </a:solidFill>
                        </a:rPr>
                        <a:t>, me pare,</a:t>
                      </a:r>
                    </a:p>
                    <a:p>
                      <a:r>
                        <a:rPr lang="fr-FR" sz="1400" b="0" dirty="0">
                          <a:solidFill>
                            <a:schemeClr val="tx1"/>
                          </a:solidFill>
                        </a:rPr>
                        <a:t>‘</a:t>
                      </a:r>
                      <a:r>
                        <a:rPr lang="fr-FR" sz="1400" b="0" dirty="0" err="1">
                          <a:solidFill>
                            <a:schemeClr val="tx1"/>
                          </a:solidFill>
                        </a:rPr>
                        <a:t>Stu’uocchio</a:t>
                      </a:r>
                      <a:r>
                        <a:rPr lang="fr-FR" sz="1400" b="0" dirty="0">
                          <a:solidFill>
                            <a:schemeClr val="tx1"/>
                          </a:solidFill>
                        </a:rPr>
                        <a:t> </a:t>
                      </a:r>
                      <a:r>
                        <a:rPr lang="fr-FR" sz="1400" b="0" dirty="0" err="1">
                          <a:solidFill>
                            <a:schemeClr val="tx1"/>
                          </a:solidFill>
                        </a:rPr>
                        <a:t>friccecariello</a:t>
                      </a:r>
                      <a:r>
                        <a:rPr lang="fr-FR" sz="1400" b="0" dirty="0">
                          <a:solidFill>
                            <a:schemeClr val="tx1"/>
                          </a:solidFill>
                        </a:rPr>
                        <a:t>.</a:t>
                      </a:r>
                    </a:p>
                    <a:p>
                      <a:endParaRPr lang="fr-FR" sz="1400" b="0" dirty="0">
                        <a:solidFill>
                          <a:schemeClr val="tx1"/>
                        </a:solidFill>
                      </a:endParaRPr>
                    </a:p>
                    <a:p>
                      <a:r>
                        <a:rPr lang="fr-FR" sz="1400" b="0" dirty="0">
                          <a:solidFill>
                            <a:schemeClr val="tx1"/>
                          </a:solidFill>
                        </a:rPr>
                        <a:t>‘Nu </a:t>
                      </a:r>
                      <a:r>
                        <a:rPr lang="fr-FR" sz="1400" b="0" dirty="0" err="1">
                          <a:solidFill>
                            <a:schemeClr val="tx1"/>
                          </a:solidFill>
                        </a:rPr>
                        <a:t>vaso</a:t>
                      </a:r>
                      <a:r>
                        <a:rPr lang="fr-FR" sz="1400" b="0" dirty="0">
                          <a:solidFill>
                            <a:schemeClr val="tx1"/>
                          </a:solidFill>
                        </a:rPr>
                        <a:t> </a:t>
                      </a:r>
                      <a:r>
                        <a:rPr lang="fr-FR" sz="1400" b="0" dirty="0" err="1">
                          <a:solidFill>
                            <a:schemeClr val="tx1"/>
                          </a:solidFill>
                        </a:rPr>
                        <a:t>allèro</a:t>
                      </a:r>
                      <a:r>
                        <a:rPr lang="fr-FR" sz="1400" b="0" dirty="0">
                          <a:solidFill>
                            <a:schemeClr val="tx1"/>
                          </a:solidFill>
                        </a:rPr>
                        <a:t>.</a:t>
                      </a:r>
                    </a:p>
                    <a:p>
                      <a:endParaRPr lang="fr-FR" sz="1400" b="0" dirty="0">
                        <a:solidFill>
                          <a:schemeClr val="tx1"/>
                        </a:solidFill>
                      </a:endParaRPr>
                    </a:p>
                    <a:p>
                      <a:r>
                        <a:rPr lang="fr-FR" sz="1400" b="0" dirty="0" err="1">
                          <a:solidFill>
                            <a:schemeClr val="tx1"/>
                          </a:solidFill>
                        </a:rPr>
                        <a:t>Napule</a:t>
                      </a:r>
                      <a:endParaRPr lang="fr-FR" sz="1400" b="0" dirty="0">
                        <a:solidFill>
                          <a:schemeClr val="tx1"/>
                        </a:solidFill>
                      </a:endParaRPr>
                    </a:p>
                    <a:p>
                      <a:r>
                        <a:rPr lang="fr-FR" sz="1400" b="0" dirty="0" err="1">
                          <a:solidFill>
                            <a:schemeClr val="tx1"/>
                          </a:solidFill>
                        </a:rPr>
                        <a:t>Int’o</a:t>
                      </a:r>
                      <a:r>
                        <a:rPr lang="fr-FR" sz="1400" b="0" dirty="0">
                          <a:solidFill>
                            <a:schemeClr val="tx1"/>
                          </a:solidFill>
                        </a:rPr>
                        <a:t> </a:t>
                      </a:r>
                      <a:r>
                        <a:rPr lang="fr-FR" sz="1400" b="0" dirty="0" err="1">
                          <a:solidFill>
                            <a:schemeClr val="tx1"/>
                          </a:solidFill>
                        </a:rPr>
                        <a:t>spìnnu</a:t>
                      </a:r>
                      <a:r>
                        <a:rPr lang="fr-FR" sz="1400" b="0" dirty="0">
                          <a:solidFill>
                            <a:schemeClr val="tx1"/>
                          </a:solidFill>
                        </a:rPr>
                        <a:t> </a:t>
                      </a:r>
                      <a:r>
                        <a:rPr lang="fr-FR" sz="1400" b="0" dirty="0" err="1">
                          <a:solidFill>
                            <a:schemeClr val="tx1"/>
                          </a:solidFill>
                        </a:rPr>
                        <a:t>tuojo</a:t>
                      </a:r>
                      <a:endParaRPr lang="fr-FR" sz="1400" b="0" dirty="0">
                        <a:solidFill>
                          <a:schemeClr val="tx1"/>
                        </a:solidFill>
                      </a:endParaRPr>
                    </a:p>
                    <a:p>
                      <a:r>
                        <a:rPr lang="fr-FR" sz="1400" b="0" dirty="0">
                          <a:solidFill>
                            <a:schemeClr val="tx1"/>
                          </a:solidFill>
                        </a:rPr>
                        <a:t>Me </a:t>
                      </a:r>
                      <a:r>
                        <a:rPr lang="fr-FR" sz="1400" b="0" dirty="0" err="1">
                          <a:solidFill>
                            <a:schemeClr val="tx1"/>
                          </a:solidFill>
                        </a:rPr>
                        <a:t>vaco</a:t>
                      </a:r>
                      <a:r>
                        <a:rPr lang="fr-FR" sz="1400" b="0" dirty="0">
                          <a:solidFill>
                            <a:schemeClr val="tx1"/>
                          </a:solidFill>
                        </a:rPr>
                        <a:t> a ‘</a:t>
                      </a:r>
                      <a:r>
                        <a:rPr lang="fr-FR" sz="1400" b="0" dirty="0" err="1">
                          <a:solidFill>
                            <a:schemeClr val="tx1"/>
                          </a:solidFill>
                        </a:rPr>
                        <a:t>mbriacà</a:t>
                      </a:r>
                      <a:r>
                        <a:rPr lang="fr-FR" sz="1400" b="0" dirty="0">
                          <a:solidFill>
                            <a:schemeClr val="tx1"/>
                          </a:solidFill>
                        </a:rPr>
                        <a:t>.</a:t>
                      </a:r>
                    </a:p>
                  </a:txBody>
                  <a:tcPr>
                    <a:solidFill>
                      <a:schemeClr val="bg1"/>
                    </a:solidFill>
                  </a:tcPr>
                </a:tc>
                <a:tc>
                  <a:txBody>
                    <a:bodyPr/>
                    <a:lstStyle/>
                    <a:p>
                      <a:r>
                        <a:rPr lang="it-IT" sz="1400" b="1" dirty="0">
                          <a:solidFill>
                            <a:schemeClr val="tx1"/>
                          </a:solidFill>
                        </a:rPr>
                        <a:t>La Sirena Partenope</a:t>
                      </a:r>
                    </a:p>
                    <a:p>
                      <a:endParaRPr lang="it-IT" sz="1400" b="0" dirty="0">
                        <a:solidFill>
                          <a:schemeClr val="tx1"/>
                        </a:solidFill>
                      </a:endParaRPr>
                    </a:p>
                    <a:p>
                      <a:r>
                        <a:rPr lang="it-IT" sz="1400" b="0" dirty="0">
                          <a:solidFill>
                            <a:schemeClr val="tx1"/>
                          </a:solidFill>
                        </a:rPr>
                        <a:t>Il mortorio si è svegliato.</a:t>
                      </a:r>
                    </a:p>
                    <a:p>
                      <a:r>
                        <a:rPr lang="it-IT" sz="1400" b="0" dirty="0">
                          <a:solidFill>
                            <a:schemeClr val="tx1"/>
                          </a:solidFill>
                        </a:rPr>
                        <a:t>Il rumore della pozzanghera</a:t>
                      </a:r>
                    </a:p>
                    <a:p>
                      <a:r>
                        <a:rPr lang="it-IT" sz="1400" b="0" dirty="0">
                          <a:solidFill>
                            <a:schemeClr val="tx1"/>
                          </a:solidFill>
                        </a:rPr>
                        <a:t>Con il piede del bambino.</a:t>
                      </a:r>
                    </a:p>
                    <a:p>
                      <a:endParaRPr lang="it-IT" sz="1400" b="0" dirty="0">
                        <a:solidFill>
                          <a:schemeClr val="tx1"/>
                        </a:solidFill>
                      </a:endParaRPr>
                    </a:p>
                    <a:p>
                      <a:r>
                        <a:rPr lang="it-IT" sz="1400" b="0" dirty="0">
                          <a:solidFill>
                            <a:schemeClr val="tx1"/>
                          </a:solidFill>
                        </a:rPr>
                        <a:t>Quando piove,</a:t>
                      </a:r>
                    </a:p>
                    <a:p>
                      <a:r>
                        <a:rPr lang="it-IT" sz="1400" b="0" dirty="0">
                          <a:solidFill>
                            <a:schemeClr val="tx1"/>
                          </a:solidFill>
                        </a:rPr>
                        <a:t>Una fresella storta, mi pare,</a:t>
                      </a:r>
                    </a:p>
                    <a:p>
                      <a:r>
                        <a:rPr lang="it-IT" sz="1400" b="0" dirty="0">
                          <a:solidFill>
                            <a:schemeClr val="tx1"/>
                          </a:solidFill>
                        </a:rPr>
                        <a:t>Questo scugnizzo di cuore.</a:t>
                      </a:r>
                    </a:p>
                    <a:p>
                      <a:endParaRPr lang="it-IT" sz="1400" b="0" dirty="0">
                        <a:solidFill>
                          <a:schemeClr val="tx1"/>
                        </a:solidFill>
                      </a:endParaRPr>
                    </a:p>
                    <a:p>
                      <a:r>
                        <a:rPr lang="it-IT" sz="1400" b="0" dirty="0">
                          <a:solidFill>
                            <a:schemeClr val="tx1"/>
                          </a:solidFill>
                        </a:rPr>
                        <a:t>Accenno una smorfia.</a:t>
                      </a:r>
                    </a:p>
                    <a:p>
                      <a:endParaRPr lang="it-IT" sz="1400" b="0" dirty="0">
                        <a:solidFill>
                          <a:schemeClr val="tx1"/>
                        </a:solidFill>
                      </a:endParaRPr>
                    </a:p>
                    <a:p>
                      <a:r>
                        <a:rPr lang="it-IT" sz="1400" b="0" dirty="0">
                          <a:solidFill>
                            <a:schemeClr val="tx1"/>
                          </a:solidFill>
                        </a:rPr>
                        <a:t>Quando c’è il sole,</a:t>
                      </a:r>
                    </a:p>
                    <a:p>
                      <a:r>
                        <a:rPr lang="it-IT" sz="1400" b="0" dirty="0">
                          <a:solidFill>
                            <a:schemeClr val="tx1"/>
                          </a:solidFill>
                        </a:rPr>
                        <a:t>Un babà ripieno e dolce, mi pare,</a:t>
                      </a:r>
                    </a:p>
                    <a:p>
                      <a:r>
                        <a:rPr lang="it-IT" sz="1400" b="0" dirty="0">
                          <a:solidFill>
                            <a:schemeClr val="tx1"/>
                          </a:solidFill>
                        </a:rPr>
                        <a:t>Quest’occhio birichino.</a:t>
                      </a:r>
                    </a:p>
                    <a:p>
                      <a:endParaRPr lang="it-IT" sz="1400" b="0" dirty="0">
                        <a:solidFill>
                          <a:schemeClr val="tx1"/>
                        </a:solidFill>
                      </a:endParaRPr>
                    </a:p>
                    <a:p>
                      <a:r>
                        <a:rPr lang="it-IT" sz="1400" b="0" dirty="0">
                          <a:solidFill>
                            <a:schemeClr val="tx1"/>
                          </a:solidFill>
                        </a:rPr>
                        <a:t>Un bacio allegro.</a:t>
                      </a:r>
                    </a:p>
                    <a:p>
                      <a:endParaRPr lang="it-IT" sz="1400" b="0" dirty="0">
                        <a:solidFill>
                          <a:schemeClr val="tx1"/>
                        </a:solidFill>
                      </a:endParaRPr>
                    </a:p>
                    <a:p>
                      <a:r>
                        <a:rPr lang="it-IT" sz="1400" b="0" dirty="0">
                          <a:solidFill>
                            <a:schemeClr val="tx1"/>
                          </a:solidFill>
                        </a:rPr>
                        <a:t>Napoli,</a:t>
                      </a:r>
                    </a:p>
                    <a:p>
                      <a:r>
                        <a:rPr lang="it-IT" sz="1400" b="0" dirty="0">
                          <a:solidFill>
                            <a:schemeClr val="tx1"/>
                          </a:solidFill>
                        </a:rPr>
                        <a:t>Nel tuo desiderio</a:t>
                      </a:r>
                    </a:p>
                    <a:p>
                      <a:r>
                        <a:rPr lang="it-IT" sz="1400" b="0" dirty="0">
                          <a:solidFill>
                            <a:schemeClr val="tx1"/>
                          </a:solidFill>
                        </a:rPr>
                        <a:t>Mi vado a ubriacare.</a:t>
                      </a:r>
                    </a:p>
                    <a:p>
                      <a:endParaRPr lang="fr-FR" sz="1400" b="0" dirty="0">
                        <a:solidFill>
                          <a:schemeClr val="tx1"/>
                        </a:solidFill>
                      </a:endParaRPr>
                    </a:p>
                  </a:txBody>
                  <a:tcPr>
                    <a:solidFill>
                      <a:schemeClr val="bg1"/>
                    </a:solidFill>
                  </a:tcPr>
                </a:tc>
                <a:extLst>
                  <a:ext uri="{0D108BD9-81ED-4DB2-BD59-A6C34878D82A}">
                    <a16:rowId xmlns:a16="http://schemas.microsoft.com/office/drawing/2014/main" val="1930171426"/>
                  </a:ext>
                </a:extLst>
              </a:tr>
            </a:tbl>
          </a:graphicData>
        </a:graphic>
      </p:graphicFrame>
    </p:spTree>
    <p:extLst>
      <p:ext uri="{BB962C8B-B14F-4D97-AF65-F5344CB8AC3E}">
        <p14:creationId xmlns:p14="http://schemas.microsoft.com/office/powerpoint/2010/main" val="260215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2F4D73-4FBC-4BD0-A419-1A1040759E7F}"/>
              </a:ext>
            </a:extLst>
          </p:cNvPr>
          <p:cNvSpPr>
            <a:spLocks noGrp="1"/>
          </p:cNvSpPr>
          <p:nvPr>
            <p:ph type="title"/>
          </p:nvPr>
        </p:nvSpPr>
        <p:spPr/>
        <p:txBody>
          <a:bodyPr/>
          <a:lstStyle/>
          <a:p>
            <a:endParaRPr lang="fr-FR"/>
          </a:p>
        </p:txBody>
      </p:sp>
      <p:graphicFrame>
        <p:nvGraphicFramePr>
          <p:cNvPr id="4" name="Tableau 4">
            <a:extLst>
              <a:ext uri="{FF2B5EF4-FFF2-40B4-BE49-F238E27FC236}">
                <a16:creationId xmlns:a16="http://schemas.microsoft.com/office/drawing/2014/main" id="{3438C893-C576-4C05-95DF-0F31912F6C54}"/>
              </a:ext>
            </a:extLst>
          </p:cNvPr>
          <p:cNvGraphicFramePr>
            <a:graphicFrameLocks noGrp="1"/>
          </p:cNvGraphicFramePr>
          <p:nvPr>
            <p:ph idx="1"/>
            <p:extLst>
              <p:ext uri="{D42A27DB-BD31-4B8C-83A1-F6EECF244321}">
                <p14:modId xmlns:p14="http://schemas.microsoft.com/office/powerpoint/2010/main" val="584961392"/>
              </p:ext>
            </p:extLst>
          </p:nvPr>
        </p:nvGraphicFramePr>
        <p:xfrm>
          <a:off x="838200" y="365125"/>
          <a:ext cx="8632190" cy="7312660"/>
        </p:xfrm>
        <a:graphic>
          <a:graphicData uri="http://schemas.openxmlformats.org/drawingml/2006/table">
            <a:tbl>
              <a:tblPr firstRow="1" bandRow="1">
                <a:tableStyleId>{5C22544A-7EE6-4342-B048-85BDC9FD1C3A}</a:tableStyleId>
              </a:tblPr>
              <a:tblGrid>
                <a:gridCol w="3374390">
                  <a:extLst>
                    <a:ext uri="{9D8B030D-6E8A-4147-A177-3AD203B41FA5}">
                      <a16:colId xmlns:a16="http://schemas.microsoft.com/office/drawing/2014/main" val="3454215415"/>
                    </a:ext>
                  </a:extLst>
                </a:gridCol>
                <a:gridCol w="5257800">
                  <a:extLst>
                    <a:ext uri="{9D8B030D-6E8A-4147-A177-3AD203B41FA5}">
                      <a16:colId xmlns:a16="http://schemas.microsoft.com/office/drawing/2014/main" val="2648465737"/>
                    </a:ext>
                  </a:extLst>
                </a:gridCol>
              </a:tblGrid>
              <a:tr h="7312660">
                <a:tc>
                  <a:txBody>
                    <a:bodyPr/>
                    <a:lstStyle/>
                    <a:p>
                      <a:r>
                        <a:rPr lang="fr-FR" sz="1400" b="1" dirty="0">
                          <a:solidFill>
                            <a:schemeClr val="tx1"/>
                          </a:solidFill>
                        </a:rPr>
                        <a:t>Breaking News or Fake News</a:t>
                      </a:r>
                    </a:p>
                    <a:p>
                      <a:endParaRPr lang="fr-FR" sz="1400" b="0" dirty="0">
                        <a:solidFill>
                          <a:schemeClr val="tx1"/>
                        </a:solidFill>
                      </a:endParaRPr>
                    </a:p>
                    <a:p>
                      <a:r>
                        <a:rPr lang="fr-FR" sz="1400" b="0" dirty="0">
                          <a:solidFill>
                            <a:schemeClr val="tx1"/>
                          </a:solidFill>
                        </a:rPr>
                        <a:t>“</a:t>
                      </a:r>
                      <a:r>
                        <a:rPr lang="fr-FR" sz="1400" b="0" dirty="0" err="1">
                          <a:solidFill>
                            <a:schemeClr val="tx1"/>
                          </a:solidFill>
                        </a:rPr>
                        <a:t>Chiano</a:t>
                      </a:r>
                      <a:r>
                        <a:rPr lang="fr-FR" sz="1400" b="0" dirty="0">
                          <a:solidFill>
                            <a:schemeClr val="tx1"/>
                          </a:solidFill>
                        </a:rPr>
                        <a:t> </a:t>
                      </a:r>
                      <a:r>
                        <a:rPr lang="fr-FR" sz="1400" b="0" dirty="0" err="1">
                          <a:solidFill>
                            <a:schemeClr val="tx1"/>
                          </a:solidFill>
                        </a:rPr>
                        <a:t>chiano</a:t>
                      </a:r>
                      <a:r>
                        <a:rPr lang="fr-FR" sz="1400" b="0" dirty="0">
                          <a:solidFill>
                            <a:schemeClr val="tx1"/>
                          </a:solidFill>
                        </a:rPr>
                        <a:t> ce </a:t>
                      </a:r>
                      <a:r>
                        <a:rPr lang="fr-FR" sz="1400" b="0" dirty="0" err="1">
                          <a:solidFill>
                            <a:schemeClr val="tx1"/>
                          </a:solidFill>
                        </a:rPr>
                        <a:t>stanno</a:t>
                      </a:r>
                      <a:r>
                        <a:rPr lang="fr-FR" sz="1400" b="0" dirty="0">
                          <a:solidFill>
                            <a:schemeClr val="tx1"/>
                          </a:solidFill>
                        </a:rPr>
                        <a:t> </a:t>
                      </a:r>
                      <a:r>
                        <a:rPr lang="fr-FR" sz="1400" b="0" dirty="0" err="1">
                          <a:solidFill>
                            <a:schemeClr val="tx1"/>
                          </a:solidFill>
                        </a:rPr>
                        <a:t>futtenno</a:t>
                      </a:r>
                      <a:r>
                        <a:rPr lang="fr-FR" sz="1400" b="0" dirty="0">
                          <a:solidFill>
                            <a:schemeClr val="tx1"/>
                          </a:solidFill>
                        </a:rPr>
                        <a:t>:</a:t>
                      </a:r>
                    </a:p>
                    <a:p>
                      <a:endParaRPr lang="fr-FR" sz="1400" b="0" dirty="0">
                        <a:solidFill>
                          <a:schemeClr val="tx1"/>
                        </a:solidFill>
                      </a:endParaRPr>
                    </a:p>
                    <a:p>
                      <a:r>
                        <a:rPr lang="fr-FR" sz="1400" b="0" dirty="0">
                          <a:solidFill>
                            <a:schemeClr val="tx1"/>
                          </a:solidFill>
                        </a:rPr>
                        <a:t>‘o </a:t>
                      </a:r>
                      <a:r>
                        <a:rPr lang="fr-FR" sz="1400" b="0" dirty="0" err="1">
                          <a:solidFill>
                            <a:schemeClr val="tx1"/>
                          </a:solidFill>
                        </a:rPr>
                        <a:t>tornese</a:t>
                      </a:r>
                      <a:r>
                        <a:rPr lang="fr-FR" sz="1400" b="0" dirty="0">
                          <a:solidFill>
                            <a:schemeClr val="tx1"/>
                          </a:solidFill>
                        </a:rPr>
                        <a:t> </a:t>
                      </a:r>
                      <a:r>
                        <a:rPr lang="fr-FR" sz="1400" b="0" dirty="0" err="1">
                          <a:solidFill>
                            <a:schemeClr val="tx1"/>
                          </a:solidFill>
                        </a:rPr>
                        <a:t>sgarrupato</a:t>
                      </a:r>
                      <a:r>
                        <a:rPr lang="fr-FR" sz="1400" b="0" dirty="0">
                          <a:solidFill>
                            <a:schemeClr val="tx1"/>
                          </a:solidFill>
                        </a:rPr>
                        <a:t>,</a:t>
                      </a:r>
                    </a:p>
                    <a:p>
                      <a:endParaRPr lang="fr-FR" sz="1400" b="0" dirty="0">
                        <a:solidFill>
                          <a:schemeClr val="tx1"/>
                        </a:solidFill>
                      </a:endParaRPr>
                    </a:p>
                    <a:p>
                      <a:r>
                        <a:rPr lang="fr-FR" sz="1400" b="0" dirty="0">
                          <a:solidFill>
                            <a:schemeClr val="tx1"/>
                          </a:solidFill>
                        </a:rPr>
                        <a:t>‘o </a:t>
                      </a:r>
                      <a:r>
                        <a:rPr lang="fr-FR" sz="1400" b="0" dirty="0" err="1">
                          <a:solidFill>
                            <a:schemeClr val="tx1"/>
                          </a:solidFill>
                        </a:rPr>
                        <a:t>stato</a:t>
                      </a:r>
                      <a:r>
                        <a:rPr lang="fr-FR" sz="1400" b="0" dirty="0">
                          <a:solidFill>
                            <a:schemeClr val="tx1"/>
                          </a:solidFill>
                        </a:rPr>
                        <a:t> </a:t>
                      </a:r>
                      <a:r>
                        <a:rPr lang="fr-FR" sz="1400" b="0" dirty="0" err="1">
                          <a:solidFill>
                            <a:schemeClr val="tx1"/>
                          </a:solidFill>
                        </a:rPr>
                        <a:t>lazzarune</a:t>
                      </a:r>
                      <a:r>
                        <a:rPr lang="fr-FR" sz="1400" b="0" dirty="0">
                          <a:solidFill>
                            <a:schemeClr val="tx1"/>
                          </a:solidFill>
                        </a:rPr>
                        <a:t>,</a:t>
                      </a:r>
                    </a:p>
                    <a:p>
                      <a:endParaRPr lang="fr-FR" sz="1400" b="0" dirty="0">
                        <a:solidFill>
                          <a:schemeClr val="tx1"/>
                        </a:solidFill>
                      </a:endParaRPr>
                    </a:p>
                    <a:p>
                      <a:r>
                        <a:rPr lang="fr-FR" sz="1400" b="0" dirty="0">
                          <a:solidFill>
                            <a:schemeClr val="tx1"/>
                          </a:solidFill>
                        </a:rPr>
                        <a:t>‘o </a:t>
                      </a:r>
                      <a:r>
                        <a:rPr lang="fr-FR" sz="1400" b="0" dirty="0" err="1">
                          <a:solidFill>
                            <a:schemeClr val="tx1"/>
                          </a:solidFill>
                        </a:rPr>
                        <a:t>sapire</a:t>
                      </a:r>
                      <a:r>
                        <a:rPr lang="fr-FR" sz="1400" b="0" dirty="0">
                          <a:solidFill>
                            <a:schemeClr val="tx1"/>
                          </a:solidFill>
                        </a:rPr>
                        <a:t> </a:t>
                      </a:r>
                      <a:r>
                        <a:rPr lang="fr-FR" sz="1400" b="0" dirty="0" err="1">
                          <a:solidFill>
                            <a:schemeClr val="tx1"/>
                          </a:solidFill>
                        </a:rPr>
                        <a:t>acciso</a:t>
                      </a:r>
                      <a:r>
                        <a:rPr lang="fr-FR" sz="1400" b="0" dirty="0">
                          <a:solidFill>
                            <a:schemeClr val="tx1"/>
                          </a:solidFill>
                        </a:rPr>
                        <a:t>,</a:t>
                      </a:r>
                    </a:p>
                    <a:p>
                      <a:endParaRPr lang="fr-FR" sz="1400" b="0" dirty="0">
                        <a:solidFill>
                          <a:schemeClr val="tx1"/>
                        </a:solidFill>
                      </a:endParaRPr>
                    </a:p>
                    <a:p>
                      <a:r>
                        <a:rPr lang="fr-FR" sz="1400" b="0" dirty="0">
                          <a:solidFill>
                            <a:schemeClr val="tx1"/>
                          </a:solidFill>
                        </a:rPr>
                        <a:t>‘o </a:t>
                      </a:r>
                      <a:r>
                        <a:rPr lang="fr-FR" sz="1400" b="0" dirty="0" err="1">
                          <a:solidFill>
                            <a:schemeClr val="tx1"/>
                          </a:solidFill>
                        </a:rPr>
                        <a:t>mmagnà</a:t>
                      </a:r>
                      <a:r>
                        <a:rPr lang="fr-FR" sz="1400" b="0" dirty="0">
                          <a:solidFill>
                            <a:schemeClr val="tx1"/>
                          </a:solidFill>
                        </a:rPr>
                        <a:t> </a:t>
                      </a:r>
                      <a:r>
                        <a:rPr lang="fr-FR" sz="1400" b="0" dirty="0" err="1">
                          <a:solidFill>
                            <a:schemeClr val="tx1"/>
                          </a:solidFill>
                        </a:rPr>
                        <a:t>malamente</a:t>
                      </a:r>
                      <a:r>
                        <a:rPr lang="fr-FR" sz="1400" b="0" dirty="0">
                          <a:solidFill>
                            <a:schemeClr val="tx1"/>
                          </a:solidFill>
                        </a:rPr>
                        <a:t>,</a:t>
                      </a:r>
                    </a:p>
                    <a:p>
                      <a:endParaRPr lang="fr-FR" sz="1400" b="0" dirty="0">
                        <a:solidFill>
                          <a:schemeClr val="tx1"/>
                        </a:solidFill>
                      </a:endParaRPr>
                    </a:p>
                    <a:p>
                      <a:r>
                        <a:rPr lang="fr-FR" sz="1400" b="0" dirty="0">
                          <a:solidFill>
                            <a:schemeClr val="tx1"/>
                          </a:solidFill>
                        </a:rPr>
                        <a:t>‘o </a:t>
                      </a:r>
                      <a:r>
                        <a:rPr lang="fr-FR" sz="1400" b="0" dirty="0" err="1">
                          <a:solidFill>
                            <a:schemeClr val="tx1"/>
                          </a:solidFill>
                        </a:rPr>
                        <a:t>core</a:t>
                      </a:r>
                      <a:r>
                        <a:rPr lang="fr-FR" sz="1400" b="0" dirty="0">
                          <a:solidFill>
                            <a:schemeClr val="tx1"/>
                          </a:solidFill>
                        </a:rPr>
                        <a:t> </a:t>
                      </a:r>
                      <a:r>
                        <a:rPr lang="fr-FR" sz="1400" b="0" dirty="0" err="1">
                          <a:solidFill>
                            <a:schemeClr val="tx1"/>
                          </a:solidFill>
                        </a:rPr>
                        <a:t>intussecato</a:t>
                      </a:r>
                      <a:r>
                        <a:rPr lang="fr-FR" sz="1400" b="0" dirty="0">
                          <a:solidFill>
                            <a:schemeClr val="tx1"/>
                          </a:solidFill>
                        </a:rPr>
                        <a:t>.</a:t>
                      </a:r>
                    </a:p>
                    <a:p>
                      <a:endParaRPr lang="fr-FR" sz="1400" b="0" dirty="0">
                        <a:solidFill>
                          <a:schemeClr val="tx1"/>
                        </a:solidFill>
                      </a:endParaRPr>
                    </a:p>
                    <a:p>
                      <a:r>
                        <a:rPr lang="fr-FR" sz="1400" b="0" dirty="0">
                          <a:solidFill>
                            <a:schemeClr val="tx1"/>
                          </a:solidFill>
                        </a:rPr>
                        <a:t> </a:t>
                      </a:r>
                    </a:p>
                    <a:p>
                      <a:endParaRPr lang="fr-FR" sz="1400" b="0" dirty="0">
                        <a:solidFill>
                          <a:schemeClr val="tx1"/>
                        </a:solidFill>
                      </a:endParaRPr>
                    </a:p>
                    <a:p>
                      <a:r>
                        <a:rPr lang="fr-FR" sz="1400" b="0" dirty="0" err="1">
                          <a:solidFill>
                            <a:schemeClr val="tx1"/>
                          </a:solidFill>
                        </a:rPr>
                        <a:t>Ch’avimm</a:t>
                      </a:r>
                      <a:r>
                        <a:rPr lang="fr-FR" sz="1400" b="0" dirty="0">
                          <a:solidFill>
                            <a:schemeClr val="tx1"/>
                          </a:solidFill>
                        </a:rPr>
                        <a:t> ‘a fa’?</a:t>
                      </a:r>
                    </a:p>
                    <a:p>
                      <a:endParaRPr lang="fr-FR" sz="1400" b="0" dirty="0">
                        <a:solidFill>
                          <a:schemeClr val="tx1"/>
                        </a:solidFill>
                      </a:endParaRPr>
                    </a:p>
                    <a:p>
                      <a:r>
                        <a:rPr lang="fr-FR" sz="1400" b="0" dirty="0">
                          <a:solidFill>
                            <a:schemeClr val="tx1"/>
                          </a:solidFill>
                        </a:rPr>
                        <a:t>Nu selfie </a:t>
                      </a:r>
                      <a:r>
                        <a:rPr lang="fr-FR" sz="1400" b="0" dirty="0" err="1">
                          <a:solidFill>
                            <a:schemeClr val="tx1"/>
                          </a:solidFill>
                        </a:rPr>
                        <a:t>Ncopp</a:t>
                      </a:r>
                      <a:r>
                        <a:rPr lang="fr-FR" sz="1400" b="0" dirty="0">
                          <a:solidFill>
                            <a:schemeClr val="tx1"/>
                          </a:solidFill>
                        </a:rPr>
                        <a:t>’ a </a:t>
                      </a:r>
                      <a:r>
                        <a:rPr lang="fr-FR" sz="1400" b="0" dirty="0" err="1">
                          <a:solidFill>
                            <a:schemeClr val="tx1"/>
                          </a:solidFill>
                        </a:rPr>
                        <a:t>feis</a:t>
                      </a:r>
                      <a:r>
                        <a:rPr lang="fr-FR" sz="1400" b="0" dirty="0">
                          <a:solidFill>
                            <a:schemeClr val="tx1"/>
                          </a:solidFill>
                        </a:rPr>
                        <a:t> </a:t>
                      </a:r>
                      <a:r>
                        <a:rPr lang="fr-FR" sz="1400" b="0" dirty="0" err="1">
                          <a:solidFill>
                            <a:schemeClr val="tx1"/>
                          </a:solidFill>
                        </a:rPr>
                        <a:t>buk</a:t>
                      </a:r>
                      <a:endParaRPr lang="fr-FR" sz="1400" b="0" dirty="0">
                        <a:solidFill>
                          <a:schemeClr val="tx1"/>
                        </a:solidFill>
                      </a:endParaRPr>
                    </a:p>
                    <a:p>
                      <a:endParaRPr lang="fr-FR" sz="1400" b="0" dirty="0">
                        <a:solidFill>
                          <a:schemeClr val="tx1"/>
                        </a:solidFill>
                      </a:endParaRPr>
                    </a:p>
                    <a:p>
                      <a:r>
                        <a:rPr lang="fr-FR" sz="1400" b="0" dirty="0">
                          <a:solidFill>
                            <a:schemeClr val="tx1"/>
                          </a:solidFill>
                        </a:rPr>
                        <a:t>Nu flashmob ‘Ai </a:t>
                      </a:r>
                      <a:r>
                        <a:rPr lang="fr-FR" sz="1400" b="0" dirty="0" err="1">
                          <a:solidFill>
                            <a:schemeClr val="tx1"/>
                          </a:solidFill>
                        </a:rPr>
                        <a:t>dont’t</a:t>
                      </a:r>
                      <a:r>
                        <a:rPr lang="fr-FR" sz="1400" b="0" dirty="0">
                          <a:solidFill>
                            <a:schemeClr val="tx1"/>
                          </a:solidFill>
                        </a:rPr>
                        <a:t> like’</a:t>
                      </a:r>
                    </a:p>
                    <a:p>
                      <a:endParaRPr lang="fr-FR" sz="1400" b="0" dirty="0">
                        <a:solidFill>
                          <a:schemeClr val="tx1"/>
                        </a:solidFill>
                      </a:endParaRPr>
                    </a:p>
                    <a:p>
                      <a:r>
                        <a:rPr lang="fr-FR" sz="1400" b="0" dirty="0" err="1">
                          <a:solidFill>
                            <a:schemeClr val="tx1"/>
                          </a:solidFill>
                        </a:rPr>
                        <a:t>Cercanno</a:t>
                      </a:r>
                      <a:r>
                        <a:rPr lang="fr-FR" sz="1400" b="0" dirty="0">
                          <a:solidFill>
                            <a:schemeClr val="tx1"/>
                          </a:solidFill>
                        </a:rPr>
                        <a:t> ‘a </a:t>
                      </a:r>
                      <a:r>
                        <a:rPr lang="fr-FR" sz="1400" b="0" dirty="0" err="1">
                          <a:solidFill>
                            <a:schemeClr val="tx1"/>
                          </a:solidFill>
                        </a:rPr>
                        <a:t>verità</a:t>
                      </a:r>
                      <a:r>
                        <a:rPr lang="fr-FR" sz="1400" b="0" dirty="0">
                          <a:solidFill>
                            <a:schemeClr val="tx1"/>
                          </a:solidFill>
                        </a:rPr>
                        <a:t>!</a:t>
                      </a:r>
                    </a:p>
                    <a:p>
                      <a:endParaRPr lang="fr-FR" sz="1400" b="0" dirty="0">
                        <a:solidFill>
                          <a:schemeClr val="tx1"/>
                        </a:solidFill>
                      </a:endParaRPr>
                    </a:p>
                    <a:p>
                      <a:r>
                        <a:rPr lang="fr-FR" sz="1400" b="0" dirty="0">
                          <a:solidFill>
                            <a:schemeClr val="tx1"/>
                          </a:solidFill>
                        </a:rPr>
                        <a:t> </a:t>
                      </a:r>
                    </a:p>
                    <a:p>
                      <a:endParaRPr lang="fr-FR" sz="1400" b="0" dirty="0">
                        <a:solidFill>
                          <a:schemeClr val="tx1"/>
                        </a:solidFill>
                      </a:endParaRPr>
                    </a:p>
                    <a:p>
                      <a:r>
                        <a:rPr lang="fr-FR" sz="1400" b="0" dirty="0" err="1">
                          <a:solidFill>
                            <a:schemeClr val="tx1"/>
                          </a:solidFill>
                        </a:rPr>
                        <a:t>Pulecenella</a:t>
                      </a:r>
                      <a:r>
                        <a:rPr lang="fr-FR" sz="1400" b="0" dirty="0">
                          <a:solidFill>
                            <a:schemeClr val="tx1"/>
                          </a:solidFill>
                        </a:rPr>
                        <a:t>, </a:t>
                      </a:r>
                      <a:r>
                        <a:rPr lang="fr-FR" sz="1400" b="0" dirty="0" err="1">
                          <a:solidFill>
                            <a:schemeClr val="tx1"/>
                          </a:solidFill>
                        </a:rPr>
                        <a:t>scétate</a:t>
                      </a:r>
                      <a:r>
                        <a:rPr lang="fr-FR" sz="1400" b="0" dirty="0">
                          <a:solidFill>
                            <a:schemeClr val="tx1"/>
                          </a:solidFill>
                        </a:rPr>
                        <a:t>!”</a:t>
                      </a:r>
                    </a:p>
                  </a:txBody>
                  <a:tcPr>
                    <a:noFill/>
                  </a:tcPr>
                </a:tc>
                <a:tc>
                  <a:txBody>
                    <a:bodyPr/>
                    <a:lstStyle/>
                    <a:p>
                      <a:r>
                        <a:rPr lang="it-IT" sz="1400" b="1" dirty="0">
                          <a:solidFill>
                            <a:schemeClr val="tx1"/>
                          </a:solidFill>
                        </a:rPr>
                        <a:t>Breaking News or Fake News</a:t>
                      </a:r>
                    </a:p>
                    <a:p>
                      <a:endParaRPr lang="it-IT" sz="1400" b="0" dirty="0">
                        <a:solidFill>
                          <a:schemeClr val="tx1"/>
                        </a:solidFill>
                      </a:endParaRPr>
                    </a:p>
                    <a:p>
                      <a:r>
                        <a:rPr lang="it-IT" sz="1400" b="0" dirty="0">
                          <a:solidFill>
                            <a:schemeClr val="tx1"/>
                          </a:solidFill>
                        </a:rPr>
                        <a:t>Piano, piano ci stanno imbrogliando:</a:t>
                      </a:r>
                    </a:p>
                    <a:p>
                      <a:endParaRPr lang="it-IT" sz="1400" b="0" dirty="0">
                        <a:solidFill>
                          <a:schemeClr val="tx1"/>
                        </a:solidFill>
                      </a:endParaRPr>
                    </a:p>
                    <a:p>
                      <a:r>
                        <a:rPr lang="it-IT" sz="1400" b="0" dirty="0">
                          <a:solidFill>
                            <a:schemeClr val="tx1"/>
                          </a:solidFill>
                        </a:rPr>
                        <a:t>La moneta svalutata,</a:t>
                      </a:r>
                    </a:p>
                    <a:p>
                      <a:endParaRPr lang="it-IT" sz="1400" b="0" dirty="0">
                        <a:solidFill>
                          <a:schemeClr val="tx1"/>
                        </a:solidFill>
                      </a:endParaRPr>
                    </a:p>
                    <a:p>
                      <a:r>
                        <a:rPr lang="it-IT" sz="1400" b="0" dirty="0">
                          <a:solidFill>
                            <a:schemeClr val="tx1"/>
                          </a:solidFill>
                        </a:rPr>
                        <a:t>Lo stato ladrone,</a:t>
                      </a:r>
                    </a:p>
                    <a:p>
                      <a:endParaRPr lang="it-IT" sz="1400" b="0" dirty="0">
                        <a:solidFill>
                          <a:schemeClr val="tx1"/>
                        </a:solidFill>
                      </a:endParaRPr>
                    </a:p>
                    <a:p>
                      <a:r>
                        <a:rPr lang="it-IT" sz="1400" b="0" dirty="0">
                          <a:solidFill>
                            <a:schemeClr val="tx1"/>
                          </a:solidFill>
                        </a:rPr>
                        <a:t>La cultura uccisa,</a:t>
                      </a:r>
                    </a:p>
                    <a:p>
                      <a:endParaRPr lang="it-IT" sz="1400" b="0" dirty="0">
                        <a:solidFill>
                          <a:schemeClr val="tx1"/>
                        </a:solidFill>
                      </a:endParaRPr>
                    </a:p>
                    <a:p>
                      <a:r>
                        <a:rPr lang="it-IT" sz="1400" b="0" dirty="0">
                          <a:solidFill>
                            <a:schemeClr val="tx1"/>
                          </a:solidFill>
                        </a:rPr>
                        <a:t>Il cibo manipolato,</a:t>
                      </a:r>
                    </a:p>
                    <a:p>
                      <a:endParaRPr lang="it-IT" sz="1400" b="0" dirty="0">
                        <a:solidFill>
                          <a:schemeClr val="tx1"/>
                        </a:solidFill>
                      </a:endParaRPr>
                    </a:p>
                    <a:p>
                      <a:r>
                        <a:rPr lang="it-IT" sz="1400" b="0" dirty="0">
                          <a:solidFill>
                            <a:schemeClr val="tx1"/>
                          </a:solidFill>
                        </a:rPr>
                        <a:t>Il cuore rabbioso.</a:t>
                      </a:r>
                    </a:p>
                    <a:p>
                      <a:endParaRPr lang="it-IT" sz="1400" b="0" dirty="0">
                        <a:solidFill>
                          <a:schemeClr val="tx1"/>
                        </a:solidFill>
                      </a:endParaRPr>
                    </a:p>
                    <a:p>
                      <a:r>
                        <a:rPr lang="it-IT" sz="1400" b="0" dirty="0">
                          <a:solidFill>
                            <a:schemeClr val="tx1"/>
                          </a:solidFill>
                        </a:rPr>
                        <a:t> </a:t>
                      </a:r>
                    </a:p>
                    <a:p>
                      <a:endParaRPr lang="it-IT" sz="1400" b="0" dirty="0">
                        <a:solidFill>
                          <a:schemeClr val="tx1"/>
                        </a:solidFill>
                      </a:endParaRPr>
                    </a:p>
                    <a:p>
                      <a:r>
                        <a:rPr lang="it-IT" sz="1400" b="0" dirty="0">
                          <a:solidFill>
                            <a:schemeClr val="tx1"/>
                          </a:solidFill>
                        </a:rPr>
                        <a:t>Che dobbiamo fare?</a:t>
                      </a:r>
                    </a:p>
                    <a:p>
                      <a:endParaRPr lang="it-IT" sz="1400" b="0" dirty="0">
                        <a:solidFill>
                          <a:schemeClr val="tx1"/>
                        </a:solidFill>
                      </a:endParaRPr>
                    </a:p>
                    <a:p>
                      <a:r>
                        <a:rPr lang="it-IT" sz="1400" b="0" dirty="0">
                          <a:solidFill>
                            <a:schemeClr val="tx1"/>
                          </a:solidFill>
                        </a:rPr>
                        <a:t>Un selfie sopra Facebook</a:t>
                      </a:r>
                    </a:p>
                    <a:p>
                      <a:endParaRPr lang="it-IT" sz="1400" b="0" dirty="0">
                        <a:solidFill>
                          <a:schemeClr val="tx1"/>
                        </a:solidFill>
                      </a:endParaRPr>
                    </a:p>
                    <a:p>
                      <a:r>
                        <a:rPr lang="it-IT" sz="1400" b="0" dirty="0">
                          <a:solidFill>
                            <a:schemeClr val="tx1"/>
                          </a:solidFill>
                        </a:rPr>
                        <a:t>Un flashmob “I don’t like”</a:t>
                      </a:r>
                    </a:p>
                    <a:p>
                      <a:endParaRPr lang="it-IT" sz="1400" b="0" dirty="0">
                        <a:solidFill>
                          <a:schemeClr val="tx1"/>
                        </a:solidFill>
                      </a:endParaRPr>
                    </a:p>
                    <a:p>
                      <a:r>
                        <a:rPr lang="it-IT" sz="1400" b="0" dirty="0">
                          <a:solidFill>
                            <a:schemeClr val="tx1"/>
                          </a:solidFill>
                        </a:rPr>
                        <a:t>Cercando la verità!</a:t>
                      </a:r>
                    </a:p>
                    <a:p>
                      <a:endParaRPr lang="it-IT" sz="1400" b="0" dirty="0">
                        <a:solidFill>
                          <a:schemeClr val="tx1"/>
                        </a:solidFill>
                      </a:endParaRPr>
                    </a:p>
                    <a:p>
                      <a:endParaRPr lang="it-IT" sz="1400" b="0" dirty="0">
                        <a:solidFill>
                          <a:schemeClr val="tx1"/>
                        </a:solidFill>
                      </a:endParaRPr>
                    </a:p>
                    <a:p>
                      <a:endParaRPr lang="it-IT" sz="1400" b="0" dirty="0">
                        <a:solidFill>
                          <a:schemeClr val="tx1"/>
                        </a:solidFill>
                      </a:endParaRPr>
                    </a:p>
                    <a:p>
                      <a:r>
                        <a:rPr lang="it-IT" sz="1400" b="0" dirty="0">
                          <a:solidFill>
                            <a:schemeClr val="tx1"/>
                          </a:solidFill>
                        </a:rPr>
                        <a:t>Pulcinella, svegliati!</a:t>
                      </a:r>
                      <a:endParaRPr lang="fr-FR" sz="1400" b="0" dirty="0">
                        <a:solidFill>
                          <a:schemeClr val="tx1"/>
                        </a:solidFill>
                      </a:endParaRPr>
                    </a:p>
                  </a:txBody>
                  <a:tcPr>
                    <a:noFill/>
                  </a:tcPr>
                </a:tc>
                <a:extLst>
                  <a:ext uri="{0D108BD9-81ED-4DB2-BD59-A6C34878D82A}">
                    <a16:rowId xmlns:a16="http://schemas.microsoft.com/office/drawing/2014/main" val="745542976"/>
                  </a:ext>
                </a:extLst>
              </a:tr>
            </a:tbl>
          </a:graphicData>
        </a:graphic>
      </p:graphicFrame>
    </p:spTree>
    <p:extLst>
      <p:ext uri="{BB962C8B-B14F-4D97-AF65-F5344CB8AC3E}">
        <p14:creationId xmlns:p14="http://schemas.microsoft.com/office/powerpoint/2010/main" val="146428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7466A-B84A-4DAC-B0A7-66637E391DCF}"/>
              </a:ext>
            </a:extLst>
          </p:cNvPr>
          <p:cNvSpPr>
            <a:spLocks noGrp="1"/>
          </p:cNvSpPr>
          <p:nvPr>
            <p:ph type="title"/>
          </p:nvPr>
        </p:nvSpPr>
        <p:spPr/>
        <p:txBody>
          <a:bodyPr>
            <a:normAutofit/>
          </a:bodyPr>
          <a:lstStyle/>
          <a:p>
            <a:pPr algn="ctr"/>
            <a:r>
              <a:rPr lang="fr-FR" sz="4000" b="1" dirty="0" err="1"/>
              <a:t>Varianti</a:t>
            </a:r>
            <a:r>
              <a:rPr lang="fr-FR" sz="4000" b="1" dirty="0"/>
              <a:t> </a:t>
            </a:r>
            <a:r>
              <a:rPr lang="fr-FR" sz="4000" b="1" dirty="0" err="1"/>
              <a:t>regionali</a:t>
            </a:r>
            <a:r>
              <a:rPr lang="fr-FR" sz="4000" b="1" dirty="0"/>
              <a:t> (il </a:t>
            </a:r>
            <a:r>
              <a:rPr lang="fr-FR" sz="4000" b="1" dirty="0" err="1"/>
              <a:t>siciliano</a:t>
            </a:r>
            <a:r>
              <a:rPr lang="fr-FR" sz="4000" b="1" dirty="0"/>
              <a:t>)</a:t>
            </a:r>
            <a:br>
              <a:rPr lang="fr-FR" sz="2200" b="1" dirty="0"/>
            </a:br>
            <a:endParaRPr lang="fr-FR" sz="2200" dirty="0"/>
          </a:p>
        </p:txBody>
      </p:sp>
      <p:sp>
        <p:nvSpPr>
          <p:cNvPr id="3" name="Espace réservé du contenu 2">
            <a:extLst>
              <a:ext uri="{FF2B5EF4-FFF2-40B4-BE49-F238E27FC236}">
                <a16:creationId xmlns:a16="http://schemas.microsoft.com/office/drawing/2014/main" id="{FEF99EAB-5865-480A-8196-3DEF7FDED54D}"/>
              </a:ext>
            </a:extLst>
          </p:cNvPr>
          <p:cNvSpPr>
            <a:spLocks noGrp="1"/>
          </p:cNvSpPr>
          <p:nvPr>
            <p:ph idx="1"/>
          </p:nvPr>
        </p:nvSpPr>
        <p:spPr/>
        <p:txBody>
          <a:bodyPr>
            <a:normAutofit fontScale="85000" lnSpcReduction="20000"/>
          </a:bodyPr>
          <a:lstStyle/>
          <a:p>
            <a:pPr marL="0" indent="0" algn="just">
              <a:buNone/>
              <a:tabLst>
                <a:tab pos="361950" algn="l"/>
              </a:tabLst>
            </a:pPr>
            <a:r>
              <a:rPr lang="it-IT" dirty="0">
                <a:effectLst/>
              </a:rPr>
              <a:t>	Si intitola </a:t>
            </a:r>
            <a:r>
              <a:rPr lang="it-IT" b="1" dirty="0">
                <a:effectLst/>
              </a:rPr>
              <a:t>“Riccardino”</a:t>
            </a:r>
            <a:r>
              <a:rPr lang="it-IT" dirty="0">
                <a:effectLst/>
              </a:rPr>
              <a:t> e sarà l’ultimo romanzo inedito dello scrittore </a:t>
            </a:r>
            <a:r>
              <a:rPr lang="it-IT" b="1" dirty="0">
                <a:effectLst/>
              </a:rPr>
              <a:t>Andrea Camilleri</a:t>
            </a:r>
            <a:r>
              <a:rPr lang="it-IT" dirty="0">
                <a:effectLst/>
              </a:rPr>
              <a:t> sull’ormai noto a livello mondiale Commissario </a:t>
            </a:r>
            <a:r>
              <a:rPr lang="it-IT" b="1" dirty="0">
                <a:effectLst/>
              </a:rPr>
              <a:t>Montalbano</a:t>
            </a:r>
            <a:r>
              <a:rPr lang="it-IT" dirty="0">
                <a:effectLst/>
              </a:rPr>
              <a:t>. La casa editrice Sellerio ha pubblicato oggi il libro, esattamente ad un anno di distanza dalla morte dello scrittore siciliano, avvenuta il 17 luglio 2019.</a:t>
            </a:r>
          </a:p>
          <a:p>
            <a:pPr marL="0" indent="0" algn="just">
              <a:buNone/>
              <a:tabLst>
                <a:tab pos="361950" algn="l"/>
              </a:tabLst>
            </a:pPr>
            <a:r>
              <a:rPr lang="it-IT" dirty="0">
                <a:effectLst/>
              </a:rPr>
              <a:t>	Il romanzo permette di assistere al dialogo tra il personaggio Montalbano e il suo Autore e creatore, con il quale  il Commissario intrattiene persino delle conversazioni al telefono. Il richiamo a Pirandello, grande passione di Camilleri è quindi evidente in questo romanzo, dedicato ad Elvira Sellerio, grande amica dell’autore. “Riccardino” esce anche in una edizione speciale, con una nota di Salvatore Silvano Nigro, in cui si potranno leggere </a:t>
            </a:r>
            <a:r>
              <a:rPr lang="it-IT" b="1" dirty="0">
                <a:effectLst/>
              </a:rPr>
              <a:t>due versioni</a:t>
            </a:r>
            <a:r>
              <a:rPr lang="it-IT" dirty="0">
                <a:effectLst/>
              </a:rPr>
              <a:t> del romanzo, la prima e quella definitiva, come da desiderio dell’autore.</a:t>
            </a:r>
            <a:r>
              <a:rPr lang="it-IT" i="1" dirty="0">
                <a:effectLst/>
              </a:rPr>
              <a:t> “I lettori potranno così seguire l’evoluzione nel corso del tempo di quella lingua unica inventata da Andrea Camilleri. Una sperimentazione alla quale lo scrittore teneva moltissimo e che viene resa così evidente dal confronto tra le due versioni”</a:t>
            </a:r>
            <a:r>
              <a:rPr lang="it-IT" dirty="0">
                <a:effectLst/>
              </a:rPr>
              <a:t>, spiega l’editore.</a:t>
            </a:r>
          </a:p>
          <a:p>
            <a:pPr marL="0" indent="0" algn="just">
              <a:buNone/>
              <a:tabLst>
                <a:tab pos="361950" algn="l"/>
              </a:tabLst>
            </a:pPr>
            <a:r>
              <a:rPr lang="it-IT" dirty="0"/>
              <a:t>	[...]	  </a:t>
            </a:r>
            <a:r>
              <a:rPr lang="fr-FR" sz="2400" dirty="0">
                <a:hlinkClick r:id="rId2"/>
              </a:rPr>
              <a:t>https://catania.liveuniversity.it/2020/07/16/ultimo-romanzo-montalbano-estratto/</a:t>
            </a:r>
            <a:endParaRPr lang="fr-FR" sz="2400" dirty="0"/>
          </a:p>
          <a:p>
            <a:pPr marL="0" indent="0" algn="just">
              <a:buNone/>
            </a:pPr>
            <a:endParaRPr lang="it-IT" dirty="0">
              <a:effectLst/>
            </a:endParaRPr>
          </a:p>
          <a:p>
            <a:pPr marL="0" indent="0">
              <a:buNone/>
            </a:pPr>
            <a:endParaRPr lang="fr-FR" dirty="0"/>
          </a:p>
        </p:txBody>
      </p:sp>
    </p:spTree>
    <p:extLst>
      <p:ext uri="{BB962C8B-B14F-4D97-AF65-F5344CB8AC3E}">
        <p14:creationId xmlns:p14="http://schemas.microsoft.com/office/powerpoint/2010/main" val="306750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47757-E12A-42A1-B6A6-DFFF198E296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F04A3CA8-86F6-4F2C-A3C0-A224DFECD0C6}"/>
              </a:ext>
            </a:extLst>
          </p:cNvPr>
          <p:cNvSpPr>
            <a:spLocks noGrp="1"/>
          </p:cNvSpPr>
          <p:nvPr>
            <p:ph idx="1"/>
          </p:nvPr>
        </p:nvSpPr>
        <p:spPr>
          <a:xfrm>
            <a:off x="838200" y="102234"/>
            <a:ext cx="10515600" cy="6870066"/>
          </a:xfrm>
        </p:spPr>
        <p:txBody>
          <a:bodyPr>
            <a:normAutofit fontScale="62500" lnSpcReduction="20000"/>
          </a:bodyPr>
          <a:lstStyle/>
          <a:p>
            <a:pPr marL="0" indent="0" algn="just">
              <a:buNone/>
            </a:pPr>
            <a:r>
              <a:rPr lang="it-IT" i="1" dirty="0"/>
              <a:t>Mentri che stava sconzanno, [sparecchiando la tavola] squillò il tilefono. Siccome la mangiata l’aviva bono disposto, annò [it. andò] ad arrispunniri. [it. rispondere al telefono]</a:t>
            </a:r>
            <a:endParaRPr lang="it-IT" dirty="0"/>
          </a:p>
          <a:p>
            <a:pPr marL="0" indent="0" algn="just">
              <a:buNone/>
            </a:pPr>
            <a:r>
              <a:rPr lang="it-IT" i="1" dirty="0"/>
              <a:t>Era l’Autore che lo chiamava da Roma. Si pentì subito d’aviri isato [alzato] il ricevitori.</a:t>
            </a:r>
            <a:endParaRPr lang="it-IT" dirty="0"/>
          </a:p>
          <a:p>
            <a:pPr marL="0" indent="0" algn="just">
              <a:buNone/>
            </a:pPr>
            <a:r>
              <a:rPr lang="it-IT" i="1" dirty="0"/>
              <a:t>«Salvo, ce l’hai un po’ di tempo?».</a:t>
            </a:r>
            <a:endParaRPr lang="it-IT" dirty="0"/>
          </a:p>
          <a:p>
            <a:pPr marL="0" indent="0" algn="just">
              <a:buNone/>
            </a:pPr>
            <a:r>
              <a:rPr lang="it-IT" i="1" dirty="0"/>
              <a:t>«Un poco quanto?».</a:t>
            </a:r>
            <a:endParaRPr lang="it-IT" dirty="0"/>
          </a:p>
          <a:p>
            <a:pPr marL="0" indent="0" algn="just">
              <a:buNone/>
            </a:pPr>
            <a:r>
              <a:rPr lang="it-IT" i="1" dirty="0"/>
              <a:t>«Massimo deci minuti».</a:t>
            </a:r>
            <a:endParaRPr lang="it-IT" dirty="0"/>
          </a:p>
          <a:p>
            <a:pPr marL="0" indent="0" algn="just">
              <a:buNone/>
            </a:pPr>
            <a:r>
              <a:rPr lang="it-IT" i="1" dirty="0"/>
              <a:t>«Vabbeni. Dimmi».    	[it. Va bene</a:t>
            </a:r>
            <a:endParaRPr lang="it-IT" dirty="0"/>
          </a:p>
          <a:p>
            <a:pPr marL="0" indent="0" algn="just">
              <a:buNone/>
            </a:pPr>
            <a:r>
              <a:rPr lang="it-IT" i="1" dirty="0"/>
              <a:t>«Così non posso più andare avanti, dovresti cercare di darmi una mano d’aiuto».    [it. una mano</a:t>
            </a:r>
            <a:endParaRPr lang="it-IT" dirty="0"/>
          </a:p>
          <a:p>
            <a:pPr marL="0" indent="0" algn="just">
              <a:buNone/>
            </a:pPr>
            <a:r>
              <a:rPr lang="it-IT" i="1" dirty="0"/>
              <a:t>«In che senso?».</a:t>
            </a:r>
            <a:endParaRPr lang="it-IT" dirty="0"/>
          </a:p>
          <a:p>
            <a:pPr marL="0" indent="0" algn="just">
              <a:buNone/>
            </a:pPr>
            <a:r>
              <a:rPr lang="it-IT" i="1" dirty="0"/>
              <a:t>«Come me l’hai sempre data. La storia di Riccardino, della quale ti stai occupando…».</a:t>
            </a:r>
            <a:endParaRPr lang="it-IT" dirty="0"/>
          </a:p>
          <a:p>
            <a:pPr marL="0" indent="0" algn="just">
              <a:buNone/>
            </a:pPr>
            <a:r>
              <a:rPr lang="it-IT" i="1" dirty="0"/>
              <a:t>«Chi te ne ha parlato?» lo ’ntirrompì [it. interruppe] Montalbano arrisintuto [it. risentito]</a:t>
            </a:r>
            <a:endParaRPr lang="it-IT" dirty="0"/>
          </a:p>
          <a:p>
            <a:pPr marL="0" indent="0" algn="just">
              <a:buNone/>
            </a:pPr>
            <a:r>
              <a:rPr lang="it-IT" i="1" dirty="0"/>
              <a:t>L’Autore tirò un sospiro funnuto.</a:t>
            </a:r>
            <a:endParaRPr lang="it-IT" dirty="0"/>
          </a:p>
          <a:p>
            <a:pPr marL="0" indent="0" algn="just">
              <a:buNone/>
            </a:pPr>
            <a:r>
              <a:rPr lang="it-IT" i="1" dirty="0"/>
              <a:t>«Madonna, Salvo, siamo ancora a questo punto? Non l’hai capito o lo fai apposta?».</a:t>
            </a:r>
            <a:endParaRPr lang="it-IT" dirty="0"/>
          </a:p>
          <a:p>
            <a:pPr marL="0" indent="0" algn="just">
              <a:buNone/>
            </a:pPr>
            <a:r>
              <a:rPr lang="it-IT" i="1" dirty="0"/>
              <a:t>«Voglio sapere chi ti ha informato».</a:t>
            </a:r>
            <a:endParaRPr lang="it-IT" dirty="0"/>
          </a:p>
          <a:p>
            <a:pPr marL="0" indent="0" algn="just">
              <a:buNone/>
            </a:pPr>
            <a:r>
              <a:rPr lang="it-IT" i="1" dirty="0"/>
              <a:t>«Salvo, la facenna sta completamenti arriversa [it. capovolta] Sono io che informo te, e non capisco perché ti ostini a credere che sei tu a informare me. Questa storia di Riccardino io la sto scrivendo mentre tu la stai vivendo, tutto qua».</a:t>
            </a:r>
            <a:endParaRPr lang="it-IT" dirty="0"/>
          </a:p>
          <a:p>
            <a:pPr marL="0" indent="0" algn="just">
              <a:buNone/>
            </a:pPr>
            <a:r>
              <a:rPr lang="it-IT" i="1" dirty="0"/>
              <a:t>«Quindi io sarei il pupo e tu il puparo?».</a:t>
            </a:r>
            <a:endParaRPr lang="it-IT" dirty="0"/>
          </a:p>
          <a:p>
            <a:pPr marL="0" indent="0" algn="just">
              <a:buNone/>
            </a:pPr>
            <a:r>
              <a:rPr lang="it-IT" i="1" dirty="0"/>
              <a:t>«Ma che minchiate dici? Ora mi cadi nei luoghi comuni? Te lo sei scordato quante volte tu hai imposto a una mia storia, di tua iniziativa, autonomamente, un corso completamente diverso da quello che io avevo in testa di scrivere? Per esempio, non sei stato tu a scegliere il finale de «La pazienza del ragno» ? Io avevo pensato di terminarlo in un certo modo, ma tu mi hai costretto a una soluzione diversa. E so anche perché l’hai voluto fare».</a:t>
            </a:r>
            <a:endParaRPr lang="it-IT" dirty="0"/>
          </a:p>
          <a:p>
            <a:pPr marL="0" indent="0" algn="just">
              <a:buNone/>
            </a:pPr>
            <a:r>
              <a:rPr lang="it-IT" i="1" dirty="0"/>
              <a:t>«Ah, sì?».</a:t>
            </a:r>
            <a:endParaRPr lang="it-IT" dirty="0"/>
          </a:p>
          <a:p>
            <a:endParaRPr lang="fr-FR" dirty="0"/>
          </a:p>
        </p:txBody>
      </p:sp>
    </p:spTree>
    <p:extLst>
      <p:ext uri="{BB962C8B-B14F-4D97-AF65-F5344CB8AC3E}">
        <p14:creationId xmlns:p14="http://schemas.microsoft.com/office/powerpoint/2010/main" val="253436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8FEFC-5566-4A95-A79E-E3DC30B3FEB1}"/>
              </a:ext>
            </a:extLst>
          </p:cNvPr>
          <p:cNvSpPr>
            <a:spLocks noGrp="1"/>
          </p:cNvSpPr>
          <p:nvPr>
            <p:ph type="title"/>
          </p:nvPr>
        </p:nvSpPr>
        <p:spPr/>
        <p:txBody>
          <a:bodyPr/>
          <a:lstStyle/>
          <a:p>
            <a:endParaRPr lang="fr-FR" dirty="0"/>
          </a:p>
        </p:txBody>
      </p:sp>
      <p:pic>
        <p:nvPicPr>
          <p:cNvPr id="4" name="Espace réservé du contenu 3">
            <a:extLst>
              <a:ext uri="{FF2B5EF4-FFF2-40B4-BE49-F238E27FC236}">
                <a16:creationId xmlns:a16="http://schemas.microsoft.com/office/drawing/2014/main" id="{217D9DD6-62E8-400E-93AE-D708C9210C10}"/>
              </a:ext>
            </a:extLst>
          </p:cNvPr>
          <p:cNvPicPr>
            <a:picLocks noGrp="1" noChangeAspect="1"/>
          </p:cNvPicPr>
          <p:nvPr>
            <p:ph idx="1"/>
          </p:nvPr>
        </p:nvPicPr>
        <p:blipFill rotWithShape="1">
          <a:blip r:embed="rId2"/>
          <a:srcRect l="11077" t="8093" r="7486" b="8745"/>
          <a:stretch/>
        </p:blipFill>
        <p:spPr>
          <a:xfrm>
            <a:off x="3328267" y="0"/>
            <a:ext cx="4883182" cy="6858000"/>
          </a:xfrm>
          <a:prstGeom prst="rect">
            <a:avLst/>
          </a:prstGeom>
        </p:spPr>
      </p:pic>
    </p:spTree>
    <p:extLst>
      <p:ext uri="{BB962C8B-B14F-4D97-AF65-F5344CB8AC3E}">
        <p14:creationId xmlns:p14="http://schemas.microsoft.com/office/powerpoint/2010/main" val="384320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B6C3F-6C57-445A-AF57-7991F809DD1B}"/>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CB0BBC6A-C9E0-49A0-BE17-96119F00C6B0}"/>
              </a:ext>
            </a:extLst>
          </p:cNvPr>
          <p:cNvSpPr>
            <a:spLocks noGrp="1"/>
          </p:cNvSpPr>
          <p:nvPr>
            <p:ph idx="1"/>
          </p:nvPr>
        </p:nvSpPr>
        <p:spPr>
          <a:xfrm>
            <a:off x="587023" y="365125"/>
            <a:ext cx="11209866" cy="5811838"/>
          </a:xfrm>
        </p:spPr>
        <p:txBody>
          <a:bodyPr/>
          <a:lstStyle/>
          <a:p>
            <a:pPr marL="0" indent="0" algn="ctr">
              <a:buNone/>
            </a:pPr>
            <a:r>
              <a:rPr lang="fr-FR" dirty="0" err="1"/>
              <a:t>Esempi</a:t>
            </a:r>
            <a:r>
              <a:rPr lang="fr-FR" dirty="0"/>
              <a:t> di </a:t>
            </a:r>
            <a:r>
              <a:rPr lang="fr-FR" dirty="0" err="1"/>
              <a:t>dialetto</a:t>
            </a:r>
            <a:r>
              <a:rPr lang="fr-FR" dirty="0"/>
              <a:t> </a:t>
            </a:r>
            <a:r>
              <a:rPr lang="fr-FR" dirty="0" err="1"/>
              <a:t>nella</a:t>
            </a:r>
            <a:r>
              <a:rPr lang="fr-FR" dirty="0"/>
              <a:t> canzone</a:t>
            </a:r>
          </a:p>
          <a:p>
            <a:pPr marL="0" indent="0">
              <a:buNone/>
            </a:pPr>
            <a:endParaRPr lang="fr-FR" b="1" i="1" dirty="0"/>
          </a:p>
          <a:p>
            <a:pPr marL="0" indent="0">
              <a:buNone/>
            </a:pPr>
            <a:r>
              <a:rPr lang="fr-FR" b="1" i="1" dirty="0"/>
              <a:t>Napoli</a:t>
            </a:r>
          </a:p>
          <a:p>
            <a:pPr marL="0" indent="0">
              <a:buNone/>
            </a:pPr>
            <a:endParaRPr lang="fr-FR" dirty="0"/>
          </a:p>
          <a:p>
            <a:pPr marL="0" indent="0">
              <a:buNone/>
            </a:pPr>
            <a:r>
              <a:rPr lang="fr-FR" sz="2200" dirty="0"/>
              <a:t>I </a:t>
            </a:r>
            <a:r>
              <a:rPr lang="fr-FR" sz="2200" dirty="0" err="1"/>
              <a:t>say</a:t>
            </a:r>
            <a:r>
              <a:rPr lang="fr-FR" sz="2200" dirty="0"/>
              <a:t> i’ </a:t>
            </a:r>
            <a:r>
              <a:rPr lang="fr-FR" sz="2200" dirty="0" err="1"/>
              <a:t>sto</a:t>
            </a:r>
            <a:r>
              <a:rPr lang="fr-FR" sz="2200" dirty="0"/>
              <a:t> </a:t>
            </a:r>
            <a:r>
              <a:rPr lang="fr-FR" sz="2200" dirty="0" err="1"/>
              <a:t>cca</a:t>
            </a:r>
            <a:r>
              <a:rPr lang="fr-FR" sz="2200" dirty="0"/>
              <a:t>’ me ‘</a:t>
            </a:r>
            <a:r>
              <a:rPr lang="fr-FR" sz="2200" dirty="0" err="1"/>
              <a:t>mbriaco</a:t>
            </a:r>
            <a:r>
              <a:rPr lang="fr-FR" sz="2200" dirty="0"/>
              <a:t> e c’</a:t>
            </a:r>
            <a:r>
              <a:rPr lang="fr-FR" sz="2200" dirty="0" err="1"/>
              <a:t>aggia</a:t>
            </a:r>
            <a:r>
              <a:rPr lang="fr-FR" sz="2200" dirty="0"/>
              <a:t> fa’		Dico </a:t>
            </a:r>
            <a:r>
              <a:rPr lang="fr-FR" sz="2200" dirty="0" err="1"/>
              <a:t>che</a:t>
            </a:r>
            <a:r>
              <a:rPr lang="fr-FR" sz="2200" dirty="0"/>
              <a:t> </a:t>
            </a:r>
            <a:r>
              <a:rPr lang="fr-FR" sz="2200" dirty="0" err="1"/>
              <a:t>sto</a:t>
            </a:r>
            <a:r>
              <a:rPr lang="fr-FR" sz="2200" dirty="0"/>
              <a:t> qua, mi </a:t>
            </a:r>
            <a:r>
              <a:rPr lang="fr-FR" sz="2200" dirty="0" err="1"/>
              <a:t>ubriaco</a:t>
            </a:r>
            <a:r>
              <a:rPr lang="fr-FR" sz="2200" dirty="0"/>
              <a:t> e </a:t>
            </a:r>
            <a:r>
              <a:rPr lang="fr-FR" sz="2200" dirty="0" err="1"/>
              <a:t>che</a:t>
            </a:r>
            <a:r>
              <a:rPr lang="fr-FR" sz="2200" dirty="0"/>
              <a:t> </a:t>
            </a:r>
            <a:r>
              <a:rPr lang="fr-FR" sz="2200" dirty="0" err="1"/>
              <a:t>devo</a:t>
            </a:r>
            <a:r>
              <a:rPr lang="fr-FR" sz="2200" dirty="0"/>
              <a:t> </a:t>
            </a:r>
            <a:r>
              <a:rPr lang="fr-FR" sz="2200" dirty="0" err="1"/>
              <a:t>fare</a:t>
            </a:r>
            <a:r>
              <a:rPr lang="fr-FR" sz="2200" dirty="0"/>
              <a:t> ?</a:t>
            </a:r>
          </a:p>
          <a:p>
            <a:pPr marL="0" indent="0">
              <a:buNone/>
            </a:pPr>
            <a:r>
              <a:rPr lang="fr-FR" sz="2200" dirty="0"/>
              <a:t>me gira ‘a capa ma </a:t>
            </a:r>
            <a:r>
              <a:rPr lang="fr-FR" sz="2200" dirty="0" err="1"/>
              <a:t>voglio</a:t>
            </a:r>
            <a:r>
              <a:rPr lang="fr-FR" sz="2200" dirty="0"/>
              <a:t> parla’.			mi gira la testa ma </a:t>
            </a:r>
            <a:r>
              <a:rPr lang="fr-FR" sz="2200" dirty="0" err="1"/>
              <a:t>voglio</a:t>
            </a:r>
            <a:r>
              <a:rPr lang="fr-FR" sz="2200" dirty="0"/>
              <a:t> </a:t>
            </a:r>
            <a:r>
              <a:rPr lang="fr-FR" sz="2200" dirty="0" err="1"/>
              <a:t>parlare</a:t>
            </a:r>
            <a:r>
              <a:rPr lang="fr-FR" sz="2200" dirty="0"/>
              <a:t>.</a:t>
            </a:r>
          </a:p>
          <a:p>
            <a:pPr marL="0" indent="0">
              <a:buNone/>
            </a:pPr>
            <a:r>
              <a:rPr lang="fr-FR" sz="2200" dirty="0"/>
              <a:t>I </a:t>
            </a:r>
            <a:r>
              <a:rPr lang="fr-FR" sz="2200" dirty="0" err="1"/>
              <a:t>say</a:t>
            </a:r>
            <a:r>
              <a:rPr lang="fr-FR" sz="2200" dirty="0"/>
              <a:t> i’ </a:t>
            </a:r>
            <a:r>
              <a:rPr lang="fr-FR" sz="2200" dirty="0" err="1"/>
              <a:t>sto</a:t>
            </a:r>
            <a:r>
              <a:rPr lang="fr-FR" sz="2200" dirty="0"/>
              <a:t> </a:t>
            </a:r>
            <a:r>
              <a:rPr lang="fr-FR" sz="2200" dirty="0" err="1"/>
              <a:t>cca</a:t>
            </a:r>
            <a:r>
              <a:rPr lang="fr-FR" sz="2200" dirty="0"/>
              <a:t>’ ‘a </a:t>
            </a:r>
            <a:r>
              <a:rPr lang="fr-FR" sz="2200" dirty="0" err="1"/>
              <a:t>tristezza</a:t>
            </a:r>
            <a:r>
              <a:rPr lang="fr-FR" sz="2200" dirty="0"/>
              <a:t> se ne va		Dico </a:t>
            </a:r>
            <a:r>
              <a:rPr lang="fr-FR" sz="2200" dirty="0" err="1"/>
              <a:t>che</a:t>
            </a:r>
            <a:r>
              <a:rPr lang="fr-FR" sz="2200" dirty="0"/>
              <a:t> </a:t>
            </a:r>
            <a:r>
              <a:rPr lang="fr-FR" sz="2200" dirty="0" err="1"/>
              <a:t>sto</a:t>
            </a:r>
            <a:r>
              <a:rPr lang="fr-FR" sz="2200" dirty="0"/>
              <a:t> qua, la </a:t>
            </a:r>
            <a:r>
              <a:rPr lang="fr-FR" sz="2200" dirty="0" err="1"/>
              <a:t>tristezza</a:t>
            </a:r>
            <a:r>
              <a:rPr lang="fr-FR" sz="2200" dirty="0"/>
              <a:t> se ne va,</a:t>
            </a:r>
          </a:p>
          <a:p>
            <a:pPr marL="0" indent="0">
              <a:buNone/>
            </a:pPr>
            <a:r>
              <a:rPr lang="fr-FR" sz="2200" dirty="0"/>
              <a:t>‘o </a:t>
            </a:r>
            <a:r>
              <a:rPr lang="fr-FR" sz="2200" dirty="0" err="1"/>
              <a:t>vino</a:t>
            </a:r>
            <a:r>
              <a:rPr lang="fr-FR" sz="2200" dirty="0"/>
              <a:t> </a:t>
            </a:r>
            <a:r>
              <a:rPr lang="fr-FR" sz="2200" dirty="0" err="1"/>
              <a:t>scenne</a:t>
            </a:r>
            <a:r>
              <a:rPr lang="fr-FR" sz="2200" dirty="0"/>
              <a:t> ma </a:t>
            </a:r>
            <a:r>
              <a:rPr lang="fr-FR" sz="2200" dirty="0" err="1"/>
              <a:t>poi</a:t>
            </a:r>
            <a:r>
              <a:rPr lang="fr-FR" sz="2200" dirty="0"/>
              <a:t> </a:t>
            </a:r>
            <a:r>
              <a:rPr lang="fr-FR" sz="2200" dirty="0" err="1"/>
              <a:t>finirà</a:t>
            </a:r>
            <a:r>
              <a:rPr lang="fr-FR" sz="2200" dirty="0"/>
              <a:t>.			il </a:t>
            </a:r>
            <a:r>
              <a:rPr lang="fr-FR" sz="2200" dirty="0" err="1"/>
              <a:t>vino</a:t>
            </a:r>
            <a:r>
              <a:rPr lang="fr-FR" sz="2200" dirty="0"/>
              <a:t> </a:t>
            </a:r>
            <a:r>
              <a:rPr lang="fr-FR" sz="2200" dirty="0" err="1"/>
              <a:t>scende</a:t>
            </a:r>
            <a:r>
              <a:rPr lang="fr-FR" sz="2200" dirty="0"/>
              <a:t> ma </a:t>
            </a:r>
            <a:r>
              <a:rPr lang="fr-FR" sz="2200" dirty="0" err="1"/>
              <a:t>poi</a:t>
            </a:r>
            <a:r>
              <a:rPr lang="fr-FR" sz="2200" dirty="0"/>
              <a:t> </a:t>
            </a:r>
            <a:r>
              <a:rPr lang="fr-FR" sz="2200" dirty="0" err="1"/>
              <a:t>finirà</a:t>
            </a:r>
            <a:r>
              <a:rPr lang="fr-FR" sz="2200" dirty="0"/>
              <a:t>.</a:t>
            </a:r>
          </a:p>
          <a:p>
            <a:pPr marL="0" indent="0">
              <a:buNone/>
            </a:pPr>
            <a:endParaRPr lang="fr-FR" sz="2200" dirty="0"/>
          </a:p>
          <a:p>
            <a:pPr marL="0" indent="0">
              <a:buNone/>
            </a:pPr>
            <a:r>
              <a:rPr lang="fr-FR" sz="2200" dirty="0"/>
              <a:t>[Pino Daniele, </a:t>
            </a:r>
            <a:r>
              <a:rPr lang="fr-FR" sz="2200" i="1" dirty="0"/>
              <a:t>I </a:t>
            </a:r>
            <a:r>
              <a:rPr lang="fr-FR" sz="2200" i="1" dirty="0" err="1"/>
              <a:t>say</a:t>
            </a:r>
            <a:r>
              <a:rPr lang="fr-FR" sz="2200" i="1" dirty="0"/>
              <a:t> i’ </a:t>
            </a:r>
            <a:r>
              <a:rPr lang="fr-FR" sz="2200" i="1" dirty="0" err="1"/>
              <a:t>sto</a:t>
            </a:r>
            <a:r>
              <a:rPr lang="fr-FR" sz="2200" i="1" dirty="0"/>
              <a:t> </a:t>
            </a:r>
            <a:r>
              <a:rPr lang="fr-FR" sz="2200" i="1" dirty="0" err="1"/>
              <a:t>cca</a:t>
            </a:r>
            <a:r>
              <a:rPr lang="fr-FR" sz="2200" i="1" dirty="0"/>
              <a:t>’, </a:t>
            </a:r>
            <a:r>
              <a:rPr lang="fr-FR" sz="2200" dirty="0"/>
              <a:t>in </a:t>
            </a:r>
            <a:r>
              <a:rPr lang="fr-FR" sz="2200" i="1" dirty="0"/>
              <a:t>Nero a </a:t>
            </a:r>
            <a:r>
              <a:rPr lang="fr-FR" sz="2200" i="1" dirty="0" err="1"/>
              <a:t>metà</a:t>
            </a:r>
            <a:r>
              <a:rPr lang="fr-FR" sz="2200" dirty="0"/>
              <a:t>, 1980]</a:t>
            </a:r>
          </a:p>
          <a:p>
            <a:pPr marL="0" indent="0">
              <a:buNone/>
            </a:pPr>
            <a:r>
              <a:rPr lang="fr-FR" sz="2200" dirty="0">
                <a:hlinkClick r:id="rId2"/>
              </a:rPr>
              <a:t>https://www.youtube.com/watch?v=d716FTzdBAo</a:t>
            </a:r>
            <a:endParaRPr lang="fr-FR" sz="2200" dirty="0"/>
          </a:p>
          <a:p>
            <a:pPr marL="0" indent="0">
              <a:buNone/>
            </a:pPr>
            <a:endParaRPr lang="fr-FR" sz="2200" i="1" dirty="0"/>
          </a:p>
        </p:txBody>
      </p:sp>
    </p:spTree>
    <p:extLst>
      <p:ext uri="{BB962C8B-B14F-4D97-AF65-F5344CB8AC3E}">
        <p14:creationId xmlns:p14="http://schemas.microsoft.com/office/powerpoint/2010/main" val="147295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B6C3F-6C57-445A-AF57-7991F809DD1B}"/>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CB0BBC6A-C9E0-49A0-BE17-96119F00C6B0}"/>
              </a:ext>
            </a:extLst>
          </p:cNvPr>
          <p:cNvSpPr>
            <a:spLocks noGrp="1"/>
          </p:cNvSpPr>
          <p:nvPr>
            <p:ph idx="1"/>
          </p:nvPr>
        </p:nvSpPr>
        <p:spPr>
          <a:xfrm>
            <a:off x="587023" y="365124"/>
            <a:ext cx="11209866" cy="6492875"/>
          </a:xfrm>
        </p:spPr>
        <p:txBody>
          <a:bodyPr>
            <a:normAutofit/>
          </a:bodyPr>
          <a:lstStyle/>
          <a:p>
            <a:pPr marL="0" indent="0" algn="ctr">
              <a:buNone/>
            </a:pPr>
            <a:r>
              <a:rPr lang="fr-FR" dirty="0" err="1"/>
              <a:t>Esempi</a:t>
            </a:r>
            <a:r>
              <a:rPr lang="fr-FR" dirty="0"/>
              <a:t> di </a:t>
            </a:r>
            <a:r>
              <a:rPr lang="fr-FR" dirty="0" err="1"/>
              <a:t>dialetto</a:t>
            </a:r>
            <a:r>
              <a:rPr lang="fr-FR" dirty="0"/>
              <a:t> </a:t>
            </a:r>
            <a:r>
              <a:rPr lang="fr-FR" dirty="0" err="1"/>
              <a:t>nella</a:t>
            </a:r>
            <a:r>
              <a:rPr lang="fr-FR" dirty="0"/>
              <a:t> canzone</a:t>
            </a:r>
          </a:p>
          <a:p>
            <a:pPr marL="0" indent="0">
              <a:buNone/>
            </a:pPr>
            <a:endParaRPr lang="fr-FR" b="1" i="1" dirty="0"/>
          </a:p>
          <a:p>
            <a:pPr marL="0" indent="0">
              <a:buNone/>
            </a:pPr>
            <a:r>
              <a:rPr lang="fr-FR" b="1" i="1" dirty="0"/>
              <a:t>Genova</a:t>
            </a:r>
          </a:p>
          <a:p>
            <a:pPr marL="0" indent="0">
              <a:buNone/>
            </a:pPr>
            <a:endParaRPr lang="fr-FR" dirty="0"/>
          </a:p>
          <a:p>
            <a:pPr marL="0" indent="0">
              <a:buNone/>
            </a:pPr>
            <a:r>
              <a:rPr lang="it-IT" sz="1600" dirty="0"/>
              <a:t>Amìala ch'â l'arìa amìa cum'â l'é </a:t>
            </a:r>
            <a:br>
              <a:rPr lang="it-IT" sz="1600" dirty="0"/>
            </a:br>
            <a:r>
              <a:rPr lang="it-IT" sz="1600" dirty="0"/>
              <a:t>Amiala cum'â l'aria ch'â l'è lê ch'â l'è lê </a:t>
            </a:r>
            <a:br>
              <a:rPr lang="it-IT" sz="1600" dirty="0"/>
            </a:br>
            <a:r>
              <a:rPr lang="it-IT" sz="1600" dirty="0"/>
              <a:t>Amiala cum'â l'aria amìa amia cum'â l'è </a:t>
            </a:r>
            <a:br>
              <a:rPr lang="it-IT" sz="1600" dirty="0"/>
            </a:br>
            <a:r>
              <a:rPr lang="it-IT" sz="1600" dirty="0"/>
              <a:t>Amiala ch'â l'arìa amia ch'â l'è lê ch'â l'è lê </a:t>
            </a:r>
          </a:p>
          <a:p>
            <a:pPr marL="0" indent="0">
              <a:buNone/>
            </a:pPr>
            <a:r>
              <a:rPr lang="it-IT" sz="1600" dirty="0"/>
              <a:t>Guardala che arriva guarda com'è com'è </a:t>
            </a:r>
            <a:br>
              <a:rPr lang="it-IT" sz="1600" dirty="0"/>
            </a:br>
            <a:r>
              <a:rPr lang="it-IT" sz="1600" dirty="0"/>
              <a:t>Guardala come arriva guarda che è lei che è lei </a:t>
            </a:r>
            <a:br>
              <a:rPr lang="it-IT" sz="1600" dirty="0"/>
            </a:br>
            <a:r>
              <a:rPr lang="it-IT" sz="1600" dirty="0"/>
              <a:t>Guardala come arriva guarda guarda com'è </a:t>
            </a:r>
            <a:br>
              <a:rPr lang="it-IT" sz="1600" dirty="0"/>
            </a:br>
            <a:r>
              <a:rPr lang="it-IT" sz="1600" dirty="0"/>
              <a:t>Guardala che arriva che è lei che è lei </a:t>
            </a:r>
          </a:p>
          <a:p>
            <a:pPr marL="0" indent="0">
              <a:buNone/>
            </a:pPr>
            <a:r>
              <a:rPr lang="it-IT" sz="1600" dirty="0"/>
              <a:t>Nera che porta via che porta via la via </a:t>
            </a:r>
            <a:br>
              <a:rPr lang="it-IT" sz="1600" dirty="0"/>
            </a:br>
            <a:r>
              <a:rPr lang="it-IT" sz="1600" dirty="0"/>
              <a:t>Nera che non si vedeva da una vita intera così dolcenera nera </a:t>
            </a:r>
            <a:br>
              <a:rPr lang="it-IT" sz="1600" dirty="0"/>
            </a:br>
            <a:r>
              <a:rPr lang="it-IT" sz="1600" dirty="0"/>
              <a:t>Nera che picchia forte che butta giù le porte </a:t>
            </a:r>
          </a:p>
          <a:p>
            <a:pPr marL="0" indent="0">
              <a:buNone/>
            </a:pPr>
            <a:endParaRPr lang="fr-FR" sz="2200" dirty="0"/>
          </a:p>
          <a:p>
            <a:pPr marL="0" indent="0">
              <a:buNone/>
            </a:pPr>
            <a:r>
              <a:rPr lang="fr-FR" sz="2200" dirty="0"/>
              <a:t>[Fabrizio de’ André, </a:t>
            </a:r>
            <a:r>
              <a:rPr lang="fr-FR" sz="2200" i="1" dirty="0" err="1"/>
              <a:t>Dolcenera</a:t>
            </a:r>
            <a:r>
              <a:rPr lang="fr-FR" sz="2200" dirty="0"/>
              <a:t>, 1995]	</a:t>
            </a:r>
          </a:p>
          <a:p>
            <a:pPr marL="0" indent="0">
              <a:buNone/>
            </a:pPr>
            <a:r>
              <a:rPr lang="fr-FR" sz="2200" dirty="0">
                <a:hlinkClick r:id="rId2"/>
              </a:rPr>
              <a:t>https://www.youtube.com/watch?v=4nK2bcOPgUk</a:t>
            </a:r>
            <a:endParaRPr lang="fr-FR" sz="2200" dirty="0"/>
          </a:p>
          <a:p>
            <a:pPr marL="0" indent="0">
              <a:buNone/>
            </a:pPr>
            <a:endParaRPr lang="fr-FR" sz="2200" i="1" dirty="0"/>
          </a:p>
        </p:txBody>
      </p:sp>
    </p:spTree>
    <p:extLst>
      <p:ext uri="{BB962C8B-B14F-4D97-AF65-F5344CB8AC3E}">
        <p14:creationId xmlns:p14="http://schemas.microsoft.com/office/powerpoint/2010/main" val="1146162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1696</Words>
  <Application>Microsoft Office PowerPoint</Application>
  <PresentationFormat>Grand écran</PresentationFormat>
  <Paragraphs>172</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Varianti regionali (il siciliano) </vt:lpstr>
      <vt:lpstr>Présentation PowerPoint</vt:lpstr>
      <vt:lpstr>Présentation PowerPoint</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Grammaire italienne - L4ITMGRA - 2020-2021</dc:title>
  <dc:creator>isabella.montersino</dc:creator>
  <cp:lastModifiedBy>Isabella Montersino</cp:lastModifiedBy>
  <cp:revision>39</cp:revision>
  <dcterms:created xsi:type="dcterms:W3CDTF">2021-04-06T18:33:23Z</dcterms:created>
  <dcterms:modified xsi:type="dcterms:W3CDTF">2024-02-26T00:32:44Z</dcterms:modified>
</cp:coreProperties>
</file>