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78" r:id="rId4"/>
    <p:sldId id="27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B4810A-B129-4717-8CF0-0680D6453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8C86B70-9E17-41CB-B5E6-E37FC0EDC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5EDACE-3C18-4F7F-8228-7A5CD6BF6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5AF1-5BF5-4485-B2CB-FDBBAB7C6EF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223000-56D4-462E-8067-13FCBEEE2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80B4EB-4E74-41C2-BACD-430DF952E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38B9-A941-4676-B09D-8429217A7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23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F4719E-9354-49BC-82DC-4D1962C87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3334C9-6E28-4978-8E07-A43AA4927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4799B2-7F77-4DEE-8B21-3D9DB660E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5AF1-5BF5-4485-B2CB-FDBBAB7C6EF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76636C-F4CC-4305-8439-16440A04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58DBE8-D56E-47CC-83BD-3283936F6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38B9-A941-4676-B09D-8429217A7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06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13EFED4-DCD4-4B73-ABD4-DD837357C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BCCA779-865D-4EE7-9E88-42E338977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77E858-A84C-419B-86F5-82104F0F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5AF1-5BF5-4485-B2CB-FDBBAB7C6EF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5A1FD2-B4E7-4F55-BCDF-BC195EED2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4257CE-3D74-46DC-80A6-AA34A0089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38B9-A941-4676-B09D-8429217A7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9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425444-57A2-4018-BCD0-B3B50582D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6B0860-89B9-4318-B187-227F6BD66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859FE7-3E20-4282-9ECD-D0452DD16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5AF1-5BF5-4485-B2CB-FDBBAB7C6EF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B115F4-6EC6-40DA-85EB-D757F488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5C09E0-8063-43C2-A030-806C8FBDC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38B9-A941-4676-B09D-8429217A7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16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9ACB6D-7E5F-4C0E-BAD0-C621EE47D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DC43B0-B6D3-4C97-95D3-09A17F199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D404DD-3213-44D0-A435-4F5F591F8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5AF1-5BF5-4485-B2CB-FDBBAB7C6EF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F4579B-588E-4929-8B6C-CFC335054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36820-80B3-4DCE-8676-567F36983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38B9-A941-4676-B09D-8429217A7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1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17CB64-9078-42AF-9809-EC03211FE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03647E-C696-45D1-A746-66BBDD5A7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97520C-3676-410A-A0EA-260724809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03D987-7A50-4F82-B9FF-672AF5C88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5AF1-5BF5-4485-B2CB-FDBBAB7C6EF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1940B3-713E-40C6-B58A-36712C05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0371CF-C88A-424D-9989-DD764C4A4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38B9-A941-4676-B09D-8429217A7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200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11A25D-B40D-4B2C-BAE6-DDA1AFABC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BBE896-1F9F-4DF3-BB8C-386D18FCE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CBA561-A6A4-4A30-A574-99140ED8B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B625590-3D4A-4BE9-AEC6-FBBCA9B00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EA70AE6-865C-4888-87EA-55A2E08806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859F502-EEBF-44B1-8C30-353D6FBDB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5AF1-5BF5-4485-B2CB-FDBBAB7C6EF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7754125-639A-4382-B9C8-E5DF31EA6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C0C7D20-C423-4C3D-A31C-00CDF243F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38B9-A941-4676-B09D-8429217A7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45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F83AFF-FBA8-4E27-91F0-20249B7D2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1D823E1-8E37-4109-94DC-3F74C5288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5AF1-5BF5-4485-B2CB-FDBBAB7C6EF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857D2B-D2C4-41BE-BB66-3717DAD72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26CD71-1A4C-4DD9-80B1-96A4045CA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38B9-A941-4676-B09D-8429217A7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2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CB20304-A3D8-43BF-9041-D4E25952D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5AF1-5BF5-4485-B2CB-FDBBAB7C6EF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3DA7B03-EBF9-4A1C-9B7C-FBB8CD98D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18D3135-A4DF-48B6-9730-5F4520B39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38B9-A941-4676-B09D-8429217A7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097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B04FDC-F131-46F8-8002-BA74B6B31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A2BBEC-BCC0-4C50-BE9B-13B713933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FB9641-A01E-4BD1-8527-A795E0E5A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4145C5-686B-49DC-9DCC-9E9B93C48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5AF1-5BF5-4485-B2CB-FDBBAB7C6EF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0E6C3F-4EAA-4BD7-9BF7-6E672309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4422D5-8141-43C4-B44F-091F1B4A7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38B9-A941-4676-B09D-8429217A7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48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C096F6-9FF6-4E42-A4DA-66AA3A24A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E85F0AE-FF85-490E-8D33-F54836864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830C5B-E0F5-4B21-8BCC-16A6FC5CF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2ABB2C-106C-4332-97BB-F2973A9D4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5AF1-5BF5-4485-B2CB-FDBBAB7C6EF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336F51-22F3-431A-A08F-444928A5D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6D1D20-DB08-4C62-A8DF-F909C6FD1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38B9-A941-4676-B09D-8429217A7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92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076F236-6398-4403-893A-E5A4C8AFC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88562E-58FD-402D-A2DD-0BDD81577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43C2BA-2D85-4989-8CBD-D84BB730E0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75AF1-5BF5-4485-B2CB-FDBBAB7C6EF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73E200-9975-4DC5-8537-71FD3BAAB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FC8EEE-AC65-46B2-8F6F-4BB540618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538B9-A941-4676-B09D-8429217A7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43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ZfLVAH5D00" TargetMode="External"/><Relationship Id="rId2" Type="http://schemas.openxmlformats.org/officeDocument/2006/relationships/hyperlink" Target="https://www.youtube.com/watch?v=4nK2bcOPg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wYWXGQqnmpA" TargetMode="External"/><Relationship Id="rId4" Type="http://schemas.openxmlformats.org/officeDocument/2006/relationships/hyperlink" Target="https://www.youtube.com/watch?v=ictB2un7bn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041B24-1286-44B7-A2D0-9F5EB8658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5161AB-3768-49F3-AF87-41A793323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8086"/>
            <a:ext cx="10896600" cy="610688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b="1" dirty="0" err="1"/>
              <a:t>Vitalità</a:t>
            </a:r>
            <a:r>
              <a:rPr lang="fr-FR" b="1" dirty="0"/>
              <a:t> dei </a:t>
            </a:r>
            <a:r>
              <a:rPr lang="fr-FR" b="1" dirty="0" err="1"/>
              <a:t>dialetti</a:t>
            </a:r>
            <a:r>
              <a:rPr lang="fr-FR" b="1" dirty="0"/>
              <a:t> </a:t>
            </a:r>
            <a:r>
              <a:rPr lang="fr-FR" b="1" dirty="0" err="1"/>
              <a:t>nell’Italia</a:t>
            </a:r>
            <a:r>
              <a:rPr lang="fr-FR" b="1" dirty="0"/>
              <a:t> </a:t>
            </a:r>
            <a:r>
              <a:rPr lang="fr-FR" b="1" dirty="0" err="1"/>
              <a:t>contemporanea</a:t>
            </a:r>
            <a:endParaRPr lang="fr-FR" b="1" dirty="0"/>
          </a:p>
          <a:p>
            <a:pPr marL="0" indent="0" algn="ctr">
              <a:buNone/>
            </a:pPr>
            <a:r>
              <a:rPr lang="fr-FR" sz="2000" dirty="0"/>
              <a:t>(cf. corso </a:t>
            </a:r>
            <a:r>
              <a:rPr lang="fr-FR" sz="2000" dirty="0" err="1"/>
              <a:t>linguistica</a:t>
            </a:r>
            <a:r>
              <a:rPr lang="fr-FR" sz="2000" dirty="0"/>
              <a:t> </a:t>
            </a:r>
            <a:r>
              <a:rPr lang="fr-FR" sz="2000" dirty="0" err="1"/>
              <a:t>sincronica</a:t>
            </a:r>
            <a:r>
              <a:rPr lang="fr-FR" sz="2000" dirty="0"/>
              <a:t> -  </a:t>
            </a:r>
            <a:r>
              <a:rPr lang="fr-FR" sz="2000" dirty="0" err="1"/>
              <a:t>selezione</a:t>
            </a:r>
            <a:r>
              <a:rPr lang="fr-FR" sz="2000" dirty="0"/>
              <a:t> di </a:t>
            </a:r>
            <a:r>
              <a:rPr lang="fr-FR" sz="2000" dirty="0" err="1"/>
              <a:t>video</a:t>
            </a:r>
            <a:r>
              <a:rPr lang="fr-FR" sz="2000" dirty="0"/>
              <a:t> su Moodle)</a:t>
            </a:r>
          </a:p>
          <a:p>
            <a:pPr marL="0" indent="0" algn="ctr">
              <a:buNone/>
            </a:pPr>
            <a:endParaRPr lang="fr-FR" sz="2400" dirty="0"/>
          </a:p>
          <a:p>
            <a:pPr marL="0" indent="0" algn="just">
              <a:buNone/>
            </a:pPr>
            <a:r>
              <a:rPr lang="fr-FR" sz="2400" b="1" dirty="0"/>
              <a:t>Folklore</a:t>
            </a:r>
            <a:r>
              <a:rPr lang="fr-FR" sz="2400" dirty="0"/>
              <a:t>  :  </a:t>
            </a:r>
            <a:r>
              <a:rPr lang="fr-FR" sz="2400" dirty="0" err="1"/>
              <a:t>feste</a:t>
            </a:r>
            <a:r>
              <a:rPr lang="fr-FR" sz="2400" dirty="0"/>
              <a:t> e </a:t>
            </a:r>
            <a:r>
              <a:rPr lang="fr-FR" sz="2400" dirty="0" err="1"/>
              <a:t>saghe</a:t>
            </a:r>
            <a:r>
              <a:rPr lang="fr-FR" sz="2400" dirty="0"/>
              <a:t> </a:t>
            </a:r>
            <a:r>
              <a:rPr lang="fr-FR" sz="2400" dirty="0" err="1"/>
              <a:t>popolari</a:t>
            </a:r>
            <a:r>
              <a:rPr lang="fr-FR" sz="2400" dirty="0"/>
              <a:t>	cf. Carnevale (</a:t>
            </a:r>
            <a:r>
              <a:rPr lang="fr-FR" sz="2400" dirty="0" err="1"/>
              <a:t>Venezia</a:t>
            </a:r>
            <a:r>
              <a:rPr lang="fr-FR" sz="2400" dirty="0"/>
              <a:t>, Viareggio, Napoli…)</a:t>
            </a:r>
          </a:p>
          <a:p>
            <a:pPr marL="0" indent="0" algn="just">
              <a:buNone/>
            </a:pPr>
            <a:r>
              <a:rPr lang="fr-FR" sz="2400" dirty="0"/>
              <a:t>					cf. </a:t>
            </a:r>
            <a:r>
              <a:rPr lang="fr-FR" sz="2400" dirty="0" err="1"/>
              <a:t>Palio</a:t>
            </a:r>
            <a:r>
              <a:rPr lang="fr-FR" sz="2400" dirty="0"/>
              <a:t> di </a:t>
            </a:r>
            <a:r>
              <a:rPr lang="fr-FR" sz="2400" dirty="0" err="1"/>
              <a:t>Siena</a:t>
            </a:r>
            <a:endParaRPr lang="fr-FR" sz="2400" dirty="0"/>
          </a:p>
          <a:p>
            <a:pPr marL="0" indent="0" algn="just">
              <a:buNone/>
            </a:pPr>
            <a:r>
              <a:rPr lang="fr-FR" sz="2400" dirty="0"/>
              <a:t>					cf. </a:t>
            </a:r>
            <a:r>
              <a:rPr lang="fr-FR" sz="2400" dirty="0" err="1"/>
              <a:t>tradizione</a:t>
            </a:r>
            <a:r>
              <a:rPr lang="fr-FR" sz="2400" dirty="0"/>
              <a:t> dei « </a:t>
            </a:r>
            <a:r>
              <a:rPr lang="fr-FR" sz="2400" dirty="0" err="1"/>
              <a:t>Pupi</a:t>
            </a:r>
            <a:r>
              <a:rPr lang="fr-FR" sz="2400" dirty="0"/>
              <a:t> » </a:t>
            </a:r>
            <a:r>
              <a:rPr lang="fr-FR" sz="2400" dirty="0" err="1"/>
              <a:t>siciliani</a:t>
            </a:r>
            <a:endParaRPr lang="fr-FR" sz="2400" dirty="0"/>
          </a:p>
          <a:p>
            <a:pPr marL="0" indent="0" algn="just">
              <a:buNone/>
            </a:pPr>
            <a:endParaRPr lang="fr-FR" sz="2400" dirty="0"/>
          </a:p>
          <a:p>
            <a:pPr marL="0" indent="0" algn="just">
              <a:buNone/>
            </a:pPr>
            <a:r>
              <a:rPr lang="fr-FR" sz="2400" b="1" dirty="0"/>
              <a:t>Radio </a:t>
            </a:r>
            <a:r>
              <a:rPr lang="fr-FR" sz="2400" b="1" dirty="0" err="1"/>
              <a:t>locali</a:t>
            </a:r>
            <a:r>
              <a:rPr lang="fr-FR" sz="2400" b="1" dirty="0"/>
              <a:t> </a:t>
            </a:r>
            <a:r>
              <a:rPr lang="fr-FR" sz="2400" dirty="0"/>
              <a:t>(in </a:t>
            </a:r>
            <a:r>
              <a:rPr lang="fr-FR" sz="2400" dirty="0" err="1"/>
              <a:t>dialetto</a:t>
            </a:r>
            <a:r>
              <a:rPr lang="fr-FR" sz="2400" dirty="0"/>
              <a:t> vivo) </a:t>
            </a:r>
            <a:r>
              <a:rPr lang="fr-FR" sz="2400" b="1" dirty="0"/>
              <a:t>+ RAI 3 </a:t>
            </a:r>
            <a:r>
              <a:rPr lang="fr-FR" sz="2400" dirty="0"/>
              <a:t>(reportages dalle varie </a:t>
            </a:r>
            <a:r>
              <a:rPr lang="fr-FR" sz="2400" dirty="0" err="1"/>
              <a:t>regioni</a:t>
            </a:r>
            <a:r>
              <a:rPr lang="fr-FR" sz="2400" dirty="0"/>
              <a:t> d’Italia)</a:t>
            </a:r>
          </a:p>
          <a:p>
            <a:pPr marL="0" indent="0" algn="just">
              <a:buNone/>
            </a:pPr>
            <a:endParaRPr lang="fr-FR" sz="2400" b="1" dirty="0"/>
          </a:p>
          <a:p>
            <a:pPr marL="0" indent="0" algn="just">
              <a:buNone/>
            </a:pPr>
            <a:r>
              <a:rPr lang="fr-FR" sz="2400" b="1" dirty="0" err="1"/>
              <a:t>Regioni</a:t>
            </a:r>
            <a:r>
              <a:rPr lang="fr-FR" sz="2400" b="1" dirty="0"/>
              <a:t> a </a:t>
            </a:r>
            <a:r>
              <a:rPr lang="fr-FR" sz="2400" b="1" dirty="0" err="1"/>
              <a:t>statuto</a:t>
            </a:r>
            <a:r>
              <a:rPr lang="fr-FR" sz="2400" b="1" dirty="0"/>
              <a:t> </a:t>
            </a:r>
            <a:r>
              <a:rPr lang="fr-FR" sz="2400" b="1" dirty="0" err="1"/>
              <a:t>speciale</a:t>
            </a:r>
            <a:r>
              <a:rPr lang="fr-FR" sz="2400" b="1" dirty="0"/>
              <a:t>   		</a:t>
            </a:r>
            <a:r>
              <a:rPr lang="fr-FR" sz="2400" dirty="0"/>
              <a:t>Trentino Alto Adige, Valle d’</a:t>
            </a:r>
            <a:r>
              <a:rPr lang="fr-FR" sz="2400" dirty="0" err="1"/>
              <a:t>Aosta</a:t>
            </a:r>
            <a:r>
              <a:rPr lang="fr-FR" sz="2400" dirty="0"/>
              <a:t>…</a:t>
            </a:r>
          </a:p>
          <a:p>
            <a:pPr marL="0" indent="0" algn="just">
              <a:buNone/>
            </a:pPr>
            <a:endParaRPr lang="fr-FR" sz="2400" b="1" dirty="0"/>
          </a:p>
          <a:p>
            <a:pPr marL="0" indent="0" algn="just">
              <a:buNone/>
            </a:pPr>
            <a:r>
              <a:rPr lang="fr-FR" sz="2400" b="1" dirty="0" err="1"/>
              <a:t>Insegnamento</a:t>
            </a:r>
            <a:r>
              <a:rPr lang="fr-FR" sz="2400" b="1" dirty="0"/>
              <a:t> in </a:t>
            </a:r>
            <a:r>
              <a:rPr lang="fr-FR" sz="2400" b="1" dirty="0" err="1"/>
              <a:t>scuole</a:t>
            </a:r>
            <a:r>
              <a:rPr lang="fr-FR" sz="2400" b="1" dirty="0"/>
              <a:t> </a:t>
            </a:r>
            <a:r>
              <a:rPr lang="fr-FR" sz="2400" b="1" dirty="0" err="1"/>
              <a:t>private</a:t>
            </a:r>
            <a:r>
              <a:rPr lang="fr-FR" sz="2400" b="1" dirty="0"/>
              <a:t>		</a:t>
            </a:r>
            <a:r>
              <a:rPr lang="fr-FR" sz="2400" dirty="0" err="1"/>
              <a:t>cf</a:t>
            </a:r>
            <a:r>
              <a:rPr lang="fr-FR" sz="2400" dirty="0"/>
              <a:t> Milano  : Radio </a:t>
            </a:r>
            <a:r>
              <a:rPr lang="fr-FR" sz="2400" dirty="0" err="1"/>
              <a:t>Meneghina</a:t>
            </a:r>
            <a:r>
              <a:rPr lang="fr-FR" sz="2400" dirty="0"/>
              <a:t> + </a:t>
            </a:r>
            <a:r>
              <a:rPr lang="fr-FR" sz="2400" dirty="0" err="1"/>
              <a:t>asili</a:t>
            </a:r>
            <a:r>
              <a:rPr lang="fr-FR" sz="2400" dirty="0"/>
              <a:t> </a:t>
            </a:r>
            <a:r>
              <a:rPr lang="fr-FR" sz="2400" dirty="0" err="1"/>
              <a:t>anglofoni</a:t>
            </a:r>
            <a:endParaRPr lang="fr-FR" sz="2400" dirty="0"/>
          </a:p>
          <a:p>
            <a:pPr marL="0" indent="0" algn="just">
              <a:buNone/>
            </a:pPr>
            <a:endParaRPr lang="fr-FR" sz="2400" dirty="0"/>
          </a:p>
          <a:p>
            <a:pPr marL="0" indent="0" algn="just">
              <a:buNone/>
            </a:pPr>
            <a:r>
              <a:rPr lang="fr-FR" sz="2400" b="1" dirty="0" err="1"/>
              <a:t>Pubblicazioni</a:t>
            </a:r>
            <a:r>
              <a:rPr lang="fr-FR" sz="2400" b="1" dirty="0"/>
              <a:t> di </a:t>
            </a:r>
            <a:r>
              <a:rPr lang="fr-FR" sz="2400" b="1" dirty="0" err="1"/>
              <a:t>associazioni</a:t>
            </a:r>
            <a:r>
              <a:rPr lang="fr-FR" sz="2400" b="1" dirty="0"/>
              <a:t> </a:t>
            </a:r>
            <a:r>
              <a:rPr lang="fr-FR" sz="2400" b="1" dirty="0" err="1"/>
              <a:t>locali</a:t>
            </a:r>
            <a:r>
              <a:rPr lang="fr-FR" sz="2400" b="1" dirty="0"/>
              <a:t>	</a:t>
            </a:r>
            <a:r>
              <a:rPr lang="fr-FR" sz="2400" dirty="0"/>
              <a:t>es. </a:t>
            </a:r>
            <a:r>
              <a:rPr lang="fr-FR" sz="2400" dirty="0" err="1"/>
              <a:t>Circolo</a:t>
            </a:r>
            <a:r>
              <a:rPr lang="fr-FR" sz="2400" dirty="0"/>
              <a:t> </a:t>
            </a:r>
            <a:r>
              <a:rPr lang="fr-FR" sz="2400" dirty="0" err="1"/>
              <a:t>dialettale</a:t>
            </a:r>
            <a:r>
              <a:rPr lang="fr-FR" sz="2400" dirty="0"/>
              <a:t> </a:t>
            </a:r>
            <a:r>
              <a:rPr lang="fr-FR" sz="2400" dirty="0" err="1"/>
              <a:t>novarese</a:t>
            </a:r>
            <a:r>
              <a:rPr lang="fr-FR" sz="2400" dirty="0"/>
              <a:t> (</a:t>
            </a:r>
            <a:r>
              <a:rPr lang="fr-FR" sz="2400" i="1" dirty="0" err="1"/>
              <a:t>Dumà</a:t>
            </a:r>
            <a:r>
              <a:rPr lang="fr-FR" sz="2400" i="1" dirty="0"/>
              <a:t> di </a:t>
            </a:r>
            <a:r>
              <a:rPr lang="fr-FR" sz="2400" i="1" dirty="0" err="1"/>
              <a:t>bali</a:t>
            </a:r>
            <a:r>
              <a:rPr lang="fr-FR" sz="2400" dirty="0"/>
              <a:t>)	</a:t>
            </a:r>
            <a:r>
              <a:rPr lang="fr-FR" sz="24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62927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ED47C3-2CC7-4F5B-8DB1-32B62ED07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AB5723-FF4B-4229-97CD-2A36EB970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0229"/>
            <a:ext cx="11114314" cy="543673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b="1" dirty="0"/>
              <a:t>Le </a:t>
            </a:r>
            <a:r>
              <a:rPr lang="fr-FR" b="1" dirty="0" err="1"/>
              <a:t>produzioni</a:t>
            </a:r>
            <a:r>
              <a:rPr lang="fr-FR" b="1" dirty="0"/>
              <a:t> </a:t>
            </a:r>
            <a:r>
              <a:rPr lang="fr-FR" b="1" dirty="0" err="1"/>
              <a:t>letterarie</a:t>
            </a:r>
            <a:endParaRPr lang="fr-FR" b="1" dirty="0"/>
          </a:p>
          <a:p>
            <a:pPr marL="0" indent="0" algn="ctr">
              <a:buNone/>
            </a:pPr>
            <a:endParaRPr lang="fr-FR" b="1" dirty="0"/>
          </a:p>
          <a:p>
            <a:pPr marL="0" indent="0" algn="just">
              <a:buNone/>
            </a:pPr>
            <a:r>
              <a:rPr lang="fr-FR" b="1" dirty="0" err="1"/>
              <a:t>Autori</a:t>
            </a:r>
            <a:r>
              <a:rPr lang="fr-FR" b="1" dirty="0"/>
              <a:t> </a:t>
            </a:r>
            <a:r>
              <a:rPr lang="fr-FR" b="1" dirty="0" err="1"/>
              <a:t>classici</a:t>
            </a:r>
            <a:r>
              <a:rPr lang="fr-FR" b="1" dirty="0"/>
              <a:t>, dal </a:t>
            </a:r>
            <a:r>
              <a:rPr lang="fr-FR" b="1" dirty="0" err="1"/>
              <a:t>Settecento</a:t>
            </a:r>
            <a:r>
              <a:rPr lang="fr-FR" b="1" dirty="0"/>
              <a:t> ad </a:t>
            </a:r>
            <a:r>
              <a:rPr lang="fr-FR" b="1" dirty="0" err="1"/>
              <a:t>oggi</a:t>
            </a:r>
            <a:r>
              <a:rPr lang="fr-FR" b="1" dirty="0"/>
              <a:t> :</a:t>
            </a:r>
          </a:p>
          <a:p>
            <a:pPr marL="0" indent="0" algn="just">
              <a:buNone/>
            </a:pPr>
            <a:r>
              <a:rPr lang="fr-FR" b="1" dirty="0"/>
              <a:t>	</a:t>
            </a:r>
          </a:p>
          <a:p>
            <a:pPr marL="0" indent="0" algn="just">
              <a:buNone/>
              <a:tabLst>
                <a:tab pos="5649913" algn="l"/>
              </a:tabLst>
            </a:pPr>
            <a:r>
              <a:rPr lang="fr-FR" b="1" dirty="0"/>
              <a:t>Carlo Goldoni (</a:t>
            </a:r>
            <a:r>
              <a:rPr lang="fr-FR" b="1" dirty="0" err="1"/>
              <a:t>Venezia</a:t>
            </a:r>
            <a:r>
              <a:rPr lang="fr-FR" b="1" dirty="0"/>
              <a:t>)	</a:t>
            </a:r>
            <a:r>
              <a:rPr lang="fr-FR" dirty="0"/>
              <a:t>1707 – 1793		</a:t>
            </a:r>
            <a:r>
              <a:rPr lang="fr-FR" dirty="0" err="1"/>
              <a:t>teatro</a:t>
            </a:r>
            <a:endParaRPr lang="fr-FR" dirty="0"/>
          </a:p>
          <a:p>
            <a:pPr marL="0" indent="0" algn="just">
              <a:buNone/>
              <a:tabLst>
                <a:tab pos="5649913" algn="l"/>
              </a:tabLst>
            </a:pPr>
            <a:r>
              <a:rPr lang="fr-FR" b="1" dirty="0"/>
              <a:t>Pirandello (</a:t>
            </a:r>
            <a:r>
              <a:rPr lang="fr-FR" b="1" dirty="0" err="1"/>
              <a:t>Sicilia</a:t>
            </a:r>
            <a:r>
              <a:rPr lang="fr-FR" b="1" dirty="0"/>
              <a:t>)</a:t>
            </a:r>
            <a:r>
              <a:rPr lang="fr-FR" dirty="0"/>
              <a:t>	1867 – 1936		</a:t>
            </a:r>
            <a:r>
              <a:rPr lang="fr-FR" dirty="0" err="1"/>
              <a:t>teatro</a:t>
            </a:r>
            <a:r>
              <a:rPr lang="fr-FR" dirty="0"/>
              <a:t> e </a:t>
            </a:r>
            <a:r>
              <a:rPr lang="fr-FR" dirty="0" err="1"/>
              <a:t>narrativa</a:t>
            </a:r>
            <a:endParaRPr lang="fr-FR" dirty="0"/>
          </a:p>
          <a:p>
            <a:pPr marL="0" indent="0" algn="just">
              <a:buNone/>
              <a:tabLst>
                <a:tab pos="5649913" algn="l"/>
              </a:tabLst>
            </a:pPr>
            <a:r>
              <a:rPr lang="fr-FR" b="1" dirty="0"/>
              <a:t>Carlo Porta (Milano)        	</a:t>
            </a:r>
            <a:r>
              <a:rPr lang="fr-FR" dirty="0"/>
              <a:t>1775 – 1821		</a:t>
            </a:r>
            <a:r>
              <a:rPr lang="fr-FR" dirty="0" err="1"/>
              <a:t>poesia</a:t>
            </a:r>
            <a:endParaRPr lang="fr-FR" dirty="0"/>
          </a:p>
          <a:p>
            <a:pPr marL="0" indent="0" algn="just">
              <a:buNone/>
              <a:tabLst>
                <a:tab pos="5649913" algn="l"/>
              </a:tabLst>
            </a:pPr>
            <a:r>
              <a:rPr lang="fr-FR" b="1" dirty="0" err="1"/>
              <a:t>Trilussa</a:t>
            </a:r>
            <a:r>
              <a:rPr lang="fr-FR" dirty="0"/>
              <a:t>,</a:t>
            </a:r>
            <a:r>
              <a:rPr lang="fr-FR" b="1" dirty="0"/>
              <a:t> </a:t>
            </a:r>
            <a:r>
              <a:rPr lang="fr-FR" dirty="0" err="1"/>
              <a:t>pseudonimo</a:t>
            </a:r>
            <a:r>
              <a:rPr lang="fr-FR" dirty="0"/>
              <a:t> di </a:t>
            </a:r>
            <a:r>
              <a:rPr lang="fr-FR" dirty="0" err="1"/>
              <a:t>Salustri</a:t>
            </a:r>
            <a:r>
              <a:rPr lang="fr-FR" dirty="0"/>
              <a:t> </a:t>
            </a:r>
            <a:r>
              <a:rPr lang="fr-FR" b="1" dirty="0"/>
              <a:t>(Roma)	</a:t>
            </a:r>
            <a:r>
              <a:rPr lang="fr-FR" dirty="0"/>
              <a:t>1871 – 1950		</a:t>
            </a:r>
            <a:r>
              <a:rPr lang="fr-FR" dirty="0" err="1"/>
              <a:t>poesia</a:t>
            </a:r>
            <a:endParaRPr lang="fr-FR" dirty="0"/>
          </a:p>
          <a:p>
            <a:pPr marL="0" indent="0" algn="just">
              <a:buNone/>
              <a:tabLst>
                <a:tab pos="5649913" algn="l"/>
              </a:tabLst>
            </a:pPr>
            <a:r>
              <a:rPr lang="fr-FR" b="1" dirty="0"/>
              <a:t>Eduardo De Filippo (Napoli)	</a:t>
            </a:r>
            <a:r>
              <a:rPr lang="fr-FR" dirty="0"/>
              <a:t>1900 – 1984		</a:t>
            </a:r>
            <a:r>
              <a:rPr lang="fr-FR" dirty="0" err="1"/>
              <a:t>teatro</a:t>
            </a:r>
            <a:r>
              <a:rPr lang="fr-FR" dirty="0"/>
              <a:t> e </a:t>
            </a:r>
            <a:r>
              <a:rPr lang="fr-FR" dirty="0" err="1"/>
              <a:t>poesia</a:t>
            </a:r>
            <a:endParaRPr lang="fr-FR" dirty="0"/>
          </a:p>
          <a:p>
            <a:pPr marL="0" indent="0" algn="just">
              <a:buNone/>
              <a:tabLst>
                <a:tab pos="5649913" algn="l"/>
              </a:tabLst>
            </a:pPr>
            <a:r>
              <a:rPr lang="fr-FR" b="1" dirty="0"/>
              <a:t>Andrea Zanzotto (</a:t>
            </a:r>
            <a:r>
              <a:rPr lang="fr-FR" b="1" dirty="0" err="1"/>
              <a:t>Treviso</a:t>
            </a:r>
            <a:r>
              <a:rPr lang="fr-FR" b="1" dirty="0"/>
              <a:t>)	</a:t>
            </a:r>
            <a:r>
              <a:rPr lang="fr-FR" dirty="0"/>
              <a:t>1921 – 2011		</a:t>
            </a:r>
            <a:r>
              <a:rPr lang="fr-FR" dirty="0" err="1"/>
              <a:t>poesia</a:t>
            </a:r>
            <a:endParaRPr lang="fr-FR" dirty="0"/>
          </a:p>
          <a:p>
            <a:pPr marL="0" indent="0" algn="just">
              <a:buNone/>
              <a:tabLst>
                <a:tab pos="5649913" algn="l"/>
              </a:tabLst>
            </a:pPr>
            <a:r>
              <a:rPr lang="fr-FR" b="1" dirty="0"/>
              <a:t>Massimo </a:t>
            </a:r>
            <a:r>
              <a:rPr lang="fr-FR" b="1" dirty="0" err="1"/>
              <a:t>Troisi</a:t>
            </a:r>
            <a:r>
              <a:rPr lang="fr-FR" b="1" dirty="0"/>
              <a:t> (Napoli)	</a:t>
            </a:r>
            <a:r>
              <a:rPr lang="fr-FR" dirty="0"/>
              <a:t>1953 – 1994		</a:t>
            </a:r>
            <a:r>
              <a:rPr lang="fr-FR" dirty="0" err="1"/>
              <a:t>cinema</a:t>
            </a:r>
            <a:r>
              <a:rPr lang="fr-FR" dirty="0"/>
              <a:t> e </a:t>
            </a:r>
            <a:r>
              <a:rPr lang="fr-FR" dirty="0" err="1"/>
              <a:t>teatro</a:t>
            </a:r>
            <a:endParaRPr lang="fr-FR" dirty="0"/>
          </a:p>
          <a:p>
            <a:pPr marL="0" indent="0" algn="just">
              <a:buNone/>
              <a:tabLst>
                <a:tab pos="5649913" algn="l"/>
              </a:tabLst>
            </a:pPr>
            <a:r>
              <a:rPr lang="fr-FR" b="1" dirty="0"/>
              <a:t>Roberto </a:t>
            </a:r>
            <a:r>
              <a:rPr lang="fr-FR" b="1" dirty="0" err="1"/>
              <a:t>Benigni</a:t>
            </a:r>
            <a:r>
              <a:rPr lang="fr-FR" b="1" dirty="0"/>
              <a:t> (Firenze)	</a:t>
            </a:r>
            <a:r>
              <a:rPr lang="fr-FR" dirty="0"/>
              <a:t>1952 –  		</a:t>
            </a:r>
            <a:r>
              <a:rPr lang="fr-FR" dirty="0" err="1"/>
              <a:t>cinema</a:t>
            </a:r>
            <a:r>
              <a:rPr lang="fr-FR" dirty="0"/>
              <a:t> e </a:t>
            </a:r>
            <a:r>
              <a:rPr lang="fr-FR" dirty="0" err="1"/>
              <a:t>teatro</a:t>
            </a:r>
            <a:endParaRPr lang="fr-FR" dirty="0"/>
          </a:p>
          <a:p>
            <a:pPr marL="0" indent="0" algn="just">
              <a:buNone/>
              <a:tabLst>
                <a:tab pos="5649913" algn="l"/>
              </a:tabLst>
            </a:pPr>
            <a:r>
              <a:rPr lang="fr-FR" b="1" dirty="0"/>
              <a:t>Marco </a:t>
            </a:r>
            <a:r>
              <a:rPr lang="fr-FR" b="1" dirty="0" err="1"/>
              <a:t>Paolini</a:t>
            </a:r>
            <a:r>
              <a:rPr lang="fr-FR" b="1" dirty="0"/>
              <a:t> (Belluno)	</a:t>
            </a:r>
            <a:r>
              <a:rPr lang="fr-FR" dirty="0"/>
              <a:t>1956 – 	</a:t>
            </a:r>
            <a:r>
              <a:rPr lang="fr-FR" b="1" dirty="0"/>
              <a:t>	</a:t>
            </a:r>
            <a:r>
              <a:rPr lang="fr-FR" dirty="0" err="1"/>
              <a:t>teatro</a:t>
            </a:r>
            <a:r>
              <a:rPr lang="fr-FR" dirty="0"/>
              <a:t>	</a:t>
            </a:r>
            <a:r>
              <a:rPr lang="fr-FR" b="1" dirty="0"/>
              <a:t>	</a:t>
            </a:r>
          </a:p>
          <a:p>
            <a:pPr marL="0" indent="0" algn="just">
              <a:buNone/>
            </a:pPr>
            <a:endParaRPr lang="fr-FR" b="1" dirty="0"/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6216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E6263F-EBC7-43C9-8D74-E3601F5A9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B07436-DAC0-428E-9FB4-4E0B0DA34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 algn="r">
              <a:buNone/>
            </a:pPr>
            <a:r>
              <a:rPr lang="fr-FR" b="1" dirty="0"/>
              <a:t>Il </a:t>
            </a:r>
            <a:r>
              <a:rPr lang="fr-FR" b="1" dirty="0" err="1"/>
              <a:t>dialetto</a:t>
            </a:r>
            <a:r>
              <a:rPr lang="fr-FR" b="1" dirty="0"/>
              <a:t> </a:t>
            </a:r>
            <a:r>
              <a:rPr lang="fr-FR" b="1" dirty="0" err="1"/>
              <a:t>nella</a:t>
            </a:r>
            <a:r>
              <a:rPr lang="fr-FR" b="1" dirty="0"/>
              <a:t> canzone</a:t>
            </a:r>
          </a:p>
          <a:p>
            <a:pPr marL="0" indent="0" algn="just">
              <a:buNone/>
            </a:pPr>
            <a:br>
              <a:rPr lang="fr-FR" b="1" dirty="0"/>
            </a:br>
            <a:endParaRPr lang="fr-FR" b="1" dirty="0"/>
          </a:p>
          <a:p>
            <a:pPr marL="0" indent="0" algn="r">
              <a:buNone/>
            </a:pPr>
            <a:r>
              <a:rPr lang="fr-FR" dirty="0"/>
              <a:t>						Mappa </a:t>
            </a:r>
            <a:r>
              <a:rPr lang="fr-FR" dirty="0" err="1"/>
              <a:t>della</a:t>
            </a:r>
            <a:r>
              <a:rPr lang="fr-FR" dirty="0"/>
              <a:t> canzone </a:t>
            </a:r>
            <a:r>
              <a:rPr lang="fr-FR" dirty="0" err="1"/>
              <a:t>italiana</a:t>
            </a:r>
            <a:r>
              <a:rPr lang="fr-FR" dirty="0"/>
              <a:t> </a:t>
            </a:r>
          </a:p>
          <a:p>
            <a:pPr marL="0" indent="0" algn="r">
              <a:buNone/>
            </a:pPr>
            <a:r>
              <a:rPr lang="fr-FR" dirty="0"/>
              <a:t>in </a:t>
            </a:r>
            <a:r>
              <a:rPr lang="fr-FR" dirty="0" err="1"/>
              <a:t>dialetto</a:t>
            </a:r>
            <a:endParaRPr lang="fr-FR" dirty="0"/>
          </a:p>
          <a:p>
            <a:pPr marL="0" indent="0" algn="r">
              <a:buNone/>
            </a:pPr>
            <a:r>
              <a:rPr lang="fr-FR" sz="1200" dirty="0"/>
              <a:t>https://www.academia.edu/5938936/Mappa_della_canzone_italiana_in_dialetto?auto=download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5635D81-5FFC-4900-A11D-D0EA754FC3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03" t="15256" r="33571" b="5323"/>
          <a:stretch/>
        </p:blipFill>
        <p:spPr>
          <a:xfrm>
            <a:off x="642258" y="181877"/>
            <a:ext cx="4898571" cy="660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56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8C852A-5D4E-4678-BE06-C7E2C34EF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4EF8F6-06E7-4E95-89A9-75BE65F09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0857"/>
            <a:ext cx="10515600" cy="53061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Fabrizio de’ André  -  </a:t>
            </a:r>
            <a:r>
              <a:rPr lang="fr-FR" i="1" dirty="0" err="1"/>
              <a:t>Dolcenera</a:t>
            </a:r>
            <a:r>
              <a:rPr lang="fr-FR" b="1" i="1" dirty="0"/>
              <a:t> </a:t>
            </a:r>
          </a:p>
          <a:p>
            <a:pPr marL="0" indent="0">
              <a:buNone/>
            </a:pPr>
            <a:r>
              <a:rPr lang="fr-FR" dirty="0">
                <a:hlinkClick r:id="rId2"/>
              </a:rPr>
              <a:t>https://www.youtube.com/watch?v=4nK2bcOPgUk</a:t>
            </a:r>
            <a:r>
              <a:rPr lang="fr-FR" dirty="0"/>
              <a:t>	 </a:t>
            </a:r>
            <a:r>
              <a:rPr lang="fr-FR" dirty="0" err="1"/>
              <a:t>genovese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Pino Daniele, </a:t>
            </a:r>
            <a:r>
              <a:rPr lang="fr-FR" i="1" dirty="0" err="1"/>
              <a:t>Suonno</a:t>
            </a:r>
            <a:r>
              <a:rPr lang="fr-FR" i="1" dirty="0"/>
              <a:t> d’</a:t>
            </a:r>
            <a:r>
              <a:rPr lang="fr-FR" i="1" dirty="0" err="1"/>
              <a:t>ajere</a:t>
            </a:r>
            <a:endParaRPr lang="fr-FR" i="1" dirty="0"/>
          </a:p>
          <a:p>
            <a:pPr marL="0" indent="0">
              <a:buNone/>
            </a:pPr>
            <a:r>
              <a:rPr lang="fr-FR" dirty="0">
                <a:hlinkClick r:id="rId3"/>
              </a:rPr>
              <a:t>https://www.youtube.com/watch?v=RZfLVAH5D00</a:t>
            </a:r>
            <a:r>
              <a:rPr lang="fr-FR" dirty="0"/>
              <a:t>	</a:t>
            </a:r>
            <a:r>
              <a:rPr lang="fr-FR" dirty="0" err="1"/>
              <a:t>napoletano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it-IT" dirty="0"/>
              <a:t>Pino Daniele, </a:t>
            </a:r>
            <a:r>
              <a:rPr lang="it-IT" i="1" dirty="0"/>
              <a:t>I say i sto cca con testo</a:t>
            </a:r>
            <a:endParaRPr lang="fr-FR" i="1" dirty="0"/>
          </a:p>
          <a:p>
            <a:pPr marL="0" indent="0">
              <a:buNone/>
            </a:pPr>
            <a:r>
              <a:rPr lang="fr-FR" dirty="0">
                <a:hlinkClick r:id="rId4"/>
              </a:rPr>
              <a:t>https://www.youtube.com/watch?v=ictB2un7bnA</a:t>
            </a:r>
            <a:r>
              <a:rPr lang="fr-FR" dirty="0"/>
              <a:t>	</a:t>
            </a:r>
            <a:r>
              <a:rPr lang="fr-FR" dirty="0" err="1"/>
              <a:t>napoletano</a:t>
            </a:r>
            <a:r>
              <a:rPr lang="fr-FR" dirty="0"/>
              <a:t> + </a:t>
            </a:r>
            <a:r>
              <a:rPr lang="fr-FR" dirty="0" err="1"/>
              <a:t>inglese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it-IT" dirty="0"/>
              <a:t>Sound Sound System, </a:t>
            </a:r>
            <a:r>
              <a:rPr lang="it-IT" i="1" dirty="0"/>
              <a:t>Le radici ca tieni 			</a:t>
            </a:r>
            <a:r>
              <a:rPr lang="it-IT" dirty="0"/>
              <a:t>salentino</a:t>
            </a:r>
          </a:p>
          <a:p>
            <a:pPr marL="0" indent="0">
              <a:buNone/>
            </a:pPr>
            <a:r>
              <a:rPr lang="fr-FR" dirty="0">
                <a:hlinkClick r:id="rId5"/>
              </a:rPr>
              <a:t>https://www.youtube.com/watch?v=wYWXGQqnmpA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28421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386</Words>
  <Application>Microsoft Office PowerPoint</Application>
  <PresentationFormat>Grand écran</PresentationFormat>
  <Paragraphs>45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(Dopo i linguaggi settoriali) Gergo : definizione</dc:title>
  <dc:creator>Isabella Montersino</dc:creator>
  <cp:lastModifiedBy>Isabella Montersino</cp:lastModifiedBy>
  <cp:revision>36</cp:revision>
  <dcterms:created xsi:type="dcterms:W3CDTF">2020-04-28T23:29:07Z</dcterms:created>
  <dcterms:modified xsi:type="dcterms:W3CDTF">2022-03-16T00:55:29Z</dcterms:modified>
</cp:coreProperties>
</file>