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A805F-8DF6-4C3A-8FC2-1ACE6781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CF0D7A-52C2-41BD-A9DC-353D3BED4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21BDE0-D368-48C2-AFAE-D91D707E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83F19B-8DDE-4CE4-A750-AD6A1756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7474D2-583C-4EFD-8FDF-C47D41C7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81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B8F9A-935C-4838-BD77-931C7052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FD4AE7-996B-4AE7-907B-FC3F70281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56C1BD-2989-46FF-8486-734945179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8B5846-D57A-42D9-A5ED-E0E6C91D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64AE6-0C3A-4733-BA32-2CE9E495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81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3C533F-F271-4D8A-AEA9-2DCE7F368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6716B1-9DD3-451F-80B1-7342659A6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5F4A2F-C0EA-46A6-827F-3C61B496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A6644F-EBFB-430E-9546-579AF4FE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C88700-DB3C-4FFD-8732-0FD786C7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10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7FA1C-C50A-4311-8389-4EDAA770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42151-7504-4D7C-B3E7-5AAE3D39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83E825-E467-418A-95E3-17D7B0F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1683F0-F127-42B0-A446-83A6F551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DB3D69-6DA0-4456-8922-BB39AD42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58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EB5E25-430F-41A6-8688-08A8E428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8F7F9F-31A9-4189-97A1-128A1B29B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2278EA-657C-4224-95BD-472A5AAD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047DD6-C302-46EE-8D9E-231CF623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DFC0A0-15CE-4A76-BA60-A5610F8A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995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08722-A2CC-46EA-B95B-24342D35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31478D-BE71-4921-AECE-A3AF958E5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52BBDD-038E-4CFA-9EA5-0DB83FFCA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0B0546-A1A6-469A-90C5-DB2B4B8B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F8CB2-949A-4404-B223-12548316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68A7F8-97AF-4C7C-AA05-9E9633AA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45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1FCDA-8105-4E47-A1D0-8412FFA5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AB8FAE-66C1-4E2E-A9E6-5421266CB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CFF647-3C7F-4B7F-81C5-6A12AF812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65A571-1226-4690-80AD-837D98119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113067-A2F5-42F0-AB8F-BC56EE5F7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834EC6-791A-49D8-BB98-2B0763A8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095CB9-FD49-4162-BC0B-4733EF9E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5EFF6E-0AEC-4D97-B015-AA5C09F3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50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5AAB2-4879-4D25-AF40-38819D78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FBC4FB-7054-479C-A044-6930EA86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C892FE-7679-4382-A6D8-14E4672B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3613C0-98A5-451A-B0B1-E6A2AD4D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796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A48154-30D5-46DA-ACFD-1EBD8251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D73C38-D2BA-48DB-B319-F5B3F888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246C8E-4AD3-42A3-81B6-8ED3A4E0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17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253BB-98FC-4295-8844-07671B81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F6A7A2-2F29-47EC-A3A4-02538A094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AFF51A-9637-4612-BDAE-E2C9C60DC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37D3DB-03D2-40C2-B7B0-9E9E536B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346A79-E063-42BA-9123-E897E4E3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656712-D8CA-4680-9DF2-B1080DEA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20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45107-07FE-4031-A721-08EA95BE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12AC7B-1C79-45A6-9227-09021073B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B9C7AC-F40C-4E0E-879B-C76A5A746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9B816C-C53B-4F9E-9970-441EF28B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A619F8-F8A9-4244-BA91-69A8FAED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B06A4D-F000-4EC1-BF21-1D3DCD4A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43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2B628DF-0139-471E-B4DF-5B1F51A10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20FAAA-B8A9-45A1-9CFC-ABFB21B14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F7BF57-1C88-4E4C-9F47-F97DED418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904CA-D067-499A-8E37-6EA4D5372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248DEB-793E-451B-95F0-82EDD5C07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75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ccani.it/enciclopedia/dialettismi_(Enciclopedia-dell'Italiano)" TargetMode="External"/><Relationship Id="rId2" Type="http://schemas.openxmlformats.org/officeDocument/2006/relationships/hyperlink" Target="https://www.treccani.it/enciclopedia/prestiti_(La-grammatica-italiana)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reccani.it/vocabolario/neologism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ccani.it/enciclopedia/neologismo_%28Enciclopedia-Italiana%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cademiadellacrusca.it/it/lingua-italiana/parole-nuove" TargetMode="External"/><Relationship Id="rId2" Type="http://schemas.openxmlformats.org/officeDocument/2006/relationships/hyperlink" Target="https://www.iliesi.cnr.it/ONLI/intro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ccademiadellacrusca.it/it/contenuti/le-novit-del-lessico-italiano/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B75B2-4B75-43A6-A157-295412CC1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3266"/>
            <a:ext cx="9144000" cy="372140"/>
          </a:xfrm>
        </p:spPr>
        <p:txBody>
          <a:bodyPr>
            <a:normAutofit/>
          </a:bodyPr>
          <a:lstStyle/>
          <a:p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L4ITLINS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5919021"/>
          </a:xfrm>
        </p:spPr>
        <p:txBody>
          <a:bodyPr>
            <a:normAutofit fontScale="92500" lnSpcReduction="20000"/>
          </a:bodyPr>
          <a:lstStyle/>
          <a:p>
            <a:r>
              <a:rPr lang="fr-FR" sz="4100" b="1" dirty="0" err="1">
                <a:solidFill>
                  <a:srgbClr val="C00000"/>
                </a:solidFill>
              </a:rPr>
              <a:t>Prestiti</a:t>
            </a:r>
            <a:r>
              <a:rPr lang="fr-FR" sz="4100" b="1" dirty="0">
                <a:solidFill>
                  <a:srgbClr val="C00000"/>
                </a:solidFill>
              </a:rPr>
              <a:t>, </a:t>
            </a:r>
            <a:r>
              <a:rPr lang="fr-FR" sz="4100" b="1" dirty="0" err="1">
                <a:solidFill>
                  <a:srgbClr val="C00000"/>
                </a:solidFill>
              </a:rPr>
              <a:t>regionalismi</a:t>
            </a:r>
            <a:r>
              <a:rPr lang="fr-FR" sz="4100" b="1" dirty="0">
                <a:solidFill>
                  <a:srgbClr val="C00000"/>
                </a:solidFill>
              </a:rPr>
              <a:t>, </a:t>
            </a:r>
            <a:r>
              <a:rPr lang="fr-FR" sz="4100" b="1" dirty="0" err="1">
                <a:solidFill>
                  <a:srgbClr val="C00000"/>
                </a:solidFill>
              </a:rPr>
              <a:t>neologismi</a:t>
            </a:r>
            <a:endParaRPr lang="fr-FR" dirty="0"/>
          </a:p>
          <a:p>
            <a:r>
              <a:rPr lang="it-IT" b="1" dirty="0"/>
              <a:t>Definizioni</a:t>
            </a:r>
          </a:p>
          <a:p>
            <a:endParaRPr lang="it-IT" dirty="0"/>
          </a:p>
          <a:p>
            <a:pPr algn="just"/>
            <a:r>
              <a:rPr lang="it-IT" b="1" dirty="0">
                <a:solidFill>
                  <a:srgbClr val="C00000"/>
                </a:solidFill>
              </a:rPr>
              <a:t>Prestito</a:t>
            </a:r>
            <a:r>
              <a:rPr lang="it-IT" dirty="0">
                <a:solidFill>
                  <a:srgbClr val="C00000"/>
                </a:solidFill>
              </a:rPr>
              <a:t> (o </a:t>
            </a:r>
            <a:r>
              <a:rPr lang="it-IT" b="1" dirty="0">
                <a:solidFill>
                  <a:srgbClr val="C00000"/>
                </a:solidFill>
              </a:rPr>
              <a:t>forestierismo</a:t>
            </a:r>
            <a:r>
              <a:rPr lang="it-IT" dirty="0">
                <a:solidFill>
                  <a:srgbClr val="C00000"/>
                </a:solidFill>
              </a:rPr>
              <a:t>)</a:t>
            </a:r>
            <a:r>
              <a:rPr lang="it-IT" dirty="0"/>
              <a:t> alle lingue straniere  -  Procedimento di formazione delle parole (con la « derivazione » e la « composizione »), in base al quale si prende </a:t>
            </a:r>
            <a:r>
              <a:rPr lang="it-IT" i="1" dirty="0"/>
              <a:t>in prestito </a:t>
            </a:r>
            <a:r>
              <a:rPr lang="it-IT" dirty="0"/>
              <a:t>un termine da una lingua straniera e lo si importa nella propria lingua di riferimento (es. </a:t>
            </a:r>
            <a:r>
              <a:rPr lang="it-IT" i="1" dirty="0"/>
              <a:t>follower</a:t>
            </a:r>
            <a:r>
              <a:rPr lang="it-IT" dirty="0"/>
              <a:t>, </a:t>
            </a:r>
            <a:r>
              <a:rPr lang="it-IT" i="1" dirty="0"/>
              <a:t>intelligentsia</a:t>
            </a:r>
            <a:r>
              <a:rPr lang="it-IT" dirty="0"/>
              <a:t>, </a:t>
            </a:r>
            <a:r>
              <a:rPr lang="it-IT" i="1" dirty="0"/>
              <a:t>bijou, almanacco, whatever it takes...</a:t>
            </a:r>
            <a:r>
              <a:rPr lang="it-IT" dirty="0"/>
              <a:t>)</a:t>
            </a:r>
          </a:p>
          <a:p>
            <a:pPr algn="just"/>
            <a:r>
              <a:rPr lang="it-IT" sz="1700" dirty="0">
                <a:hlinkClick r:id="rId2"/>
              </a:rPr>
              <a:t>https://www.treccani.it/enciclopedia/prestiti_(La-grammatica-italiana)</a:t>
            </a:r>
            <a:endParaRPr lang="it-IT" sz="1700" dirty="0"/>
          </a:p>
          <a:p>
            <a:pPr algn="just"/>
            <a:endParaRPr lang="it-IT" b="1" dirty="0"/>
          </a:p>
          <a:p>
            <a:pPr algn="just"/>
            <a:r>
              <a:rPr lang="it-IT" b="1" dirty="0">
                <a:solidFill>
                  <a:srgbClr val="C00000"/>
                </a:solidFill>
              </a:rPr>
              <a:t>Regionalismo</a:t>
            </a:r>
            <a:r>
              <a:rPr lang="it-IT" dirty="0">
                <a:solidFill>
                  <a:srgbClr val="C00000"/>
                </a:solidFill>
              </a:rPr>
              <a:t> (o </a:t>
            </a:r>
            <a:r>
              <a:rPr lang="it-IT" b="1" dirty="0">
                <a:solidFill>
                  <a:srgbClr val="C00000"/>
                </a:solidFill>
              </a:rPr>
              <a:t>dialettismo</a:t>
            </a:r>
            <a:r>
              <a:rPr lang="it-IT" dirty="0">
                <a:solidFill>
                  <a:srgbClr val="C00000"/>
                </a:solidFill>
              </a:rPr>
              <a:t>)</a:t>
            </a:r>
            <a:r>
              <a:rPr lang="it-IT" dirty="0"/>
              <a:t>  -  Procedimento analogo di arricchimento della lingua, in base al quale, si importa nella propria lingua di riferimento un termine che appartiene a un dialetto (es. </a:t>
            </a:r>
            <a:r>
              <a:rPr lang="it-IT" i="1" dirty="0"/>
              <a:t>babbo</a:t>
            </a:r>
            <a:r>
              <a:rPr lang="it-IT" dirty="0"/>
              <a:t>, dal toscano ; </a:t>
            </a:r>
            <a:r>
              <a:rPr lang="it-IT" i="1" dirty="0"/>
              <a:t>piacione</a:t>
            </a:r>
            <a:r>
              <a:rPr lang="it-IT" dirty="0"/>
              <a:t>, dal romano ; </a:t>
            </a:r>
            <a:r>
              <a:rPr lang="it-IT" i="1" dirty="0"/>
              <a:t>ciaspola</a:t>
            </a:r>
            <a:r>
              <a:rPr lang="it-IT" dirty="0"/>
              <a:t>, dal trentino ; </a:t>
            </a:r>
            <a:r>
              <a:rPr lang="it-IT" i="1" dirty="0"/>
              <a:t>sberla</a:t>
            </a:r>
            <a:r>
              <a:rPr lang="it-IT" dirty="0"/>
              <a:t>, voce settentrionale...)</a:t>
            </a:r>
          </a:p>
          <a:p>
            <a:pPr algn="just"/>
            <a:r>
              <a:rPr lang="it-IT" sz="1700" dirty="0">
                <a:hlinkClick r:id="rId3"/>
              </a:rPr>
              <a:t>https://www.treccani.it/enciclopedia/dialettismi_(Enciclopedia-dell'Italiano)</a:t>
            </a:r>
            <a:endParaRPr lang="it-IT" sz="1700" dirty="0"/>
          </a:p>
          <a:p>
            <a:pPr algn="just"/>
            <a:endParaRPr lang="it-IT" dirty="0"/>
          </a:p>
          <a:p>
            <a:pPr algn="just"/>
            <a:r>
              <a:rPr lang="it-IT" b="1" dirty="0">
                <a:solidFill>
                  <a:srgbClr val="00B050"/>
                </a:solidFill>
              </a:rPr>
              <a:t>Neologismo</a:t>
            </a:r>
            <a:r>
              <a:rPr lang="it-IT" dirty="0"/>
              <a:t>  -  Termine entrato da poco nella lingua di riferimento per « derivazione », </a:t>
            </a:r>
            <a:br>
              <a:rPr lang="it-IT" dirty="0"/>
            </a:br>
            <a:r>
              <a:rPr lang="it-IT" dirty="0"/>
              <a:t>« composizione », « prestito » o « dialettismo »</a:t>
            </a:r>
            <a:r>
              <a:rPr lang="it-IT" i="1" dirty="0"/>
              <a:t> </a:t>
            </a:r>
            <a:r>
              <a:rPr lang="it-IT" dirty="0"/>
              <a:t>e non ancora integrato al lessico di base ; i neologismi sono destinati a sparire (es. </a:t>
            </a:r>
            <a:r>
              <a:rPr lang="it-IT" i="1" dirty="0"/>
              <a:t>petaloso</a:t>
            </a:r>
            <a:r>
              <a:rPr lang="it-IT" dirty="0"/>
              <a:t>), oppure ad integrarsi definitivamente (</a:t>
            </a:r>
            <a:r>
              <a:rPr lang="it-IT" i="1" dirty="0"/>
              <a:t>blogger</a:t>
            </a:r>
            <a:r>
              <a:rPr lang="it-IT" dirty="0"/>
              <a:t>, </a:t>
            </a:r>
            <a:r>
              <a:rPr lang="it-IT" i="1" dirty="0"/>
              <a:t>influencer</a:t>
            </a:r>
            <a:r>
              <a:rPr lang="it-IT" dirty="0"/>
              <a:t>...), secondo il loro grado di diffusione attraverso i canali scritti e orali della lingua.</a:t>
            </a:r>
          </a:p>
          <a:p>
            <a:pPr algn="just"/>
            <a:r>
              <a:rPr lang="it-IT" sz="1700" dirty="0">
                <a:hlinkClick r:id="rId4"/>
              </a:rPr>
              <a:t>https://www.treccani.it/vocabolario/neologismo</a:t>
            </a:r>
            <a:endParaRPr lang="it-IT" sz="1700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280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C74219-6641-4269-B73E-DFD806D5E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344" y="313506"/>
            <a:ext cx="10631311" cy="5394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Approfondimenti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Formazione e classificazione dei neologismi </a:t>
            </a:r>
            <a:r>
              <a:rPr lang="it-IT" sz="2400" dirty="0"/>
              <a:t>(Dardano e Trifone, p. 636-637) </a:t>
            </a:r>
            <a:br>
              <a:rPr lang="it-IT" sz="2400" dirty="0"/>
            </a:br>
            <a:r>
              <a:rPr lang="it-IT" dirty="0"/>
              <a:t>e</a:t>
            </a:r>
            <a:r>
              <a:rPr lang="it-IT" sz="2400" dirty="0"/>
              <a:t>  </a:t>
            </a:r>
            <a:r>
              <a:rPr lang="it-IT" sz="2400" dirty="0">
                <a:hlinkClick r:id="rId2"/>
              </a:rPr>
              <a:t>https://www.treccani.it/enciclopedia/neologismo_%28Enciclopedia-Italiana%29</a:t>
            </a:r>
            <a:endParaRPr lang="it-IT" sz="2400" dirty="0"/>
          </a:p>
          <a:p>
            <a:pPr algn="just"/>
            <a:endParaRPr lang="it-IT" sz="2400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just">
              <a:buNone/>
            </a:pPr>
            <a:endParaRPr lang="it-IT" b="1" dirty="0"/>
          </a:p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E1C47E71-787C-7195-47E2-42091376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CEC2FF-A4CB-458E-711C-203534FAF0DD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19485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627917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Prestito</a:t>
            </a:r>
          </a:p>
          <a:p>
            <a:endParaRPr lang="it-IT" sz="2000" dirty="0"/>
          </a:p>
          <a:p>
            <a:pPr algn="just">
              <a:tabLst>
                <a:tab pos="2867025" algn="l"/>
              </a:tabLst>
            </a:pPr>
            <a:r>
              <a:rPr lang="it-IT" b="1" dirty="0"/>
              <a:t>Prestito non integrato	</a:t>
            </a:r>
            <a:r>
              <a:rPr lang="it-IT" dirty="0"/>
              <a:t>Il termine entra nella lingua d’importazione in una forma identica (o molto vicina) a quella originale, senza nessun adattamento morfologico : es. </a:t>
            </a:r>
            <a:r>
              <a:rPr lang="it-IT" i="1" dirty="0"/>
              <a:t>aprire un account</a:t>
            </a:r>
            <a:r>
              <a:rPr lang="it-IT" dirty="0"/>
              <a:t> e </a:t>
            </a:r>
            <a:r>
              <a:rPr lang="it-IT" i="1" dirty="0"/>
              <a:t>inserire una password </a:t>
            </a:r>
            <a:r>
              <a:rPr lang="it-IT" dirty="0"/>
              <a:t>(≠ francese </a:t>
            </a:r>
            <a:r>
              <a:rPr lang="it-IT" i="1" dirty="0"/>
              <a:t>compte</a:t>
            </a:r>
            <a:r>
              <a:rPr lang="it-IT" dirty="0"/>
              <a:t> e </a:t>
            </a:r>
            <a:r>
              <a:rPr lang="it-IT" i="1" dirty="0"/>
              <a:t>mot de passe</a:t>
            </a:r>
            <a:r>
              <a:rPr lang="it-IT" dirty="0"/>
              <a:t>), </a:t>
            </a:r>
            <a:r>
              <a:rPr lang="it-IT" i="1" dirty="0"/>
              <a:t>trend</a:t>
            </a:r>
            <a:r>
              <a:rPr lang="it-IT" dirty="0"/>
              <a:t>, </a:t>
            </a:r>
            <a:r>
              <a:rPr lang="it-IT" i="1" dirty="0"/>
              <a:t>target, upskilling </a:t>
            </a:r>
            <a:r>
              <a:rPr lang="it-IT" dirty="0"/>
              <a:t>e</a:t>
            </a:r>
            <a:r>
              <a:rPr lang="it-IT" i="1" dirty="0"/>
              <a:t> reskilling</a:t>
            </a:r>
            <a:r>
              <a:rPr lang="it-IT" dirty="0"/>
              <a:t>... Può essere la fase iniziale (neologismo), che precede l’integrazione ; oppure il termine proviene dal canale scritto e si fissa in questa forma ; o ancora la non integrazione dipende dall’assenza di una politica linguistica forte (è il caso in Italia).</a:t>
            </a:r>
          </a:p>
          <a:p>
            <a:pPr algn="just"/>
            <a:endParaRPr lang="it-IT" sz="2000" dirty="0"/>
          </a:p>
          <a:p>
            <a:pPr algn="just"/>
            <a:r>
              <a:rPr lang="it-IT" b="1" dirty="0"/>
              <a:t>Prestito</a:t>
            </a:r>
            <a:r>
              <a:rPr lang="it-IT" dirty="0"/>
              <a:t> </a:t>
            </a:r>
            <a:r>
              <a:rPr lang="it-IT" b="1" dirty="0"/>
              <a:t>integrato</a:t>
            </a:r>
            <a:r>
              <a:rPr lang="it-IT" dirty="0"/>
              <a:t>	Il termine viene importato attraverso una forma adattata alle convenzioni di pronuncia e di scrittura della lingua di destinazione : es. </a:t>
            </a:r>
            <a:r>
              <a:rPr lang="it-IT" i="1" dirty="0"/>
              <a:t>treno, albicocca, scaccomatto, cavaliere, repubblica, inflazione... </a:t>
            </a:r>
            <a:r>
              <a:rPr lang="it-IT" dirty="0"/>
              <a:t>Le parole, in italiano, terminano sempre con una vocale ; le lettere j, k, x, y, w non fanno parte dell’alfabeto italiano.</a:t>
            </a:r>
          </a:p>
          <a:p>
            <a:pPr algn="just"/>
            <a:endParaRPr lang="it-IT" sz="2000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2B8A671A-02BE-F1EF-C815-7C7A38815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569072-BC13-8C43-18C1-67FE0B31F584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9058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5919021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b="1" dirty="0"/>
              <a:t>Calco semantico</a:t>
            </a:r>
            <a:r>
              <a:rPr lang="it-IT" dirty="0"/>
              <a:t>	Il termine esiste già nella lingua, ma cambia significato per influenza di un’altra lingua (dove lo stesso termine è utilizzato con un senso diverso) : es. </a:t>
            </a:r>
            <a:r>
              <a:rPr lang="it-IT" i="1" dirty="0"/>
              <a:t>autorizzare </a:t>
            </a:r>
            <a:r>
              <a:rPr lang="it-IT" dirty="0"/>
              <a:t>(in italiano, conformemente al latino, significava « rendere autorevole »), che oggi significa « permettere » (per influenza del francese) ; </a:t>
            </a:r>
            <a:r>
              <a:rPr lang="it-IT" i="1" dirty="0"/>
              <a:t>messaggino</a:t>
            </a:r>
            <a:r>
              <a:rPr lang="it-IT" dirty="0"/>
              <a:t>, che oggi si riferisce a un </a:t>
            </a:r>
            <a:r>
              <a:rPr lang="it-IT" i="1" dirty="0"/>
              <a:t>sms</a:t>
            </a:r>
            <a:r>
              <a:rPr lang="it-IT" dirty="0"/>
              <a:t> (inglese) ; </a:t>
            </a:r>
            <a:r>
              <a:rPr lang="it-IT" i="1" dirty="0"/>
              <a:t>supportare</a:t>
            </a:r>
            <a:r>
              <a:rPr lang="it-IT" dirty="0"/>
              <a:t>, non più soltanto termine tecnico, ma anche in senso morale, sportivo, manageriale (per influenza dell’inglese e del francese) ; </a:t>
            </a:r>
            <a:r>
              <a:rPr lang="it-IT" i="1" dirty="0"/>
              <a:t>stella</a:t>
            </a:r>
            <a:r>
              <a:rPr lang="it-IT" dirty="0"/>
              <a:t>, nel senso di celebrità artistica (dall’inglese </a:t>
            </a:r>
            <a:r>
              <a:rPr lang="it-IT" i="1" dirty="0"/>
              <a:t>star</a:t>
            </a:r>
            <a:r>
              <a:rPr lang="it-IT" dirty="0"/>
              <a:t>) ; </a:t>
            </a:r>
            <a:r>
              <a:rPr lang="it-IT" i="1" dirty="0"/>
              <a:t>virale</a:t>
            </a:r>
            <a:r>
              <a:rPr lang="it-IT" dirty="0"/>
              <a:t>, applicato alla diffusione ultrarapida delle notizie, soprattutto negative (dall’inglese, lingua dei social networks).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Calco formale</a:t>
            </a:r>
            <a:r>
              <a:rPr lang="it-IT" dirty="0"/>
              <a:t>	Il termine viene tradotto letteralmente (rispetto all’originale) nella lingua di destinazione :</a:t>
            </a:r>
            <a:r>
              <a:rPr lang="it-IT" i="1" dirty="0"/>
              <a:t> un fine settimana</a:t>
            </a:r>
            <a:r>
              <a:rPr lang="it-IT" dirty="0"/>
              <a:t> (per </a:t>
            </a:r>
            <a:r>
              <a:rPr lang="it-IT" i="1" dirty="0"/>
              <a:t>week-end</a:t>
            </a:r>
            <a:r>
              <a:rPr lang="it-IT" dirty="0"/>
              <a:t>), </a:t>
            </a:r>
            <a:r>
              <a:rPr lang="it-IT" i="1" dirty="0"/>
              <a:t>un grattacielo</a:t>
            </a:r>
            <a:r>
              <a:rPr lang="it-IT" dirty="0"/>
              <a:t> (per </a:t>
            </a:r>
            <a:r>
              <a:rPr lang="it-IT" i="1" dirty="0"/>
              <a:t>skyscraper</a:t>
            </a:r>
            <a:r>
              <a:rPr lang="it-IT" dirty="0"/>
              <a:t>) ; </a:t>
            </a:r>
            <a:r>
              <a:rPr lang="it-IT" i="1" dirty="0"/>
              <a:t>dobbiamo sapere</a:t>
            </a:r>
            <a:r>
              <a:rPr lang="it-IT" dirty="0"/>
              <a:t> </a:t>
            </a:r>
            <a:r>
              <a:rPr lang="it-IT" i="1" dirty="0"/>
              <a:t>chi fa che cosa </a:t>
            </a:r>
            <a:r>
              <a:rPr lang="it-IT" dirty="0"/>
              <a:t>(dall’inglese who does what ?) ; la lotta di classe (dal tedesco </a:t>
            </a:r>
            <a:r>
              <a:rPr lang="it-IT" i="1" dirty="0"/>
              <a:t>Klassenkampf</a:t>
            </a:r>
            <a:r>
              <a:rPr lang="it-IT" dirty="0"/>
              <a:t>) ; </a:t>
            </a:r>
            <a:r>
              <a:rPr lang="it-IT" i="1" dirty="0"/>
              <a:t>il fai da te </a:t>
            </a:r>
            <a:r>
              <a:rPr lang="it-IT" dirty="0"/>
              <a:t>(dall’inglese </a:t>
            </a:r>
            <a:r>
              <a:rPr lang="it-IT" i="1" dirty="0"/>
              <a:t>do-it-yourself</a:t>
            </a:r>
            <a:r>
              <a:rPr lang="it-IT" dirty="0"/>
              <a:t>)...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D8E1906-773D-EAF5-EFC3-DE7C7B4B9A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488C64-1C35-1F26-9B8C-6032CD860AC2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0569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5919021"/>
          </a:xfrm>
        </p:spPr>
        <p:txBody>
          <a:bodyPr>
            <a:normAutofit/>
          </a:bodyPr>
          <a:lstStyle/>
          <a:p>
            <a:pPr algn="just"/>
            <a:endParaRPr lang="it-IT" b="1" dirty="0"/>
          </a:p>
          <a:p>
            <a:pPr algn="just"/>
            <a:r>
              <a:rPr lang="it-IT" b="1" dirty="0"/>
              <a:t>Prestito di necessità  </a:t>
            </a:r>
            <a:r>
              <a:rPr lang="it-IT" dirty="0"/>
              <a:t>-  Il termine entra nella lingua per designare una realtà nuova, e non esistono alternative :</a:t>
            </a:r>
            <a:r>
              <a:rPr lang="it-IT" i="1" dirty="0"/>
              <a:t> un treno, un computer, lo zenit, il sushi, un best seller...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Prestito di lusso  </a:t>
            </a:r>
            <a:r>
              <a:rPr lang="it-IT" dirty="0"/>
              <a:t>-  Il termine straniero entra nella lingua associato alla scelta di una tendenza culturale ed esiste parallelamente a un termine italiano : es. </a:t>
            </a:r>
            <a:r>
              <a:rPr lang="it-IT" i="1" dirty="0"/>
              <a:t>il</a:t>
            </a:r>
            <a:r>
              <a:rPr lang="it-IT" dirty="0"/>
              <a:t> </a:t>
            </a:r>
            <a:r>
              <a:rPr lang="it-IT" i="1" dirty="0"/>
              <a:t>boss</a:t>
            </a:r>
            <a:r>
              <a:rPr lang="it-IT" dirty="0"/>
              <a:t> / </a:t>
            </a:r>
            <a:r>
              <a:rPr lang="it-IT" i="1" dirty="0"/>
              <a:t>il capo </a:t>
            </a:r>
            <a:r>
              <a:rPr lang="it-IT" dirty="0"/>
              <a:t>; </a:t>
            </a:r>
            <a:r>
              <a:rPr lang="it-IT" i="1" dirty="0"/>
              <a:t>un sit-in / un raduno</a:t>
            </a:r>
            <a:r>
              <a:rPr lang="it-IT" dirty="0"/>
              <a:t> ; </a:t>
            </a:r>
            <a:r>
              <a:rPr lang="it-IT" i="1" dirty="0"/>
              <a:t>un week-end / un fine settimana </a:t>
            </a:r>
            <a:r>
              <a:rPr lang="it-IT" dirty="0"/>
              <a:t>; </a:t>
            </a:r>
            <a:r>
              <a:rPr lang="it-IT" i="1" dirty="0"/>
              <a:t>un crush / una cotta</a:t>
            </a:r>
            <a:r>
              <a:rPr lang="it-IT" dirty="0"/>
              <a:t> ; </a:t>
            </a:r>
            <a:r>
              <a:rPr lang="it-IT" i="1" dirty="0"/>
              <a:t>il lockdown / il confinamento...</a:t>
            </a:r>
          </a:p>
          <a:p>
            <a:pPr algn="just"/>
            <a:endParaRPr lang="it-IT" i="1" dirty="0"/>
          </a:p>
          <a:p>
            <a:pPr algn="just"/>
            <a:endParaRPr lang="it-IT" i="1" dirty="0"/>
          </a:p>
          <a:p>
            <a:pPr algn="just"/>
            <a:endParaRPr lang="it-IT" i="1" dirty="0"/>
          </a:p>
          <a:p>
            <a:pPr algn="just"/>
            <a:r>
              <a:rPr lang="it-IT" dirty="0">
                <a:solidFill>
                  <a:srgbClr val="0070C0"/>
                </a:solidFill>
              </a:rPr>
              <a:t>Notare come in francese la tendenza sia fortemente orientata verso la traduzione : </a:t>
            </a:r>
            <a:r>
              <a:rPr lang="it-IT" i="1" dirty="0">
                <a:solidFill>
                  <a:srgbClr val="0070C0"/>
                </a:solidFill>
              </a:rPr>
              <a:t>compte, mot de passe, tendence, cible, perfectionnement, requalification, confinement... </a:t>
            </a:r>
            <a:r>
              <a:rPr lang="it-IT" dirty="0">
                <a:solidFill>
                  <a:srgbClr val="0070C0"/>
                </a:solidFill>
              </a:rPr>
              <a:t>→ ruolo dell’Académie Française et forte politica linguistica statale, in Francia.  </a:t>
            </a:r>
            <a:r>
              <a:rPr lang="it-IT" i="1" dirty="0">
                <a:solidFill>
                  <a:srgbClr val="FF0000"/>
                </a:solidFill>
              </a:rPr>
              <a:t>mèl</a:t>
            </a:r>
          </a:p>
          <a:p>
            <a:pPr algn="just"/>
            <a:endParaRPr lang="it-IT" i="1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B825C89-7998-7CF4-A1EE-928CD7331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6A04925-0636-75B8-B3AC-CE4285F38459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4620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5919021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/>
              <a:t>Approfondimenti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Identificare le principali zone di provenienza dei prestiti : </a:t>
            </a:r>
            <a:r>
              <a:rPr lang="it-IT" b="1" i="1" dirty="0"/>
              <a:t>grecismi, latinismi, germanismi, arabismi, francesismi, ispanismi, anglicismi</a:t>
            </a:r>
            <a:r>
              <a:rPr lang="it-IT" dirty="0"/>
              <a:t>... </a:t>
            </a:r>
            <a:r>
              <a:rPr lang="it-IT" sz="2000" dirty="0"/>
              <a:t>(Dardano e Trifone, p. 638-647) </a:t>
            </a:r>
          </a:p>
          <a:p>
            <a:pPr algn="just"/>
            <a:r>
              <a:rPr lang="it-IT" dirty="0"/>
              <a:t>Imparare una selezione di termini da ognuna di queste aree di provenienza.</a:t>
            </a:r>
            <a:endParaRPr lang="it-IT" sz="2000" dirty="0"/>
          </a:p>
          <a:p>
            <a:pPr algn="just"/>
            <a:endParaRPr lang="it-IT" sz="2000" dirty="0"/>
          </a:p>
          <a:p>
            <a:r>
              <a:rPr lang="it-IT" b="1" dirty="0"/>
              <a:t>Esercizio n° 15 pag. 667</a:t>
            </a:r>
          </a:p>
          <a:p>
            <a:r>
              <a:rPr lang="it-IT" dirty="0"/>
              <a:t>Identifica le lingue d’origine dei seguenti prestiti : germanismi, grecismi, arabismi, francesismi, iberismi, anglicismi, latinismi, prestiti interni (cf. D &amp; T, o Treccani) :</a:t>
            </a:r>
          </a:p>
          <a:p>
            <a:pPr algn="just"/>
            <a:r>
              <a:rPr lang="it-IT" dirty="0"/>
              <a:t>arsenale				stinco				guerra</a:t>
            </a:r>
          </a:p>
          <a:p>
            <a:pPr algn="just"/>
            <a:r>
              <a:rPr lang="it-IT" dirty="0"/>
              <a:t>imbastire			folklore				zucchero</a:t>
            </a:r>
          </a:p>
          <a:p>
            <a:pPr algn="just"/>
            <a:r>
              <a:rPr lang="it-IT" dirty="0"/>
              <a:t>acculturazione			mass media			filanda</a:t>
            </a:r>
          </a:p>
          <a:p>
            <a:pPr algn="just"/>
            <a:r>
              <a:rPr lang="it-IT" dirty="0"/>
              <a:t>algebra				collaudare			condensare</a:t>
            </a:r>
          </a:p>
          <a:p>
            <a:pPr algn="just"/>
            <a:r>
              <a:rPr lang="it-IT" dirty="0"/>
              <a:t>ammainare			feudo				tariffa</a:t>
            </a:r>
          </a:p>
          <a:p>
            <a:pPr algn="just"/>
            <a:r>
              <a:rPr lang="it-IT" dirty="0"/>
              <a:t>aggiotaggio			anguria				plebe</a:t>
            </a:r>
          </a:p>
          <a:p>
            <a:pPr algn="just"/>
            <a:r>
              <a:rPr lang="it-IT" dirty="0"/>
              <a:t>puntiglio				insetto				bulldozer</a:t>
            </a:r>
          </a:p>
          <a:p>
            <a:pPr algn="just"/>
            <a:r>
              <a:rPr lang="it-IT" dirty="0"/>
              <a:t>imbranato			madama				stamberga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CE15592-D673-1910-2194-F072EA31A7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F32C3E-16FB-2792-3EB8-CDB8D3A05550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7515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5919021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Regionalismi</a:t>
            </a:r>
          </a:p>
          <a:p>
            <a:endParaRPr lang="it-IT" b="1" dirty="0"/>
          </a:p>
          <a:p>
            <a:pPr algn="just"/>
            <a:r>
              <a:rPr lang="it-IT" b="1" dirty="0"/>
              <a:t>Varietà regionali </a:t>
            </a:r>
            <a:r>
              <a:rPr lang="it-IT" dirty="0"/>
              <a:t>(o </a:t>
            </a:r>
            <a:r>
              <a:rPr lang="it-IT" b="1" dirty="0"/>
              <a:t>geosinonimi</a:t>
            </a:r>
            <a:r>
              <a:rPr lang="it-IT" dirty="0"/>
              <a:t>)  -  termini del lessico, soprattutto della quotidianità, di cui esistono varie versioni a seconda delle zone d’Italia  : </a:t>
            </a:r>
            <a:r>
              <a:rPr lang="it-IT" i="1" dirty="0"/>
              <a:t>asciughino / strofinaccio ; sberla / schiaffo ; anguria / cocomero / melone ; prezzemolo / erborino / petrosino ; pupo / bambino ; sfizio / piacere ; tenere / avere ; stare / essere...</a:t>
            </a:r>
          </a:p>
          <a:p>
            <a:pPr algn="just"/>
            <a:endParaRPr lang="it-IT" i="1" dirty="0"/>
          </a:p>
          <a:p>
            <a:pPr algn="just"/>
            <a:r>
              <a:rPr lang="it-IT" b="1" dirty="0"/>
              <a:t>Dialettalismi</a:t>
            </a:r>
            <a:r>
              <a:rPr lang="it-IT" i="1" dirty="0"/>
              <a:t>  -  </a:t>
            </a:r>
            <a:r>
              <a:rPr lang="it-IT" dirty="0"/>
              <a:t>termini del lessico provenienti da un dialetto, ma entrati a far parte del lessico di base, e quindi conosciuti in tutta la penisola (non solo nella regione in cui si parla quel dialetto specifico) : </a:t>
            </a:r>
            <a:r>
              <a:rPr lang="it-IT" i="1" dirty="0"/>
              <a:t>la iella </a:t>
            </a:r>
            <a:r>
              <a:rPr lang="it-IT" dirty="0"/>
              <a:t>(la sfortuna), </a:t>
            </a:r>
            <a:r>
              <a:rPr lang="it-IT" i="1" dirty="0"/>
              <a:t>le ciaspole</a:t>
            </a:r>
            <a:r>
              <a:rPr lang="it-IT" dirty="0"/>
              <a:t> (le racchette da neve), </a:t>
            </a:r>
            <a:r>
              <a:rPr lang="it-IT" i="1" dirty="0"/>
              <a:t>lo scoglio </a:t>
            </a:r>
            <a:r>
              <a:rPr lang="it-IT" dirty="0"/>
              <a:t>(roccia nel mare ligure), </a:t>
            </a:r>
            <a:r>
              <a:rPr lang="it-IT" i="1" dirty="0"/>
              <a:t>le cozze</a:t>
            </a:r>
            <a:r>
              <a:rPr lang="it-IT" dirty="0"/>
              <a:t> (i mitili). </a:t>
            </a:r>
          </a:p>
          <a:p>
            <a:pPr algn="just"/>
            <a:r>
              <a:rPr lang="it-IT" dirty="0"/>
              <a:t>Il lessico della gastronomia ne è particolarmente ricco : </a:t>
            </a:r>
            <a:r>
              <a:rPr lang="it-IT" i="1" dirty="0"/>
              <a:t>agnolotti</a:t>
            </a:r>
            <a:r>
              <a:rPr lang="it-IT" dirty="0"/>
              <a:t> (piemontesi), </a:t>
            </a:r>
            <a:r>
              <a:rPr lang="it-IT" i="1" dirty="0"/>
              <a:t>risotto </a:t>
            </a:r>
            <a:r>
              <a:rPr lang="it-IT" dirty="0"/>
              <a:t>(milanese), </a:t>
            </a:r>
            <a:r>
              <a:rPr lang="it-IT" i="1" dirty="0"/>
              <a:t>canederli</a:t>
            </a:r>
            <a:r>
              <a:rPr lang="it-IT" dirty="0"/>
              <a:t> (trentini), </a:t>
            </a:r>
            <a:r>
              <a:rPr lang="it-IT" i="1" dirty="0"/>
              <a:t>tiramisù</a:t>
            </a:r>
            <a:r>
              <a:rPr lang="it-IT" dirty="0"/>
              <a:t> (veneziano), </a:t>
            </a:r>
            <a:r>
              <a:rPr lang="it-IT" i="1" dirty="0"/>
              <a:t>tortellini</a:t>
            </a:r>
            <a:r>
              <a:rPr lang="it-IT" dirty="0"/>
              <a:t> (emiliani), </a:t>
            </a:r>
            <a:r>
              <a:rPr lang="it-IT" i="1" dirty="0"/>
              <a:t>saltimbocca</a:t>
            </a:r>
            <a:r>
              <a:rPr lang="it-IT" dirty="0"/>
              <a:t> (romani), </a:t>
            </a:r>
            <a:r>
              <a:rPr lang="it-IT" i="1" dirty="0"/>
              <a:t>orecchiette</a:t>
            </a:r>
            <a:r>
              <a:rPr lang="it-IT" dirty="0"/>
              <a:t> (pugliesi), </a:t>
            </a:r>
            <a:r>
              <a:rPr lang="it-IT" i="1" dirty="0"/>
              <a:t>cannoli</a:t>
            </a:r>
            <a:r>
              <a:rPr lang="it-IT" dirty="0"/>
              <a:t> (siciliani), </a:t>
            </a:r>
            <a:r>
              <a:rPr lang="it-IT" i="1" dirty="0"/>
              <a:t>gnocchetti</a:t>
            </a:r>
            <a:r>
              <a:rPr lang="it-IT" dirty="0"/>
              <a:t> (sardi)...</a:t>
            </a:r>
          </a:p>
          <a:p>
            <a:pPr algn="just"/>
            <a:r>
              <a:rPr lang="it-IT" dirty="0"/>
              <a:t>Anche alcune onomatopee sono capite attraverso tutta la penisola :</a:t>
            </a:r>
            <a:r>
              <a:rPr lang="it-IT" i="1" dirty="0"/>
              <a:t> neh !</a:t>
            </a:r>
            <a:r>
              <a:rPr lang="it-IT" dirty="0"/>
              <a:t> (piemontese), </a:t>
            </a:r>
            <a:r>
              <a:rPr lang="it-IT" i="1" dirty="0"/>
              <a:t>uela !</a:t>
            </a:r>
            <a:r>
              <a:rPr lang="it-IT" dirty="0"/>
              <a:t> (milanese), </a:t>
            </a:r>
            <a:r>
              <a:rPr lang="it-IT" i="1" dirty="0"/>
              <a:t>òstrega !</a:t>
            </a:r>
            <a:r>
              <a:rPr lang="it-IT" dirty="0"/>
              <a:t> (veneto), </a:t>
            </a:r>
            <a:r>
              <a:rPr lang="it-IT" i="1" dirty="0"/>
              <a:t>ohè !</a:t>
            </a:r>
            <a:r>
              <a:rPr lang="it-IT" dirty="0"/>
              <a:t> (napoletano), </a:t>
            </a:r>
            <a:r>
              <a:rPr lang="it-IT" i="1" dirty="0"/>
              <a:t>ayò !</a:t>
            </a:r>
            <a:r>
              <a:rPr lang="it-IT" dirty="0"/>
              <a:t> (sardo) ...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BF21663-AA7C-6CD2-5F19-1419B02666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53CB5FB-44FB-6927-A759-5B60E7F15118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32148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5919021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Approfondimenti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Identificare le principali zone di provenienza dei regionalismi : </a:t>
            </a:r>
            <a:r>
              <a:rPr lang="it-IT" b="1" i="1" dirty="0"/>
              <a:t>varietà lombarda, toscana romana, meridionale</a:t>
            </a:r>
            <a:r>
              <a:rPr lang="it-IT" dirty="0"/>
              <a:t>... </a:t>
            </a:r>
            <a:r>
              <a:rPr lang="it-IT" sz="2000" dirty="0"/>
              <a:t>(Dardano e Trifone, p. 633-634)</a:t>
            </a:r>
          </a:p>
          <a:p>
            <a:pPr algn="just"/>
            <a:endParaRPr lang="it-IT" sz="2000" dirty="0"/>
          </a:p>
          <a:p>
            <a:r>
              <a:rPr lang="it-IT" b="1" dirty="0"/>
              <a:t>Esercizio n° 9 pag. 666</a:t>
            </a:r>
          </a:p>
          <a:p>
            <a:r>
              <a:rPr lang="it-IT" dirty="0"/>
              <a:t>Identifica la regione d’origine dei seguenti regionalismi (cf. Dardano e Trifone, oppure Treccani) :</a:t>
            </a:r>
          </a:p>
          <a:p>
            <a:pPr algn="just"/>
            <a:r>
              <a:rPr lang="it-IT" i="1" dirty="0"/>
              <a:t>abbacchio				sberla</a:t>
            </a:r>
          </a:p>
          <a:p>
            <a:pPr algn="just"/>
            <a:r>
              <a:rPr lang="it-IT" i="1" dirty="0"/>
              <a:t>barbone				erborino</a:t>
            </a:r>
          </a:p>
          <a:p>
            <a:pPr algn="just"/>
            <a:r>
              <a:rPr lang="it-IT" i="1" dirty="0"/>
              <a:t>intrallazzo				bizze</a:t>
            </a:r>
          </a:p>
          <a:p>
            <a:pPr algn="just"/>
            <a:r>
              <a:rPr lang="it-IT" i="1" dirty="0"/>
              <a:t>balera					anguria</a:t>
            </a:r>
          </a:p>
          <a:p>
            <a:pPr algn="just"/>
            <a:r>
              <a:rPr lang="it-IT" i="1" dirty="0"/>
              <a:t>caldarroste				bustarella</a:t>
            </a:r>
          </a:p>
          <a:p>
            <a:pPr algn="just"/>
            <a:r>
              <a:rPr lang="it-IT" i="1" dirty="0"/>
              <a:t>sfizio					tiretto</a:t>
            </a:r>
          </a:p>
          <a:p>
            <a:pPr algn="just"/>
            <a:r>
              <a:rPr lang="it-IT" i="1" dirty="0"/>
              <a:t>cacio					cencio</a:t>
            </a:r>
          </a:p>
          <a:p>
            <a:pPr algn="just"/>
            <a:r>
              <a:rPr lang="it-IT" i="1" dirty="0"/>
              <a:t>fattaccio				intrufolarsi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647016F-537F-60BA-48B9-4F83ED699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D29DE6-D0D0-0964-A02B-1C4359B5FD10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3192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867" y="855405"/>
            <a:ext cx="11207682" cy="5919021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Neologismi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Il termine designa le parole create recentemente, attraverso i tre procedimenti possibili : </a:t>
            </a:r>
            <a:r>
              <a:rPr lang="it-IT" i="1" dirty="0"/>
              <a:t>formattare</a:t>
            </a:r>
            <a:r>
              <a:rPr lang="it-IT" dirty="0"/>
              <a:t> (derivazione), </a:t>
            </a:r>
            <a:r>
              <a:rPr lang="it-IT" i="1" dirty="0"/>
              <a:t>salvaschermo</a:t>
            </a:r>
            <a:r>
              <a:rPr lang="it-IT" dirty="0"/>
              <a:t> (composizione), </a:t>
            </a:r>
            <a:r>
              <a:rPr lang="it-IT" i="1" dirty="0"/>
              <a:t>desktop</a:t>
            </a:r>
            <a:r>
              <a:rPr lang="it-IT" dirty="0"/>
              <a:t> (prestito).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Spesso si confondono i « prestiti » con i « neologismi » : in realtà, è considerato neologismo ogni termine introdotto recentemente nella lingua, non solo a partire da una lingua straniera (anche se, in questo caso, la novità può sembrare più accentuata).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Neologismi combinatori </a:t>
            </a:r>
            <a:r>
              <a:rPr lang="it-IT" dirty="0"/>
              <a:t>– Provengono da combinzioni di termini già esistenti nella lingua (es. informatica : </a:t>
            </a:r>
            <a:r>
              <a:rPr lang="it-IT" i="1" dirty="0"/>
              <a:t>formattare, pennina, topolino</a:t>
            </a:r>
            <a:r>
              <a:rPr lang="it-IT" dirty="0"/>
              <a:t>... ; pandemia : </a:t>
            </a:r>
            <a:r>
              <a:rPr lang="it-IT" i="1" dirty="0"/>
              <a:t>distanziazione sociale</a:t>
            </a:r>
            <a:r>
              <a:rPr lang="it-IT" dirty="0"/>
              <a:t>)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Neologismi semantici </a:t>
            </a:r>
            <a:r>
              <a:rPr lang="it-IT" dirty="0"/>
              <a:t>– Riguardano modificazioni semantiche di termini già esistenti nella lingua (es. </a:t>
            </a:r>
            <a:r>
              <a:rPr lang="it-IT" i="1" dirty="0"/>
              <a:t>scenario</a:t>
            </a:r>
            <a:r>
              <a:rPr lang="it-IT" dirty="0"/>
              <a:t>, nel senso di previsione ; </a:t>
            </a:r>
            <a:r>
              <a:rPr lang="it-IT" i="1" dirty="0"/>
              <a:t>positivo</a:t>
            </a:r>
            <a:r>
              <a:rPr lang="it-IT" dirty="0"/>
              <a:t>, nel senso medico ; </a:t>
            </a:r>
            <a:r>
              <a:rPr lang="it-IT" i="1" dirty="0"/>
              <a:t>navigare</a:t>
            </a:r>
            <a:r>
              <a:rPr lang="it-IT" dirty="0"/>
              <a:t>, in senso informatico ; le </a:t>
            </a:r>
            <a:r>
              <a:rPr lang="it-IT" i="1" dirty="0"/>
              <a:t>reti sociali</a:t>
            </a:r>
            <a:r>
              <a:rPr lang="it-IT" dirty="0"/>
              <a:t>, nel senso dei moderni media..)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B555FCE-F21A-5A2B-65D0-6E34EE54E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2AB314-BA7B-CC60-0E57-60D0D910ACCD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8084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867" y="855405"/>
            <a:ext cx="11207682" cy="5919021"/>
          </a:xfrm>
        </p:spPr>
        <p:txBody>
          <a:bodyPr>
            <a:normAutofit lnSpcReduction="10000"/>
          </a:bodyPr>
          <a:lstStyle/>
          <a:p>
            <a:endParaRPr lang="it-IT" b="1" dirty="0"/>
          </a:p>
          <a:p>
            <a:r>
              <a:rPr lang="it-IT" b="1" dirty="0"/>
              <a:t>Come vengono identificati i neologismi ?</a:t>
            </a:r>
          </a:p>
          <a:p>
            <a:pPr algn="just"/>
            <a:endParaRPr lang="it-IT" b="1" dirty="0"/>
          </a:p>
          <a:p>
            <a:pPr algn="just"/>
            <a:r>
              <a:rPr lang="it-IT" dirty="0"/>
              <a:t>I lessicografi (specialisti che collaborano alla confezione dei dizionari) effettuano delle ricerche lessicali sistematiche, secondo due criteri principali :</a:t>
            </a:r>
          </a:p>
          <a:p>
            <a:pPr marL="342900" indent="-342900" algn="just">
              <a:buFontTx/>
              <a:buChar char="-"/>
            </a:pPr>
            <a:r>
              <a:rPr lang="it-IT" dirty="0"/>
              <a:t>il numero delle occorrenze (statistiche)</a:t>
            </a:r>
          </a:p>
          <a:p>
            <a:pPr marL="342900" indent="-342900" algn="just">
              <a:buFontTx/>
              <a:buChar char="-"/>
            </a:pPr>
            <a:r>
              <a:rPr lang="it-IT" dirty="0"/>
              <a:t>la diversificazione dei supporti scritti (libri, giornali, blog...)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Cf. Osservatorio Neologico della Lingua Italiana (a partire dai giornali) :</a:t>
            </a:r>
          </a:p>
          <a:p>
            <a:pPr algn="just"/>
            <a:r>
              <a:rPr lang="it-IT" dirty="0">
                <a:hlinkClick r:id="rId2"/>
              </a:rPr>
              <a:t>https://www.iliesi.cnr.it/ONLI/intro.php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Cf. Accademia della Crusca :</a:t>
            </a:r>
          </a:p>
          <a:p>
            <a:pPr algn="just"/>
            <a:r>
              <a:rPr lang="it-IT" dirty="0">
                <a:hlinkClick r:id="rId3"/>
              </a:rPr>
              <a:t>https://accademiadellacrusca.it/it/lingua-italiana/parole-nuove</a:t>
            </a:r>
            <a:endParaRPr lang="it-IT" dirty="0"/>
          </a:p>
          <a:p>
            <a:pPr algn="just"/>
            <a:r>
              <a:rPr lang="it-IT" dirty="0">
                <a:hlinkClick r:id="rId4"/>
              </a:rPr>
              <a:t>https://accademiadellacrusca.it/it/contenuti/le-novit-del-lessico-italiano/3</a:t>
            </a:r>
            <a:endParaRPr lang="it-IT" dirty="0"/>
          </a:p>
          <a:p>
            <a:pPr algn="just"/>
            <a:endParaRPr lang="it-IT" b="1" dirty="0"/>
          </a:p>
          <a:p>
            <a:pPr algn="just"/>
            <a:endParaRPr lang="it-IT" b="1" dirty="0"/>
          </a:p>
          <a:p>
            <a:pPr algn="just"/>
            <a:endParaRPr lang="it-IT" b="1" dirty="0"/>
          </a:p>
          <a:p>
            <a:pPr algn="just"/>
            <a:endParaRPr lang="it-IT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2FD265E0-266E-4827-677F-64DD48DB0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EDF5DE2-14F3-509F-659A-98B665DD271D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946622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1565</Words>
  <Application>Microsoft Office PowerPoint</Application>
  <PresentationFormat>Grand écran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Linguistique synchronique - L4ITLINS - 2023-2024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italienne - L4ITMGRA - 2020-2021</dc:title>
  <dc:creator>isabella.montersino</dc:creator>
  <cp:lastModifiedBy>Isabella Montersino</cp:lastModifiedBy>
  <cp:revision>68</cp:revision>
  <dcterms:created xsi:type="dcterms:W3CDTF">2021-02-16T21:16:02Z</dcterms:created>
  <dcterms:modified xsi:type="dcterms:W3CDTF">2024-02-27T19:01:58Z</dcterms:modified>
</cp:coreProperties>
</file>